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gursoy\Desktop\papers\SENT%20PAPERS\turkish%20healthcare%20system_SOSYALG&#220;VENL&#304;KDERG&#304;S&#304;\OECD-Health-Statistics-2014-Frequently-Requested-Data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115928249723352E-2"/>
          <c:y val="5.3890617091928057E-2"/>
          <c:w val="0.84903293899261678"/>
          <c:h val="0.83245765902554036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accent1"/>
                </a:solidFill>
              </a:ln>
            </c:spPr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tr-T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'OOP payments, % tot. health exp'!$BG$5:$BG$30</c:f>
              <c:strCache>
                <c:ptCount val="26"/>
                <c:pt idx="0">
                  <c:v>Turkey</c:v>
                </c:pt>
                <c:pt idx="1">
                  <c:v>Poland</c:v>
                </c:pt>
                <c:pt idx="2">
                  <c:v>Switzerland</c:v>
                </c:pt>
                <c:pt idx="3">
                  <c:v>Mexico</c:v>
                </c:pt>
                <c:pt idx="4">
                  <c:v>Korea</c:v>
                </c:pt>
                <c:pt idx="5">
                  <c:v>New Zealand </c:v>
                </c:pt>
                <c:pt idx="6">
                  <c:v>Italy</c:v>
                </c:pt>
                <c:pt idx="7">
                  <c:v>Finland</c:v>
                </c:pt>
                <c:pt idx="8">
                  <c:v>United States</c:v>
                </c:pt>
                <c:pt idx="9">
                  <c:v>Spain</c:v>
                </c:pt>
                <c:pt idx="10">
                  <c:v>Israel</c:v>
                </c:pt>
                <c:pt idx="11">
                  <c:v>Denmark</c:v>
                </c:pt>
                <c:pt idx="12">
                  <c:v>United Kingdom</c:v>
                </c:pt>
                <c:pt idx="13">
                  <c:v>Estonia</c:v>
                </c:pt>
                <c:pt idx="14">
                  <c:v>Australia</c:v>
                </c:pt>
                <c:pt idx="15">
                  <c:v>Japan</c:v>
                </c:pt>
                <c:pt idx="16">
                  <c:v>Canada</c:v>
                </c:pt>
                <c:pt idx="17">
                  <c:v>Iceland</c:v>
                </c:pt>
                <c:pt idx="18">
                  <c:v>Luxembourg</c:v>
                </c:pt>
                <c:pt idx="19">
                  <c:v>France</c:v>
                </c:pt>
                <c:pt idx="20">
                  <c:v>Ireland</c:v>
                </c:pt>
                <c:pt idx="21">
                  <c:v>Germany</c:v>
                </c:pt>
                <c:pt idx="22">
                  <c:v>Hungary</c:v>
                </c:pt>
                <c:pt idx="23">
                  <c:v>Portugal</c:v>
                </c:pt>
                <c:pt idx="24">
                  <c:v>Czech Republic</c:v>
                </c:pt>
                <c:pt idx="25">
                  <c:v>Slovak Republic</c:v>
                </c:pt>
              </c:strCache>
            </c:strRef>
          </c:cat>
          <c:val>
            <c:numRef>
              <c:f>'OOP payments, % tot. health exp'!$BH$5:$BH$30</c:f>
              <c:numCache>
                <c:formatCode>0.0%</c:formatCode>
                <c:ptCount val="26"/>
                <c:pt idx="0">
                  <c:v>-0.12257299999999999</c:v>
                </c:pt>
                <c:pt idx="1">
                  <c:v>-7.2356999999999977E-2</c:v>
                </c:pt>
                <c:pt idx="2">
                  <c:v>-6.9567000000000018E-2</c:v>
                </c:pt>
                <c:pt idx="3">
                  <c:v>-5.6969999999999958E-2</c:v>
                </c:pt>
                <c:pt idx="4">
                  <c:v>-5.2063999999999951E-2</c:v>
                </c:pt>
                <c:pt idx="5">
                  <c:v>-4.4233999999999989E-2</c:v>
                </c:pt>
                <c:pt idx="6">
                  <c:v>-4.3207999999999983E-2</c:v>
                </c:pt>
                <c:pt idx="7">
                  <c:v>-3.6515999999999986E-2</c:v>
                </c:pt>
                <c:pt idx="8">
                  <c:v>-2.971E-2</c:v>
                </c:pt>
                <c:pt idx="9">
                  <c:v>-2.9240999999999993E-2</c:v>
                </c:pt>
                <c:pt idx="10">
                  <c:v>-2.3928000000000012E-2</c:v>
                </c:pt>
                <c:pt idx="11">
                  <c:v>-2.2317E-2</c:v>
                </c:pt>
                <c:pt idx="12">
                  <c:v>-2.0871000000000015E-2</c:v>
                </c:pt>
                <c:pt idx="13">
                  <c:v>-1.7723000000000013E-2</c:v>
                </c:pt>
                <c:pt idx="14">
                  <c:v>-1.5032999999999994E-2</c:v>
                </c:pt>
                <c:pt idx="15">
                  <c:v>-1.4138999999999999E-2</c:v>
                </c:pt>
                <c:pt idx="16">
                  <c:v>-9.1970000000000055E-3</c:v>
                </c:pt>
                <c:pt idx="17">
                  <c:v>-8.9409999999999819E-3</c:v>
                </c:pt>
                <c:pt idx="18">
                  <c:v>-8.2620000000000002E-3</c:v>
                </c:pt>
                <c:pt idx="19">
                  <c:v>3.6050000000000006E-3</c:v>
                </c:pt>
                <c:pt idx="20">
                  <c:v>1.1472000000000015E-2</c:v>
                </c:pt>
                <c:pt idx="21">
                  <c:v>1.5938000000000018E-2</c:v>
                </c:pt>
                <c:pt idx="22">
                  <c:v>1.9800000000000005E-2</c:v>
                </c:pt>
                <c:pt idx="23">
                  <c:v>2.9874999999999971E-2</c:v>
                </c:pt>
                <c:pt idx="24">
                  <c:v>5.3504000000000003E-2</c:v>
                </c:pt>
                <c:pt idx="25">
                  <c:v>0.117547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2738688"/>
        <c:axId val="72740224"/>
      </c:barChart>
      <c:catAx>
        <c:axId val="7273868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 rot="0" anchor="ctr" anchorCtr="1"/>
          <a:lstStyle/>
          <a:p>
            <a:pPr>
              <a:defRPr sz="900" b="1"/>
            </a:pPr>
            <a:endParaRPr lang="tr-TR"/>
          </a:p>
        </c:txPr>
        <c:crossAx val="72740224"/>
        <c:crosses val="autoZero"/>
        <c:auto val="1"/>
        <c:lblAlgn val="ctr"/>
        <c:lblOffset val="100"/>
        <c:noMultiLvlLbl val="0"/>
      </c:catAx>
      <c:valAx>
        <c:axId val="72740224"/>
        <c:scaling>
          <c:orientation val="minMax"/>
        </c:scaling>
        <c:delete val="0"/>
        <c:axPos val="b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900" b="1"/>
            </a:pPr>
            <a:endParaRPr lang="tr-TR"/>
          </a:p>
        </c:txPr>
        <c:crossAx val="7273868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6387CD-7495-4D6B-9CCF-6C89F67F9C71}" type="datetimeFigureOut">
              <a:rPr lang="tr-TR" smtClean="0"/>
              <a:t>27.11.2014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63D577-0759-4748-BC86-C41E4077C5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567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Kişi başı müracaat sayısı:8,2 çok yüksek…</a:t>
            </a:r>
          </a:p>
          <a:p>
            <a:r>
              <a:rPr lang="tr-TR" dirty="0" smtClean="0"/>
              <a:t>2013:%75, AB için 2013 yılı %63.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3D577-0759-4748-BC86-C41E4077C567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4082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2013 yılı: Aile hekimliği 212 milyon Toplam</a:t>
            </a:r>
            <a:r>
              <a:rPr lang="tr-TR" baseline="0" dirty="0" smtClean="0"/>
              <a:t> Müracaat: 630 milyon %35 birinci basamak payı, düşüş eğilimde…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3D577-0759-4748-BC86-C41E4077C567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3600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C40DC-D6BF-4D47-984F-0F7FC2F3397D}" type="datetime1">
              <a:rPr lang="tr-TR" smtClean="0"/>
              <a:t>27.11.2014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B01C-8B7D-4849-AF94-C4FAF85BF0AE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924C5-95BE-43D1-939A-5B5CC048D096}" type="datetime1">
              <a:rPr lang="tr-TR" smtClean="0"/>
              <a:t>27.11.2014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B01C-8B7D-4849-AF94-C4FAF85BF0A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87A38-74FF-43A6-8F31-45D465A1C940}" type="datetime1">
              <a:rPr lang="tr-TR" smtClean="0"/>
              <a:t>27.11.2014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B01C-8B7D-4849-AF94-C4FAF85BF0A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DFDE-7618-4030-916E-609C893BEBA1}" type="datetime1">
              <a:rPr lang="tr-TR" smtClean="0"/>
              <a:t>27.11.2014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B01C-8B7D-4849-AF94-C4FAF85BF0A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53824-E3FF-4ED4-8DE3-92E47F249CBF}" type="datetime1">
              <a:rPr lang="tr-TR" smtClean="0"/>
              <a:t>27.11.2014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B01C-8B7D-4849-AF94-C4FAF85BF0AE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3A92-741E-4649-94C5-F8C395DA2924}" type="datetime1">
              <a:rPr lang="tr-TR" smtClean="0"/>
              <a:t>27.11.2014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B01C-8B7D-4849-AF94-C4FAF85BF0A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AEDDD-9CCB-4839-A2C8-7E2F6F5AB620}" type="datetime1">
              <a:rPr lang="tr-TR" smtClean="0"/>
              <a:t>27.11.2014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B01C-8B7D-4849-AF94-C4FAF85BF0A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08566-5417-4C82-8604-FFF73701F1A1}" type="datetime1">
              <a:rPr lang="tr-TR" smtClean="0"/>
              <a:t>27.11.2014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B01C-8B7D-4849-AF94-C4FAF85BF0A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A161-5335-49F3-9C41-170AC64A2E4D}" type="datetime1">
              <a:rPr lang="tr-TR" smtClean="0"/>
              <a:t>27.11.2014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B01C-8B7D-4849-AF94-C4FAF85BF0A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866C4-45BF-4034-83BF-1FFFBA7ECF48}" type="datetime1">
              <a:rPr lang="tr-TR" smtClean="0"/>
              <a:t>27.11.2014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B01C-8B7D-4849-AF94-C4FAF85BF0A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7C2C7-18C6-4714-81C9-55C8628BAB6A}" type="datetime1">
              <a:rPr lang="tr-TR" smtClean="0"/>
              <a:t>27.11.2014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C44B01C-8B7D-4849-AF94-C4FAF85BF0AE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59C31A7-BF15-452B-891F-F03932265C75}" type="datetime1">
              <a:rPr lang="tr-TR" smtClean="0"/>
              <a:t>27.11.2014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C44B01C-8B7D-4849-AF94-C4FAF85BF0AE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tr/url?sa=i&amp;rct=j&amp;q=&amp;esrc=s&amp;frm=1&amp;source=images&amp;cd=&amp;cad=rja&amp;uact=8&amp;ved=0CAcQjRw&amp;url=http://burois.org.tr/&amp;ei=sfxuVPaLL6v6ywOtrIF4&amp;bvm=bv.80185997,d.bGQ&amp;psig=AFQjCNFZi7BrhVGxXBo849uYUYUGcExrVw&amp;ust=1416646197156026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www.google.com.tr/url?sa=i&amp;rct=j&amp;q=&amp;esrc=s&amp;frm=1&amp;source=images&amp;cd=&amp;cad=rja&amp;uact=8&amp;ved=0CAcQjRw&amp;url=http://burois.org.tr/&amp;ei=sfxuVPaLL6v6ywOtrIF4&amp;bvm=bv.80185997,d.bGQ&amp;psig=AFQjCNFZi7BrhVGxXBo849uYUYUGcExrVw&amp;ust=1416646197156026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tr/url?sa=i&amp;rct=j&amp;q=&amp;esrc=s&amp;frm=1&amp;source=images&amp;cd=&amp;cad=rja&amp;uact=8&amp;docid=QuPQ5B3CVF_amM&amp;tbnid=xx3GQ5aS-8xtAM:&amp;ved=&amp;url=http://www.healthytimesblog.com/2011/03/brazil-to-turkey-top-10-medical-tourism-destinations/&amp;ei=9mV8U6utPIK0yAPz4IHYBQ&amp;bvm=bv.67229260,d.bGQ&amp;psig=AFQjCNFpLYF4C-a-pPKgEflibIUJc5itrg&amp;ust=1400747895438837" TargetMode="External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.tr/url?sa=i&amp;rct=j&amp;q=&amp;esrc=s&amp;frm=1&amp;source=images&amp;cd=&amp;cad=rja&amp;uact=8&amp;ved=0CAcQjRw&amp;url=http://burois.org.tr/&amp;ei=sfxuVPaLL6v6ywOtrIF4&amp;bvm=bv.80185997,d.bGQ&amp;psig=AFQjCNFZi7BrhVGxXBo849uYUYUGcExrVw&amp;ust=1416646197156026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tr/url?sa=i&amp;rct=j&amp;q=&amp;esrc=s&amp;frm=1&amp;source=images&amp;cd=&amp;cad=rja&amp;uact=8&amp;ved=0CAcQjRw&amp;url=http://burois.org.tr/&amp;ei=sfxuVPaLL6v6ywOtrIF4&amp;bvm=bv.80185997,d.bGQ&amp;psig=AFQjCNFZi7BrhVGxXBo849uYUYUGcExrVw&amp;ust=1416646197156026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www.google.com.tr/url?sa=i&amp;rct=j&amp;q=&amp;esrc=s&amp;frm=1&amp;source=images&amp;cd=&amp;cad=rja&amp;uact=8&amp;ved=0CAcQjRw&amp;url=http://burois.org.tr/&amp;ei=sfxuVPaLL6v6ywOtrIF4&amp;bvm=bv.80185997,d.bGQ&amp;psig=AFQjCNFZi7BrhVGxXBo849uYUYUGcExrVw&amp;ust=1416646197156026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tr/url?sa=i&amp;rct=j&amp;q=&amp;esrc=s&amp;frm=1&amp;source=images&amp;cd=&amp;cad=rja&amp;uact=8&amp;ved=0CAcQjRw&amp;url=http://burois.org.tr/&amp;ei=sfxuVPaLL6v6ywOtrIF4&amp;bvm=bv.80185997,d.bGQ&amp;psig=AFQjCNFZi7BrhVGxXBo849uYUYUGcExrVw&amp;ust=1416646197156026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www.google.com.tr/url?sa=i&amp;rct=j&amp;q=&amp;esrc=s&amp;frm=1&amp;source=images&amp;cd=&amp;cad=rja&amp;uact=8&amp;ved=0CAcQjRw&amp;url=http://burois.org.tr/&amp;ei=sfxuVPaLL6v6ywOtrIF4&amp;bvm=bv.80185997,d.bGQ&amp;psig=AFQjCNFZi7BrhVGxXBo849uYUYUGcExrVw&amp;ust=1416646197156026" TargetMode="Externa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www.google.com.tr/url?sa=i&amp;rct=j&amp;q=&amp;esrc=s&amp;frm=1&amp;source=images&amp;cd=&amp;cad=rja&amp;uact=8&amp;ved=0CAcQjRw&amp;url=http://burois.org.tr/&amp;ei=sfxuVPaLL6v6ywOtrIF4&amp;bvm=bv.80185997,d.bGQ&amp;psig=AFQjCNFZi7BrhVGxXBo849uYUYUGcExrVw&amp;ust=1416646197156026" TargetMode="Externa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www.google.com.tr/url?sa=i&amp;rct=j&amp;q=&amp;esrc=s&amp;frm=1&amp;source=images&amp;cd=&amp;cad=rja&amp;uact=8&amp;ved=0CAcQjRw&amp;url=http://burois.org.tr/&amp;ei=sfxuVPaLL6v6ywOtrIF4&amp;bvm=bv.80185997,d.bGQ&amp;psig=AFQjCNFZi7BrhVGxXBo849uYUYUGcExrVw&amp;ust=1416646197156026" TargetMode="Externa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.tr/url?sa=i&amp;rct=j&amp;q=&amp;esrc=s&amp;frm=1&amp;source=images&amp;cd=&amp;cad=rja&amp;uact=8&amp;ved=0CAcQjRw&amp;url=http://burois.org.tr/&amp;ei=sfxuVPaLL6v6ywOtrIF4&amp;bvm=bv.80185997,d.bGQ&amp;psig=AFQjCNFZi7BrhVGxXBo849uYUYUGcExrVw&amp;ust=1416646197156026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tr/url?sa=i&amp;rct=j&amp;q=&amp;esrc=s&amp;frm=1&amp;source=images&amp;cd=&amp;cad=rja&amp;uact=8&amp;ved=0CAcQjRw&amp;url=http://burois.org.tr/&amp;ei=sfxuVPaLL6v6ywOtrIF4&amp;bvm=bv.80185997,d.bGQ&amp;psig=AFQjCNFZi7BrhVGxXBo849uYUYUGcExrVw&amp;ust=1416646197156026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79512" y="1700808"/>
            <a:ext cx="8784976" cy="2232248"/>
          </a:xfrm>
          <a:solidFill>
            <a:srgbClr val="FFC000"/>
          </a:solidFill>
          <a:effectLst>
            <a:outerShdw blurRad="50800" dist="50800" dir="5400000" algn="ctr" rotWithShape="0">
              <a:schemeClr val="tx1"/>
            </a:outerShdw>
          </a:effectLst>
        </p:spPr>
        <p:txBody>
          <a:bodyPr>
            <a:noAutofit/>
          </a:bodyPr>
          <a:lstStyle/>
          <a:p>
            <a:pPr algn="ctr"/>
            <a:r>
              <a:rPr lang="tr-TR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SAĞLIKTA DÖNÜŞÜM PROGRAMI SONRASI TÜRK SAĞLIK SİSTEMİNE GENEL BİR BAKIŞ: BAŞARILAR, PERFORMANS DEĞERLENDİRMESİ, MUHTEMEL ZORLUKLAR VE ÇÖZÜM ÖNERİLERİ</a:t>
            </a:r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/>
            </a:r>
            <a:b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</a:br>
            <a:endParaRPr lang="tr-T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75656" y="4581128"/>
            <a:ext cx="6264696" cy="1584176"/>
          </a:xfrm>
          <a:solidFill>
            <a:schemeClr val="bg2">
              <a:lumMod val="40000"/>
              <a:lumOff val="60000"/>
              <a:alpha val="72000"/>
            </a:schemeClr>
          </a:solidFill>
        </p:spPr>
        <p:txBody>
          <a:bodyPr>
            <a:normAutofit fontScale="77500" lnSpcReduction="20000"/>
          </a:bodyPr>
          <a:lstStyle/>
          <a:p>
            <a:pPr algn="ctr"/>
            <a:endParaRPr lang="tr-TR" sz="2000" dirty="0" smtClean="0">
              <a:solidFill>
                <a:schemeClr val="accent1"/>
              </a:solidFill>
              <a:latin typeface="Georgia" panose="02040502050405020303" pitchFamily="18" charset="0"/>
              <a:ea typeface="+mj-ea"/>
              <a:cs typeface="+mj-cs"/>
            </a:endParaRPr>
          </a:p>
          <a:p>
            <a:pPr algn="ctr"/>
            <a:r>
              <a:rPr lang="tr-TR" sz="2000" dirty="0" smtClean="0">
                <a:solidFill>
                  <a:schemeClr val="accent1"/>
                </a:solidFill>
                <a:latin typeface="Georgia" panose="02040502050405020303" pitchFamily="18" charset="0"/>
                <a:ea typeface="+mj-ea"/>
                <a:cs typeface="+mj-cs"/>
              </a:rPr>
              <a:t>II</a:t>
            </a:r>
            <a:r>
              <a:rPr lang="tr-TR" sz="2000" dirty="0">
                <a:solidFill>
                  <a:schemeClr val="accent1"/>
                </a:solidFill>
                <a:latin typeface="Georgia" panose="02040502050405020303" pitchFamily="18" charset="0"/>
                <a:ea typeface="+mj-ea"/>
                <a:cs typeface="+mj-cs"/>
              </a:rPr>
              <a:t>. SAĞLIK EKONOMİSİ </a:t>
            </a:r>
            <a:r>
              <a:rPr lang="tr-TR" sz="2000" dirty="0" smtClean="0">
                <a:solidFill>
                  <a:schemeClr val="accent1"/>
                </a:solidFill>
                <a:latin typeface="Georgia" panose="02040502050405020303" pitchFamily="18" charset="0"/>
                <a:ea typeface="+mj-ea"/>
                <a:cs typeface="+mj-cs"/>
              </a:rPr>
              <a:t>KONGRESİ</a:t>
            </a:r>
          </a:p>
          <a:p>
            <a:pPr algn="ctr"/>
            <a:endParaRPr lang="tr-TR" sz="2000" dirty="0">
              <a:solidFill>
                <a:schemeClr val="accent1"/>
              </a:solidFill>
              <a:latin typeface="Georgia" panose="02040502050405020303" pitchFamily="18" charset="0"/>
              <a:ea typeface="+mj-ea"/>
              <a:cs typeface="+mj-cs"/>
            </a:endParaRPr>
          </a:p>
          <a:p>
            <a:pPr algn="ctr"/>
            <a:r>
              <a:rPr lang="tr-TR" sz="2000" dirty="0">
                <a:solidFill>
                  <a:schemeClr val="accent1"/>
                </a:solidFill>
                <a:latin typeface="Georgia" panose="02040502050405020303" pitchFamily="18" charset="0"/>
                <a:ea typeface="+mj-ea"/>
                <a:cs typeface="+mj-cs"/>
              </a:rPr>
              <a:t>KADİR </a:t>
            </a:r>
            <a:r>
              <a:rPr lang="tr-TR" sz="2000" dirty="0" smtClean="0">
                <a:solidFill>
                  <a:schemeClr val="accent1"/>
                </a:solidFill>
                <a:latin typeface="Georgia" panose="02040502050405020303" pitchFamily="18" charset="0"/>
                <a:ea typeface="+mj-ea"/>
                <a:cs typeface="+mj-cs"/>
              </a:rPr>
              <a:t>GÜRSOY</a:t>
            </a:r>
            <a:r>
              <a:rPr lang="tr-TR" sz="2000" dirty="0">
                <a:solidFill>
                  <a:schemeClr val="accent1"/>
                </a:solidFill>
                <a:latin typeface="Georgia" panose="02040502050405020303" pitchFamily="18" charset="0"/>
                <a:ea typeface="+mj-ea"/>
                <a:cs typeface="+mj-cs"/>
              </a:rPr>
              <a:t>, </a:t>
            </a:r>
            <a:r>
              <a:rPr lang="tr-TR" sz="2000" dirty="0" err="1">
                <a:solidFill>
                  <a:schemeClr val="accent1"/>
                </a:solidFill>
                <a:latin typeface="Georgia" panose="02040502050405020303" pitchFamily="18" charset="0"/>
                <a:ea typeface="+mj-ea"/>
                <a:cs typeface="+mj-cs"/>
              </a:rPr>
              <a:t>Msc</a:t>
            </a:r>
            <a:r>
              <a:rPr lang="tr-TR" sz="2000" dirty="0" smtClean="0">
                <a:solidFill>
                  <a:schemeClr val="accent1"/>
                </a:solidFill>
                <a:latin typeface="Georgia" panose="02040502050405020303" pitchFamily="18" charset="0"/>
                <a:ea typeface="+mj-ea"/>
                <a:cs typeface="+mj-cs"/>
              </a:rPr>
              <a:t>. Sosyal Güvenlik Kurumu</a:t>
            </a:r>
          </a:p>
          <a:p>
            <a:pPr algn="ctr"/>
            <a:endParaRPr lang="tr-TR" sz="2000" dirty="0">
              <a:solidFill>
                <a:schemeClr val="accent1"/>
              </a:solidFill>
              <a:latin typeface="Georgia" panose="02040502050405020303" pitchFamily="18" charset="0"/>
              <a:ea typeface="+mj-ea"/>
              <a:cs typeface="+mj-cs"/>
            </a:endParaRPr>
          </a:p>
          <a:p>
            <a:pPr algn="ctr"/>
            <a:r>
              <a:rPr lang="tr-TR" sz="2000" dirty="0" smtClean="0">
                <a:solidFill>
                  <a:schemeClr val="accent1"/>
                </a:solidFill>
                <a:latin typeface="Georgia" panose="02040502050405020303" pitchFamily="18" charset="0"/>
                <a:ea typeface="+mj-ea"/>
                <a:cs typeface="+mj-cs"/>
              </a:rPr>
              <a:t>04 </a:t>
            </a:r>
            <a:r>
              <a:rPr lang="tr-TR" sz="2000" dirty="0">
                <a:solidFill>
                  <a:schemeClr val="accent1"/>
                </a:solidFill>
                <a:latin typeface="Georgia" panose="02040502050405020303" pitchFamily="18" charset="0"/>
                <a:ea typeface="+mj-ea"/>
                <a:cs typeface="+mj-cs"/>
              </a:rPr>
              <a:t>ARALIK </a:t>
            </a:r>
            <a:r>
              <a:rPr lang="tr-TR" sz="2000" dirty="0" smtClean="0">
                <a:solidFill>
                  <a:schemeClr val="accent1"/>
                </a:solidFill>
                <a:latin typeface="Georgia" panose="02040502050405020303" pitchFamily="18" charset="0"/>
                <a:ea typeface="+mj-ea"/>
                <a:cs typeface="+mj-cs"/>
              </a:rPr>
              <a:t>2014</a:t>
            </a:r>
          </a:p>
          <a:p>
            <a:pPr algn="ctr"/>
            <a:endParaRPr lang="tr-TR" sz="2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  <a:p>
            <a:pPr algn="ctr"/>
            <a:endParaRPr lang="tr-T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043608" cy="6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https://encrypted-tbn0.gstatic.com/images?q=tbn:ANd9GcTkoZUW6hyGH40g2Q3Elupjpk1RpW_yld-SYjJxla_uVSsZF4N5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"/>
            <a:ext cx="1043608" cy="620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953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784976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600" b="1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ZORLUKLAR</a:t>
            </a:r>
            <a:r>
              <a:rPr lang="tr-TR" sz="3200" b="1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/>
            </a:r>
            <a:br>
              <a:rPr lang="tr-TR" sz="3200" b="1" dirty="0" smtClean="0">
                <a:solidFill>
                  <a:schemeClr val="accent1"/>
                </a:solidFill>
                <a:latin typeface="Georgia" panose="02040502050405020303" pitchFamily="18" charset="0"/>
              </a:rPr>
            </a:br>
            <a:endParaRPr lang="tr-TR" sz="2700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412776"/>
            <a:ext cx="4392488" cy="534678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Etkinlik, kalite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Sürdürülebilirlik: yeni tedaviler, yaşlanma, kısıtlı kaynaklar…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Sağlık çıktıları: gelişmiş ülkeleri yakalamak…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Sağlık kaynakları: yatırım</a:t>
            </a:r>
          </a:p>
          <a:p>
            <a:pPr>
              <a:lnSpc>
                <a:spcPct val="150000"/>
              </a:lnSpc>
            </a:pPr>
            <a:endParaRPr lang="tr-TR" dirty="0" smtClean="0">
              <a:solidFill>
                <a:schemeClr val="accent1"/>
              </a:solidFill>
            </a:endParaRPr>
          </a:p>
          <a:p>
            <a:pPr>
              <a:lnSpc>
                <a:spcPct val="150000"/>
              </a:lnSpc>
            </a:pPr>
            <a:endParaRPr lang="tr-TR" dirty="0" smtClean="0">
              <a:solidFill>
                <a:schemeClr val="accent1"/>
              </a:solidFill>
            </a:endParaRPr>
          </a:p>
          <a:p>
            <a:endParaRPr lang="tr-TR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5292080" y="1988840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198713"/>
            <a:ext cx="4303713" cy="282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Metin kutusu 26"/>
          <p:cNvSpPr txBox="1"/>
          <p:nvPr/>
        </p:nvSpPr>
        <p:spPr>
          <a:xfrm>
            <a:off x="4887652" y="1758007"/>
            <a:ext cx="3960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Erişim, kalite ve maliyet: aynı anda üçünü başarmak nerdeyse imkansız…</a:t>
            </a:r>
          </a:p>
          <a:p>
            <a:endParaRPr lang="tr-TR" dirty="0"/>
          </a:p>
        </p:txBody>
      </p:sp>
      <p:sp>
        <p:nvSpPr>
          <p:cNvPr id="26" name="Slayt Numarası Yer Tutucusu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B01C-8B7D-4849-AF94-C4FAF85BF0AE}" type="slidenum">
              <a:rPr lang="tr-TR" smtClean="0"/>
              <a:t>10</a:t>
            </a:fld>
            <a:endParaRPr lang="tr-TR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043608" cy="6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 descr="https://encrypted-tbn0.gstatic.com/images?q=tbn:ANd9GcTkoZUW6hyGH40g2Q3Elupjpk1RpW_yld-SYjJxla_uVSsZF4N5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"/>
            <a:ext cx="1043608" cy="620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400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784976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600" b="1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ÇÖZÜM ÖNERİLERİ</a:t>
            </a:r>
            <a:r>
              <a:rPr lang="tr-TR" sz="3200" b="1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/>
            </a:r>
            <a:br>
              <a:rPr lang="tr-TR" sz="3200" b="1" dirty="0" smtClean="0">
                <a:solidFill>
                  <a:schemeClr val="accent1"/>
                </a:solidFill>
                <a:latin typeface="Georgia" panose="02040502050405020303" pitchFamily="18" charset="0"/>
              </a:rPr>
            </a:br>
            <a:endParaRPr lang="tr-TR" sz="2700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44824"/>
            <a:ext cx="8291264" cy="46805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000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Sevk zinciri</a:t>
            </a:r>
          </a:p>
          <a:p>
            <a:pPr>
              <a:lnSpc>
                <a:spcPct val="150000"/>
              </a:lnSpc>
            </a:pPr>
            <a:r>
              <a:rPr lang="tr-TR" sz="2000" dirty="0">
                <a:solidFill>
                  <a:schemeClr val="accent1"/>
                </a:solidFill>
                <a:latin typeface="Georgia" panose="02040502050405020303" pitchFamily="18" charset="0"/>
              </a:rPr>
              <a:t>K</a:t>
            </a:r>
            <a:r>
              <a:rPr lang="tr-TR" sz="2000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oruyucu sağlık hizmetleri</a:t>
            </a:r>
          </a:p>
          <a:p>
            <a:pPr>
              <a:lnSpc>
                <a:spcPct val="150000"/>
              </a:lnSpc>
            </a:pPr>
            <a:r>
              <a:rPr lang="tr-TR" sz="2000" dirty="0" err="1" smtClean="0">
                <a:solidFill>
                  <a:schemeClr val="accent1"/>
                </a:solidFill>
                <a:latin typeface="Georgia" panose="02040502050405020303" pitchFamily="18" charset="0"/>
              </a:rPr>
              <a:t>Kayıtdışılık</a:t>
            </a:r>
            <a:r>
              <a:rPr lang="tr-TR" sz="2000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          gelir kaybı (1 puanlık düşüş 0,5 milyar ek kaynak)</a:t>
            </a:r>
          </a:p>
          <a:p>
            <a:pPr>
              <a:lnSpc>
                <a:spcPct val="150000"/>
              </a:lnSpc>
            </a:pPr>
            <a:r>
              <a:rPr lang="tr-TR" sz="2000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STD ve SE için kapasite… araç, amaç değil!!</a:t>
            </a:r>
          </a:p>
          <a:p>
            <a:pPr>
              <a:lnSpc>
                <a:spcPct val="150000"/>
              </a:lnSpc>
            </a:pPr>
            <a:r>
              <a:rPr lang="tr-TR" sz="2000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Maliyet esaslı ve teşvike </a:t>
            </a:r>
            <a:r>
              <a:rPr lang="tr-TR" sz="2000" dirty="0">
                <a:solidFill>
                  <a:schemeClr val="accent1"/>
                </a:solidFill>
                <a:latin typeface="Georgia" panose="02040502050405020303" pitchFamily="18" charset="0"/>
              </a:rPr>
              <a:t>dayalı geri ödeme </a:t>
            </a:r>
            <a:r>
              <a:rPr lang="tr-TR" sz="2000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yöntemleri</a:t>
            </a:r>
          </a:p>
          <a:p>
            <a:pPr>
              <a:lnSpc>
                <a:spcPct val="150000"/>
              </a:lnSpc>
            </a:pPr>
            <a:r>
              <a:rPr lang="tr-TR" sz="2000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Sağlık kaynaklarına daha çok yatırım ve planlama</a:t>
            </a:r>
          </a:p>
          <a:p>
            <a:pPr marL="0" indent="0">
              <a:lnSpc>
                <a:spcPct val="150000"/>
              </a:lnSpc>
              <a:buNone/>
            </a:pPr>
            <a:endParaRPr lang="tr-TR" sz="2000" dirty="0" smtClean="0">
              <a:solidFill>
                <a:schemeClr val="accent1"/>
              </a:solidFill>
            </a:endParaRPr>
          </a:p>
          <a:p>
            <a:pPr>
              <a:lnSpc>
                <a:spcPct val="150000"/>
              </a:lnSpc>
            </a:pPr>
            <a:endParaRPr lang="tr-TR" sz="2000" dirty="0" smtClean="0">
              <a:solidFill>
                <a:schemeClr val="accent1"/>
              </a:solidFill>
            </a:endParaRPr>
          </a:p>
          <a:p>
            <a:pPr>
              <a:lnSpc>
                <a:spcPct val="150000"/>
              </a:lnSpc>
            </a:pPr>
            <a:endParaRPr lang="tr-TR" sz="2000" dirty="0" smtClean="0">
              <a:solidFill>
                <a:schemeClr val="accent1"/>
              </a:solidFill>
            </a:endParaRPr>
          </a:p>
          <a:p>
            <a:pPr>
              <a:lnSpc>
                <a:spcPct val="150000"/>
              </a:lnSpc>
            </a:pPr>
            <a:endParaRPr lang="tr-TR" dirty="0" smtClean="0">
              <a:solidFill>
                <a:schemeClr val="accent1"/>
              </a:solidFill>
            </a:endParaRPr>
          </a:p>
          <a:p>
            <a:pPr>
              <a:lnSpc>
                <a:spcPct val="150000"/>
              </a:lnSpc>
            </a:pPr>
            <a:endParaRPr lang="tr-TR" dirty="0" smtClean="0">
              <a:solidFill>
                <a:schemeClr val="accent1"/>
              </a:solidFill>
            </a:endParaRPr>
          </a:p>
          <a:p>
            <a:endParaRPr lang="tr-TR" dirty="0"/>
          </a:p>
        </p:txBody>
      </p:sp>
      <p:cxnSp>
        <p:nvCxnSpPr>
          <p:cNvPr id="5" name="Düz Ok Bağlayıcısı 4"/>
          <p:cNvCxnSpPr/>
          <p:nvPr/>
        </p:nvCxnSpPr>
        <p:spPr>
          <a:xfrm>
            <a:off x="2159732" y="3212976"/>
            <a:ext cx="540060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Resim 6" descr="https://encrypted-tbn2.gstatic.com/images?q=tbn:ANd9GcSZ5p4oNIJsvzoANIIIn8TP-ZiJxJkyE7R4sYhpJGmqo4F2983M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0436" y="4941168"/>
            <a:ext cx="2771775" cy="16764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B01C-8B7D-4849-AF94-C4FAF85BF0AE}" type="slidenum">
              <a:rPr lang="tr-TR" smtClean="0"/>
              <a:t>11</a:t>
            </a:fld>
            <a:endParaRPr lang="tr-TR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043608" cy="6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 descr="https://encrypted-tbn0.gstatic.com/images?q=tbn:ANd9GcTkoZUW6hyGH40g2Q3Elupjpk1RpW_yld-SYjJxla_uVSsZF4N5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"/>
            <a:ext cx="1043608" cy="620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201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tr-TR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tr-TR" b="1" dirty="0" smtClean="0">
                <a:solidFill>
                  <a:schemeClr val="accent1"/>
                </a:solidFill>
              </a:rPr>
              <a:t>                                </a:t>
            </a:r>
          </a:p>
          <a:p>
            <a:pPr marL="0" indent="0">
              <a:buNone/>
            </a:pPr>
            <a:r>
              <a:rPr lang="tr-TR" b="1" dirty="0" smtClean="0">
                <a:solidFill>
                  <a:schemeClr val="accent1"/>
                </a:solidFill>
              </a:rPr>
              <a:t>                                           </a:t>
            </a:r>
          </a:p>
          <a:p>
            <a:pPr marL="0" indent="0">
              <a:buNone/>
            </a:pPr>
            <a:endParaRPr lang="tr-TR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tr-TR" b="1" dirty="0" smtClean="0">
                <a:solidFill>
                  <a:schemeClr val="accent1"/>
                </a:solidFill>
              </a:rPr>
              <a:t>                                                         </a:t>
            </a:r>
          </a:p>
          <a:p>
            <a:pPr marL="0" indent="0">
              <a:buNone/>
            </a:pPr>
            <a:r>
              <a:rPr lang="tr-TR" b="1" dirty="0" smtClean="0">
                <a:solidFill>
                  <a:schemeClr val="accent1"/>
                </a:solidFill>
              </a:rPr>
              <a:t>   </a:t>
            </a:r>
          </a:p>
          <a:p>
            <a:pPr marL="0" indent="0">
              <a:buNone/>
            </a:pPr>
            <a:endParaRPr lang="tr-TR" b="1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tr-TR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tr-TR" b="1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tr-TR" b="1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tr-TR" b="1" dirty="0" smtClean="0">
                <a:solidFill>
                  <a:schemeClr val="accent1"/>
                </a:solidFill>
              </a:rPr>
              <a:t>						   			</a:t>
            </a:r>
            <a:r>
              <a:rPr lang="tr-TR" b="1" dirty="0" smtClean="0">
                <a:solidFill>
                  <a:srgbClr val="C00000"/>
                </a:solidFill>
              </a:rPr>
              <a:t>                                                        	 				                            kadir_gursoy@hotmail.com</a:t>
            </a:r>
            <a:endParaRPr lang="tr-TR" b="1" dirty="0">
              <a:solidFill>
                <a:srgbClr val="C0000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100806"/>
            <a:ext cx="2466975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00808"/>
            <a:ext cx="1800200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B01C-8B7D-4849-AF94-C4FAF85BF0AE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009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08688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>
                <a:solidFill>
                  <a:schemeClr val="accent1"/>
                </a:solidFill>
                <a:latin typeface="Georgia" panose="02040502050405020303" pitchFamily="18" charset="0"/>
              </a:rPr>
              <a:t>ÇERÇEVE</a:t>
            </a:r>
            <a:endParaRPr lang="tr-TR" sz="2400" b="1" dirty="0">
              <a:solidFill>
                <a:schemeClr val="accent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68052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tr-TR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Sağlıkta Dönüşüm Programı (</a:t>
            </a:r>
            <a:r>
              <a:rPr lang="tr-TR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SDP) </a:t>
            </a:r>
            <a:r>
              <a:rPr lang="tr-TR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öncesi, sonrası sağlık sistemine genel bakış</a:t>
            </a:r>
          </a:p>
          <a:p>
            <a:pPr>
              <a:lnSpc>
                <a:spcPct val="150000"/>
              </a:lnSpc>
            </a:pPr>
            <a:r>
              <a:rPr lang="tr-TR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Sistem performansı</a:t>
            </a:r>
          </a:p>
          <a:p>
            <a:pPr lvl="1">
              <a:lnSpc>
                <a:spcPct val="150000"/>
              </a:lnSpc>
            </a:pPr>
            <a:r>
              <a:rPr lang="tr-TR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Sağlık harcamaları ve finansal koruma</a:t>
            </a:r>
          </a:p>
          <a:p>
            <a:pPr lvl="1">
              <a:lnSpc>
                <a:spcPct val="150000"/>
              </a:lnSpc>
            </a:pPr>
            <a:r>
              <a:rPr lang="tr-TR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Sağlık kaynakları</a:t>
            </a:r>
          </a:p>
          <a:p>
            <a:pPr lvl="1">
              <a:lnSpc>
                <a:spcPct val="150000"/>
              </a:lnSpc>
            </a:pPr>
            <a:r>
              <a:rPr lang="tr-TR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Sağlık statüsü</a:t>
            </a:r>
          </a:p>
          <a:p>
            <a:pPr lvl="1">
              <a:lnSpc>
                <a:spcPct val="150000"/>
              </a:lnSpc>
            </a:pPr>
            <a:r>
              <a:rPr lang="tr-TR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Hasta memnuniyeti ve kullanım</a:t>
            </a:r>
          </a:p>
          <a:p>
            <a:pPr>
              <a:lnSpc>
                <a:spcPct val="150000"/>
              </a:lnSpc>
            </a:pPr>
            <a:r>
              <a:rPr lang="tr-TR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Zorluklar ve çözüm önerileri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B01C-8B7D-4849-AF94-C4FAF85BF0AE}" type="slidenum">
              <a:rPr lang="tr-TR" smtClean="0"/>
              <a:t>2</a:t>
            </a:fld>
            <a:endParaRPr lang="tr-TR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043608" cy="6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https://encrypted-tbn0.gstatic.com/images?q=tbn:ANd9GcTkoZUW6hyGH40g2Q3Elupjpk1RpW_yld-SYjJxla_uVSsZF4N5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"/>
            <a:ext cx="1043608" cy="620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752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08688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SDP ÖNCESİ…</a:t>
            </a:r>
            <a:endParaRPr lang="tr-TR" sz="3200" b="1" dirty="0">
              <a:solidFill>
                <a:schemeClr val="accent1"/>
              </a:solidFill>
              <a:latin typeface="Georgia" panose="02040502050405020303" pitchFamily="18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96752"/>
            <a:ext cx="8352928" cy="511256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Metin kutusu 6"/>
          <p:cNvSpPr txBox="1"/>
          <p:nvPr/>
        </p:nvSpPr>
        <p:spPr>
          <a:xfrm>
            <a:off x="467544" y="6309320"/>
            <a:ext cx="8208912" cy="469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r-TR" sz="1050" dirty="0">
                <a:latin typeface="Georgia" panose="02040502050405020303" pitchFamily="18" charset="0"/>
              </a:rPr>
              <a:t>K</a:t>
            </a:r>
            <a:r>
              <a:rPr lang="tr-TR" sz="1050" dirty="0" smtClean="0">
                <a:latin typeface="Georgia" panose="02040502050405020303" pitchFamily="18" charset="0"/>
              </a:rPr>
              <a:t>aynak: </a:t>
            </a:r>
            <a:r>
              <a:rPr lang="en-US" sz="1050" dirty="0">
                <a:latin typeface="Georgia" panose="02040502050405020303" pitchFamily="18" charset="0"/>
              </a:rPr>
              <a:t>OECD (2008). OECD Reviews of Health Systems: Turkey. OECD and IBRD/The World Bank. </a:t>
            </a:r>
            <a:endParaRPr lang="tr-TR" sz="1050" dirty="0">
              <a:latin typeface="Georgia" panose="02040502050405020303" pitchFamily="18" charset="0"/>
            </a:endParaRPr>
          </a:p>
          <a:p>
            <a:endParaRPr lang="tr-TR" sz="1400" dirty="0"/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B01C-8B7D-4849-AF94-C4FAF85BF0AE}" type="slidenum">
              <a:rPr lang="tr-TR" smtClean="0"/>
              <a:t>3</a:t>
            </a:fld>
            <a:endParaRPr lang="tr-TR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043608" cy="6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 descr="https://encrypted-tbn0.gstatic.com/images?q=tbn:ANd9GcTkoZUW6hyGH40g2Q3Elupjpk1RpW_yld-SYjJxla_uVSsZF4N5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"/>
            <a:ext cx="1043608" cy="620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930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08688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SDP SONRASI…</a:t>
            </a:r>
            <a:endParaRPr lang="tr-TR" sz="3200" b="1" dirty="0">
              <a:solidFill>
                <a:schemeClr val="accent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Performansa dayalı ödeme sistemi </a:t>
            </a:r>
          </a:p>
          <a:p>
            <a:pPr>
              <a:lnSpc>
                <a:spcPct val="150000"/>
              </a:lnSpc>
            </a:pPr>
            <a:r>
              <a:rPr lang="tr-TR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Geri ödeme komisyonu</a:t>
            </a:r>
          </a:p>
          <a:p>
            <a:pPr>
              <a:lnSpc>
                <a:spcPct val="150000"/>
              </a:lnSpc>
            </a:pPr>
            <a:r>
              <a:rPr lang="tr-TR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Genel sağlık sigortası </a:t>
            </a:r>
          </a:p>
          <a:p>
            <a:pPr>
              <a:lnSpc>
                <a:spcPct val="150000"/>
              </a:lnSpc>
            </a:pPr>
            <a:r>
              <a:rPr lang="tr-TR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Tek geri </a:t>
            </a:r>
            <a:r>
              <a:rPr lang="tr-TR" dirty="0" err="1" smtClean="0">
                <a:solidFill>
                  <a:schemeClr val="accent1"/>
                </a:solidFill>
                <a:latin typeface="Georgia" panose="02040502050405020303" pitchFamily="18" charset="0"/>
              </a:rPr>
              <a:t>ödeyicili</a:t>
            </a:r>
            <a:r>
              <a:rPr lang="tr-TR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 sistem</a:t>
            </a:r>
          </a:p>
          <a:p>
            <a:pPr>
              <a:lnSpc>
                <a:spcPct val="150000"/>
              </a:lnSpc>
            </a:pPr>
            <a:r>
              <a:rPr lang="tr-TR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Aile hekimliği</a:t>
            </a:r>
          </a:p>
          <a:p>
            <a:pPr>
              <a:lnSpc>
                <a:spcPct val="150000"/>
              </a:lnSpc>
            </a:pPr>
            <a:r>
              <a:rPr lang="tr-TR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Koruyucu sağlık hizmetleri (aşılama, takip)</a:t>
            </a:r>
          </a:p>
          <a:p>
            <a:pPr>
              <a:lnSpc>
                <a:spcPct val="150000"/>
              </a:lnSpc>
            </a:pPr>
            <a:r>
              <a:rPr lang="tr-TR" dirty="0">
                <a:solidFill>
                  <a:schemeClr val="accent1"/>
                </a:solidFill>
                <a:latin typeface="Georgia" panose="02040502050405020303" pitchFamily="18" charset="0"/>
              </a:rPr>
              <a:t>H</a:t>
            </a:r>
            <a:r>
              <a:rPr lang="tr-TR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astalıklarla savaş (</a:t>
            </a:r>
            <a:r>
              <a:rPr lang="tr-TR" dirty="0" err="1" smtClean="0">
                <a:solidFill>
                  <a:schemeClr val="accent1"/>
                </a:solidFill>
                <a:latin typeface="Georgia" panose="02040502050405020303" pitchFamily="18" charset="0"/>
              </a:rPr>
              <a:t>obezite</a:t>
            </a:r>
            <a:r>
              <a:rPr lang="tr-TR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, kanser </a:t>
            </a:r>
            <a:r>
              <a:rPr lang="tr-TR" dirty="0" err="1" smtClean="0">
                <a:solidFill>
                  <a:schemeClr val="accent1"/>
                </a:solidFill>
                <a:latin typeface="Georgia" panose="02040502050405020303" pitchFamily="18" charset="0"/>
              </a:rPr>
              <a:t>vs</a:t>
            </a:r>
            <a:r>
              <a:rPr lang="tr-TR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)</a:t>
            </a:r>
          </a:p>
          <a:p>
            <a:pPr>
              <a:lnSpc>
                <a:spcPct val="150000"/>
              </a:lnSpc>
            </a:pPr>
            <a:endParaRPr lang="tr-TR" dirty="0" smtClean="0">
              <a:solidFill>
                <a:schemeClr val="accent1"/>
              </a:solidFill>
            </a:endParaRPr>
          </a:p>
          <a:p>
            <a:pPr>
              <a:lnSpc>
                <a:spcPct val="150000"/>
              </a:lnSpc>
            </a:pPr>
            <a:endParaRPr lang="tr-TR" dirty="0" smtClean="0">
              <a:solidFill>
                <a:schemeClr val="accent1"/>
              </a:solidFill>
            </a:endParaRP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B01C-8B7D-4849-AF94-C4FAF85BF0AE}" type="slidenum">
              <a:rPr lang="tr-TR" smtClean="0"/>
              <a:t>4</a:t>
            </a:fld>
            <a:endParaRPr lang="tr-TR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043608" cy="6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https://encrypted-tbn0.gstatic.com/images?q=tbn:ANd9GcTkoZUW6hyGH40g2Q3Elupjpk1RpW_yld-SYjJxla_uVSsZF4N5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"/>
            <a:ext cx="1043608" cy="620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156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784976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600" b="1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PERFORMANS DEĞERLENDİRMESİ  </a:t>
            </a:r>
            <a:r>
              <a:rPr lang="tr-TR" sz="3200" b="1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/>
            </a:r>
            <a:br>
              <a:rPr lang="tr-TR" sz="3200" b="1" dirty="0" smtClean="0">
                <a:solidFill>
                  <a:schemeClr val="accent1"/>
                </a:solidFill>
                <a:latin typeface="Georgia" panose="02040502050405020303" pitchFamily="18" charset="0"/>
              </a:rPr>
            </a:br>
            <a:r>
              <a:rPr lang="tr-TR" sz="27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1. SAĞLIK GİDERLERİ VE FİNANSAL KORUMA</a:t>
            </a:r>
            <a:endParaRPr lang="tr-TR" sz="2700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2817"/>
            <a:ext cx="4330824" cy="475252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tr-TR" sz="2000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2012: %5,4, 2008 %6,1; 2002’ye göre 4 kat artış.</a:t>
            </a:r>
          </a:p>
          <a:p>
            <a:pPr>
              <a:lnSpc>
                <a:spcPct val="150000"/>
              </a:lnSpc>
            </a:pPr>
            <a:r>
              <a:rPr lang="tr-TR" sz="2000" dirty="0">
                <a:solidFill>
                  <a:schemeClr val="accent1"/>
                </a:solidFill>
                <a:latin typeface="Georgia" panose="02040502050405020303" pitchFamily="18" charset="0"/>
              </a:rPr>
              <a:t>Demografik fırsat penceresi, yoksa %9 civarı. </a:t>
            </a:r>
          </a:p>
          <a:p>
            <a:pPr>
              <a:lnSpc>
                <a:spcPct val="150000"/>
              </a:lnSpc>
            </a:pPr>
            <a:r>
              <a:rPr lang="tr-TR" sz="2000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Kamu payı %77.</a:t>
            </a:r>
          </a:p>
          <a:p>
            <a:pPr>
              <a:lnSpc>
                <a:spcPct val="150000"/>
              </a:lnSpc>
            </a:pPr>
            <a:r>
              <a:rPr lang="tr-TR" sz="2000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Ortalama bir kişinin toplam harcama içinde sağlık gideri: %2,1.</a:t>
            </a:r>
          </a:p>
          <a:p>
            <a:pPr>
              <a:lnSpc>
                <a:spcPct val="150000"/>
              </a:lnSpc>
            </a:pPr>
            <a:r>
              <a:rPr lang="tr-TR" sz="2000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Cepten ödemelerde 12 puan düşüş.</a:t>
            </a:r>
          </a:p>
          <a:p>
            <a:pPr>
              <a:lnSpc>
                <a:spcPct val="150000"/>
              </a:lnSpc>
            </a:pPr>
            <a:r>
              <a:rPr lang="tr-TR" sz="20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Finansal korumada GSS ile iyileşme</a:t>
            </a:r>
          </a:p>
          <a:p>
            <a:pPr>
              <a:lnSpc>
                <a:spcPct val="150000"/>
              </a:lnSpc>
            </a:pPr>
            <a:endParaRPr lang="tr-TR" sz="2000" dirty="0" smtClean="0">
              <a:solidFill>
                <a:schemeClr val="accent1"/>
              </a:solidFill>
            </a:endParaRPr>
          </a:p>
          <a:p>
            <a:pPr>
              <a:lnSpc>
                <a:spcPct val="150000"/>
              </a:lnSpc>
            </a:pPr>
            <a:endParaRPr lang="tr-TR" sz="2000" dirty="0" smtClean="0">
              <a:solidFill>
                <a:schemeClr val="accent1"/>
              </a:solidFill>
            </a:endParaRPr>
          </a:p>
          <a:p>
            <a:pPr>
              <a:lnSpc>
                <a:spcPct val="150000"/>
              </a:lnSpc>
            </a:pPr>
            <a:endParaRPr lang="tr-TR" dirty="0" smtClean="0">
              <a:solidFill>
                <a:schemeClr val="accent1"/>
              </a:solidFill>
            </a:endParaRPr>
          </a:p>
          <a:p>
            <a:endParaRPr lang="tr-T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00809"/>
            <a:ext cx="4392488" cy="23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Grafik 4"/>
          <p:cNvGraphicFramePr/>
          <p:nvPr>
            <p:extLst>
              <p:ext uri="{D42A27DB-BD31-4B8C-83A1-F6EECF244321}">
                <p14:modId xmlns:p14="http://schemas.microsoft.com/office/powerpoint/2010/main" val="1918966484"/>
              </p:ext>
            </p:extLst>
          </p:nvPr>
        </p:nvGraphicFramePr>
        <p:xfrm>
          <a:off x="4932040" y="3933057"/>
          <a:ext cx="3888431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Metin kutusu 3"/>
          <p:cNvSpPr txBox="1"/>
          <p:nvPr/>
        </p:nvSpPr>
        <p:spPr>
          <a:xfrm>
            <a:off x="4932040" y="6536377"/>
            <a:ext cx="41764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 smtClean="0">
                <a:latin typeface="Georgia" panose="02040502050405020303" pitchFamily="18" charset="0"/>
              </a:rPr>
              <a:t>Kaynak: OECD </a:t>
            </a:r>
            <a:r>
              <a:rPr lang="tr-TR" sz="1000" dirty="0" err="1" smtClean="0">
                <a:latin typeface="Georgia" panose="02040502050405020303" pitchFamily="18" charset="0"/>
              </a:rPr>
              <a:t>health</a:t>
            </a:r>
            <a:r>
              <a:rPr lang="tr-TR" sz="1000" dirty="0" smtClean="0">
                <a:latin typeface="Georgia" panose="02040502050405020303" pitchFamily="18" charset="0"/>
              </a:rPr>
              <a:t> data 2014</a:t>
            </a:r>
            <a:r>
              <a:rPr lang="tr-TR" sz="1000" dirty="0" smtClean="0"/>
              <a:t>.</a:t>
            </a:r>
            <a:endParaRPr lang="tr-TR" sz="1000" dirty="0"/>
          </a:p>
        </p:txBody>
      </p:sp>
      <p:sp>
        <p:nvSpPr>
          <p:cNvPr id="6" name="Metin kutusu 5"/>
          <p:cNvSpPr txBox="1"/>
          <p:nvPr/>
        </p:nvSpPr>
        <p:spPr>
          <a:xfrm>
            <a:off x="5652120" y="1677482"/>
            <a:ext cx="2232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b="1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Sağlık harcamaları %GDP</a:t>
            </a:r>
            <a:endParaRPr lang="tr-TR" sz="1200" b="1" dirty="0">
              <a:solidFill>
                <a:schemeClr val="accent1"/>
              </a:solidFill>
              <a:latin typeface="Georgia" panose="02040502050405020303" pitchFamily="18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7020272" y="4869160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b="1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Cepten ödemeler değişim 2000-12</a:t>
            </a:r>
            <a:endParaRPr lang="tr-TR" sz="1200" b="1" dirty="0">
              <a:solidFill>
                <a:schemeClr val="accent1"/>
              </a:solidFill>
              <a:latin typeface="Georgia" panose="02040502050405020303" pitchFamily="18" charset="0"/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B01C-8B7D-4849-AF94-C4FAF85BF0AE}" type="slidenum">
              <a:rPr lang="tr-TR" smtClean="0"/>
              <a:t>5</a:t>
            </a:fld>
            <a:endParaRPr lang="tr-TR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043608" cy="6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" descr="https://encrypted-tbn0.gstatic.com/images?q=tbn:ANd9GcTkoZUW6hyGH40g2Q3Elupjpk1RpW_yld-SYjJxla_uVSsZF4N5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"/>
            <a:ext cx="1043608" cy="620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3628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784976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600" b="1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PERFORMANS DEĞERLENDİRMESİ  </a:t>
            </a:r>
            <a:r>
              <a:rPr lang="tr-TR" sz="3200" b="1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/>
            </a:r>
            <a:br>
              <a:rPr lang="tr-TR" sz="3200" b="1" dirty="0" smtClean="0">
                <a:solidFill>
                  <a:schemeClr val="accent1"/>
                </a:solidFill>
                <a:latin typeface="Georgia" panose="02040502050405020303" pitchFamily="18" charset="0"/>
              </a:rPr>
            </a:br>
            <a:r>
              <a:rPr lang="tr-TR" sz="27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2. SAĞLIK KAYNAKLARI</a:t>
            </a:r>
            <a:endParaRPr lang="tr-TR" sz="2700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635628"/>
            <a:ext cx="4248472" cy="503373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tr-TR" sz="2400" dirty="0">
                <a:solidFill>
                  <a:schemeClr val="accent1"/>
                </a:solidFill>
                <a:latin typeface="Georgia" panose="02040502050405020303" pitchFamily="18" charset="0"/>
              </a:rPr>
              <a:t>Doktor, hemşire ve sağlık personeli başına düşen kişi </a:t>
            </a:r>
            <a:r>
              <a:rPr lang="tr-TR" sz="2400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sayısında ciddi iyileşme 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1000 </a:t>
            </a:r>
            <a:r>
              <a:rPr lang="tr-TR" sz="2400" dirty="0">
                <a:solidFill>
                  <a:schemeClr val="accent1"/>
                </a:solidFill>
                <a:latin typeface="Georgia" panose="02040502050405020303" pitchFamily="18" charset="0"/>
              </a:rPr>
              <a:t>kişiye düşen doktor sayısında </a:t>
            </a:r>
            <a:r>
              <a:rPr lang="tr-TR" sz="2400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sonuncu, OECD </a:t>
            </a:r>
            <a:r>
              <a:rPr lang="tr-TR" sz="2400" dirty="0">
                <a:solidFill>
                  <a:schemeClr val="accent1"/>
                </a:solidFill>
                <a:latin typeface="Georgia" panose="02040502050405020303" pitchFamily="18" charset="0"/>
              </a:rPr>
              <a:t>ortalamasının </a:t>
            </a:r>
            <a:r>
              <a:rPr lang="tr-TR" sz="2400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neredeyse yarısı.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Son 10 yılda, sağlık hizmeti </a:t>
            </a:r>
            <a:r>
              <a:rPr lang="tr-TR" sz="2400" dirty="0">
                <a:solidFill>
                  <a:schemeClr val="accent1"/>
                </a:solidFill>
                <a:latin typeface="Georgia" panose="02040502050405020303" pitchFamily="18" charset="0"/>
              </a:rPr>
              <a:t>sunucusu sayısı </a:t>
            </a:r>
            <a:r>
              <a:rPr lang="tr-TR" sz="2400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yaklaşık 30 bine  </a:t>
            </a:r>
            <a:r>
              <a:rPr lang="tr-TR" sz="2400" dirty="0">
                <a:solidFill>
                  <a:schemeClr val="accent1"/>
                </a:solidFill>
                <a:latin typeface="Georgia" panose="02040502050405020303" pitchFamily="18" charset="0"/>
              </a:rPr>
              <a:t>yükselerek, </a:t>
            </a:r>
            <a:r>
              <a:rPr lang="tr-TR" sz="2400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üç kat artış; fakat </a:t>
            </a:r>
            <a:r>
              <a:rPr lang="tr-TR" sz="2400" dirty="0">
                <a:solidFill>
                  <a:schemeClr val="accent1"/>
                </a:solidFill>
                <a:latin typeface="Georgia" panose="02040502050405020303" pitchFamily="18" charset="0"/>
              </a:rPr>
              <a:t>1000 kişiye düşen yatak </a:t>
            </a:r>
            <a:r>
              <a:rPr lang="tr-TR" sz="2400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sayısında </a:t>
            </a:r>
            <a:r>
              <a:rPr lang="tr-TR" sz="2400" dirty="0">
                <a:solidFill>
                  <a:schemeClr val="accent1"/>
                </a:solidFill>
                <a:latin typeface="Georgia" panose="02040502050405020303" pitchFamily="18" charset="0"/>
              </a:rPr>
              <a:t>sadece %</a:t>
            </a:r>
            <a:r>
              <a:rPr lang="tr-TR" sz="2400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18 artış.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Sağlık kaynaklarında eksiklik mevcut.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Hem beşeri </a:t>
            </a:r>
            <a:r>
              <a:rPr lang="tr-TR" sz="2400" dirty="0">
                <a:solidFill>
                  <a:srgbClr val="FF0000"/>
                </a:solidFill>
                <a:latin typeface="Georgia" panose="02040502050405020303" pitchFamily="18" charset="0"/>
              </a:rPr>
              <a:t>hem de fiziki sermayeye daha çok yatırım yapılması </a:t>
            </a:r>
            <a:r>
              <a:rPr lang="tr-TR" sz="24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kaçınılmaz!</a:t>
            </a:r>
            <a:endParaRPr lang="tr-TR" sz="2400" dirty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>
              <a:lnSpc>
                <a:spcPct val="150000"/>
              </a:lnSpc>
            </a:pPr>
            <a:endParaRPr lang="tr-TR" sz="2100" dirty="0" smtClean="0">
              <a:solidFill>
                <a:schemeClr val="accent1"/>
              </a:solidFill>
              <a:latin typeface="Georgia" panose="02040502050405020303" pitchFamily="18" charset="0"/>
            </a:endParaRPr>
          </a:p>
          <a:p>
            <a:pPr>
              <a:lnSpc>
                <a:spcPct val="150000"/>
              </a:lnSpc>
            </a:pPr>
            <a:endParaRPr lang="tr-TR" sz="2100" dirty="0" smtClean="0">
              <a:solidFill>
                <a:schemeClr val="accent1"/>
              </a:solidFill>
              <a:latin typeface="Georgia" panose="02040502050405020303" pitchFamily="18" charset="0"/>
            </a:endParaRPr>
          </a:p>
          <a:p>
            <a:pPr>
              <a:lnSpc>
                <a:spcPct val="150000"/>
              </a:lnSpc>
            </a:pPr>
            <a:endParaRPr lang="tr-TR" dirty="0" smtClean="0">
              <a:solidFill>
                <a:schemeClr val="accent1"/>
              </a:solidFill>
            </a:endParaRPr>
          </a:p>
          <a:p>
            <a:endParaRPr lang="tr-T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1" y="1628800"/>
            <a:ext cx="4464497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0715" y="3889375"/>
            <a:ext cx="4320479" cy="2635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5940152" y="1484784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b="1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Sağlık personeli sayısındaki değişim 2002-2012</a:t>
            </a:r>
            <a:endParaRPr lang="tr-TR" sz="1200" b="1" dirty="0">
              <a:solidFill>
                <a:schemeClr val="accent1"/>
              </a:solidFill>
              <a:latin typeface="Georgia" panose="02040502050405020303" pitchFamily="18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003001" y="3933056"/>
            <a:ext cx="1945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b="1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1000 kişiye düşen yatak sayısı, 2012</a:t>
            </a:r>
            <a:endParaRPr lang="tr-TR" sz="1200" b="1" dirty="0">
              <a:solidFill>
                <a:schemeClr val="accent1"/>
              </a:solidFill>
              <a:latin typeface="Georgia" panose="02040502050405020303" pitchFamily="18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4814730" y="6525343"/>
            <a:ext cx="41764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 smtClean="0">
                <a:latin typeface="Georgia" panose="02040502050405020303" pitchFamily="18" charset="0"/>
              </a:rPr>
              <a:t>Kaynak: OECD </a:t>
            </a:r>
            <a:r>
              <a:rPr lang="tr-TR" sz="1000" dirty="0" err="1" smtClean="0">
                <a:latin typeface="Georgia" panose="02040502050405020303" pitchFamily="18" charset="0"/>
              </a:rPr>
              <a:t>health</a:t>
            </a:r>
            <a:r>
              <a:rPr lang="tr-TR" sz="1000" dirty="0" smtClean="0">
                <a:latin typeface="Georgia" panose="02040502050405020303" pitchFamily="18" charset="0"/>
              </a:rPr>
              <a:t> data 2014.</a:t>
            </a:r>
            <a:endParaRPr lang="tr-TR" sz="1000" dirty="0">
              <a:latin typeface="Georgia" panose="02040502050405020303" pitchFamily="18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4670715" y="3789040"/>
            <a:ext cx="21335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 smtClean="0">
                <a:latin typeface="Georgia" panose="02040502050405020303" pitchFamily="18" charset="0"/>
              </a:rPr>
              <a:t>Kaynak: Sağlık Bakanlığı</a:t>
            </a:r>
            <a:endParaRPr lang="tr-TR" sz="100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B01C-8B7D-4849-AF94-C4FAF85BF0AE}" type="slidenum">
              <a:rPr lang="tr-TR" smtClean="0"/>
              <a:t>6</a:t>
            </a:fld>
            <a:endParaRPr lang="tr-TR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043608" cy="6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https://encrypted-tbn0.gstatic.com/images?q=tbn:ANd9GcTkoZUW6hyGH40g2Q3Elupjpk1RpW_yld-SYjJxla_uVSsZF4N5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"/>
            <a:ext cx="1043608" cy="620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5843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784976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600" b="1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PERFORMANS DEĞERLENDİRMESİ  </a:t>
            </a:r>
            <a:r>
              <a:rPr lang="tr-TR" sz="3200" b="1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/>
            </a:r>
            <a:br>
              <a:rPr lang="tr-TR" sz="3200" b="1" dirty="0" smtClean="0">
                <a:solidFill>
                  <a:schemeClr val="accent1"/>
                </a:solidFill>
                <a:latin typeface="Georgia" panose="02040502050405020303" pitchFamily="18" charset="0"/>
              </a:rPr>
            </a:br>
            <a:r>
              <a:rPr lang="tr-TR" sz="2700" b="1" dirty="0">
                <a:solidFill>
                  <a:srgbClr val="C00000"/>
                </a:solidFill>
                <a:latin typeface="Georgia" panose="02040502050405020303" pitchFamily="18" charset="0"/>
              </a:rPr>
              <a:t>3</a:t>
            </a:r>
            <a:r>
              <a:rPr lang="tr-TR" sz="27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. SAĞLIK ÇIKTILARI</a:t>
            </a:r>
            <a:endParaRPr lang="tr-TR" sz="2700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2816"/>
            <a:ext cx="4186808" cy="482453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000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2000-2009 döneminde, </a:t>
            </a:r>
            <a:r>
              <a:rPr lang="tr-TR" sz="2000" b="1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hayatta </a:t>
            </a:r>
            <a:r>
              <a:rPr lang="tr-TR" sz="2000" b="1" dirty="0">
                <a:solidFill>
                  <a:schemeClr val="accent1"/>
                </a:solidFill>
                <a:latin typeface="Georgia" panose="02040502050405020303" pitchFamily="18" charset="0"/>
              </a:rPr>
              <a:t>kalma </a:t>
            </a:r>
            <a:r>
              <a:rPr lang="tr-TR" sz="2000" b="1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beklentisi</a:t>
            </a:r>
            <a:r>
              <a:rPr lang="tr-TR" sz="2000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ndeki artış en yüksek, </a:t>
            </a:r>
            <a:r>
              <a:rPr lang="tr-TR" sz="20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makas 4,5 yıla düşmüş.</a:t>
            </a:r>
          </a:p>
          <a:p>
            <a:pPr>
              <a:lnSpc>
                <a:spcPct val="150000"/>
              </a:lnSpc>
            </a:pPr>
            <a:r>
              <a:rPr lang="tr-TR" sz="2000" b="1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Bebek ölüm hızında </a:t>
            </a:r>
            <a:r>
              <a:rPr lang="tr-TR" sz="2000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etkileyici düşüş.</a:t>
            </a:r>
          </a:p>
          <a:p>
            <a:pPr>
              <a:lnSpc>
                <a:spcPct val="150000"/>
              </a:lnSpc>
            </a:pPr>
            <a:r>
              <a:rPr lang="tr-TR" sz="2000" b="1" dirty="0">
                <a:solidFill>
                  <a:schemeClr val="accent1"/>
                </a:solidFill>
                <a:latin typeface="Georgia" panose="02040502050405020303" pitchFamily="18" charset="0"/>
              </a:rPr>
              <a:t>B</a:t>
            </a:r>
            <a:r>
              <a:rPr lang="tr-TR" sz="2000" b="1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ulaşıcı hastalıklar, aşılama, sigarayla savaşta  </a:t>
            </a:r>
            <a:r>
              <a:rPr lang="tr-TR" sz="2000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çok </a:t>
            </a:r>
            <a:r>
              <a:rPr lang="tr-TR" sz="2000" dirty="0">
                <a:solidFill>
                  <a:schemeClr val="accent1"/>
                </a:solidFill>
                <a:latin typeface="Georgia" panose="02040502050405020303" pitchFamily="18" charset="0"/>
              </a:rPr>
              <a:t>önemli </a:t>
            </a:r>
            <a:r>
              <a:rPr lang="tr-TR" sz="2000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adımlar.</a:t>
            </a:r>
          </a:p>
          <a:p>
            <a:pPr>
              <a:lnSpc>
                <a:spcPct val="150000"/>
              </a:lnSpc>
            </a:pPr>
            <a:endParaRPr lang="tr-TR" dirty="0" smtClean="0">
              <a:solidFill>
                <a:schemeClr val="accent1"/>
              </a:solidFill>
            </a:endParaRPr>
          </a:p>
          <a:p>
            <a:pPr>
              <a:lnSpc>
                <a:spcPct val="150000"/>
              </a:lnSpc>
            </a:pPr>
            <a:endParaRPr lang="tr-TR" dirty="0" smtClean="0">
              <a:solidFill>
                <a:schemeClr val="accent1"/>
              </a:solidFill>
            </a:endParaRPr>
          </a:p>
          <a:p>
            <a:endParaRPr lang="tr-T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556792"/>
            <a:ext cx="4499992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149080"/>
            <a:ext cx="4392488" cy="2341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6516216" y="1423809"/>
            <a:ext cx="22499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b="1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Hayatta kalma beklentisi</a:t>
            </a:r>
            <a:endParaRPr lang="tr-TR" sz="1200" b="1" dirty="0">
              <a:solidFill>
                <a:schemeClr val="accent1"/>
              </a:solidFill>
              <a:latin typeface="Georgia" panose="02040502050405020303" pitchFamily="18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604605" y="4448145"/>
            <a:ext cx="16316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b="1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Bebek ölüm hızı</a:t>
            </a:r>
            <a:endParaRPr lang="tr-TR" sz="1200" b="1" dirty="0">
              <a:solidFill>
                <a:schemeClr val="accent1"/>
              </a:solidFill>
              <a:latin typeface="Georgia" panose="02040502050405020303" pitchFamily="18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4572000" y="3789040"/>
            <a:ext cx="43889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 smtClean="0">
                <a:latin typeface="Georgia" panose="02040502050405020303" pitchFamily="18" charset="0"/>
              </a:rPr>
              <a:t>Kaynak: </a:t>
            </a:r>
            <a:r>
              <a:rPr lang="en-US" sz="1000" dirty="0">
                <a:latin typeface="Georgia" panose="02040502050405020303" pitchFamily="18" charset="0"/>
              </a:rPr>
              <a:t>OECD Health Data July 2012, World Health Organization World Health Statistics 2011</a:t>
            </a:r>
            <a:endParaRPr lang="tr-TR" sz="1000" dirty="0">
              <a:latin typeface="Georgia" panose="02040502050405020303" pitchFamily="18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4575517" y="6457890"/>
            <a:ext cx="43889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 smtClean="0">
                <a:latin typeface="Georgia" panose="02040502050405020303" pitchFamily="18" charset="0"/>
              </a:rPr>
              <a:t>Kaynak: </a:t>
            </a:r>
            <a:r>
              <a:rPr lang="en-US" sz="1000" dirty="0">
                <a:latin typeface="Georgia" panose="02040502050405020303" pitchFamily="18" charset="0"/>
              </a:rPr>
              <a:t>World Health Organization, World Health Statistics 2012, Survey on infant and under 5 year child mortality in Turkey in 2012</a:t>
            </a:r>
            <a:endParaRPr lang="tr-TR" sz="1000" dirty="0">
              <a:latin typeface="Georgia" panose="02040502050405020303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B01C-8B7D-4849-AF94-C4FAF85BF0AE}" type="slidenum">
              <a:rPr lang="tr-TR" smtClean="0"/>
              <a:t>7</a:t>
            </a:fld>
            <a:endParaRPr lang="tr-TR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043608" cy="6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https://encrypted-tbn0.gstatic.com/images?q=tbn:ANd9GcTkoZUW6hyGH40g2Q3Elupjpk1RpW_yld-SYjJxla_uVSsZF4N5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"/>
            <a:ext cx="1043608" cy="620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823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784976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600" b="1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PERFORMANS DEĞERLENDİRMESİ  </a:t>
            </a:r>
            <a:r>
              <a:rPr lang="tr-TR" sz="3200" b="1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/>
            </a:r>
            <a:br>
              <a:rPr lang="tr-TR" sz="3200" b="1" dirty="0" smtClean="0">
                <a:solidFill>
                  <a:schemeClr val="accent1"/>
                </a:solidFill>
                <a:latin typeface="Georgia" panose="02040502050405020303" pitchFamily="18" charset="0"/>
              </a:rPr>
            </a:br>
            <a:r>
              <a:rPr lang="tr-TR" sz="27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4. HASTA MEMNUNİYETİ VE KULLANIM</a:t>
            </a:r>
            <a:endParaRPr lang="tr-TR" sz="2700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28800"/>
            <a:ext cx="4690864" cy="496855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tr-TR" b="1" dirty="0">
                <a:solidFill>
                  <a:schemeClr val="accent1"/>
                </a:solidFill>
                <a:latin typeface="Georgia" panose="02040502050405020303" pitchFamily="18" charset="0"/>
              </a:rPr>
              <a:t>M</a:t>
            </a:r>
            <a:r>
              <a:rPr lang="tr-TR" b="1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uayene </a:t>
            </a:r>
            <a:r>
              <a:rPr lang="tr-TR" b="1" dirty="0">
                <a:solidFill>
                  <a:schemeClr val="accent1"/>
                </a:solidFill>
                <a:latin typeface="Georgia" panose="02040502050405020303" pitchFamily="18" charset="0"/>
              </a:rPr>
              <a:t>bekleme </a:t>
            </a:r>
            <a:r>
              <a:rPr lang="tr-TR" b="1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süre</a:t>
            </a:r>
            <a:r>
              <a:rPr lang="tr-TR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lerinde kısalma.</a:t>
            </a:r>
          </a:p>
          <a:p>
            <a:pPr>
              <a:lnSpc>
                <a:spcPct val="150000"/>
              </a:lnSpc>
            </a:pPr>
            <a:r>
              <a:rPr lang="tr-TR" b="1" dirty="0">
                <a:solidFill>
                  <a:schemeClr val="accent1"/>
                </a:solidFill>
                <a:latin typeface="Georgia" panose="02040502050405020303" pitchFamily="18" charset="0"/>
              </a:rPr>
              <a:t>D</a:t>
            </a:r>
            <a:r>
              <a:rPr lang="tr-TR" b="1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oktor </a:t>
            </a:r>
            <a:r>
              <a:rPr lang="tr-TR" b="1" dirty="0">
                <a:solidFill>
                  <a:schemeClr val="accent1"/>
                </a:solidFill>
                <a:latin typeface="Georgia" panose="02040502050405020303" pitchFamily="18" charset="0"/>
              </a:rPr>
              <a:t>muayene süre</a:t>
            </a:r>
            <a:r>
              <a:rPr lang="tr-TR" dirty="0">
                <a:solidFill>
                  <a:schemeClr val="accent1"/>
                </a:solidFill>
                <a:latin typeface="Georgia" panose="02040502050405020303" pitchFamily="18" charset="0"/>
              </a:rPr>
              <a:t>lerinde </a:t>
            </a:r>
            <a:r>
              <a:rPr lang="tr-TR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iyileşme; 10 yılda iki kat artış</a:t>
            </a:r>
          </a:p>
          <a:p>
            <a:pPr>
              <a:lnSpc>
                <a:spcPct val="150000"/>
              </a:lnSpc>
            </a:pPr>
            <a:r>
              <a:rPr lang="tr-TR" b="1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Hasta memnuniyeti</a:t>
            </a:r>
            <a:r>
              <a:rPr lang="tr-TR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nde belirgin </a:t>
            </a:r>
            <a:r>
              <a:rPr lang="tr-TR" dirty="0">
                <a:solidFill>
                  <a:schemeClr val="accent1"/>
                </a:solidFill>
                <a:latin typeface="Georgia" panose="02040502050405020303" pitchFamily="18" charset="0"/>
              </a:rPr>
              <a:t>bir </a:t>
            </a:r>
            <a:r>
              <a:rPr lang="tr-TR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artış; nüfusun </a:t>
            </a:r>
            <a:r>
              <a:rPr lang="tr-TR" dirty="0">
                <a:solidFill>
                  <a:schemeClr val="accent1"/>
                </a:solidFill>
                <a:latin typeface="Georgia" panose="02040502050405020303" pitchFamily="18" charset="0"/>
              </a:rPr>
              <a:t>yaklaşık %75’i alınan sağlık hizmetlerinden memnun </a:t>
            </a:r>
            <a:r>
              <a:rPr lang="tr-TR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kalmıştır, 2003 te %39,5.</a:t>
            </a:r>
            <a:endParaRPr lang="tr-TR" dirty="0">
              <a:solidFill>
                <a:schemeClr val="accent1"/>
              </a:solidFill>
              <a:latin typeface="Georgia" panose="02040502050405020303" pitchFamily="18" charset="0"/>
            </a:endParaRPr>
          </a:p>
          <a:p>
            <a:pPr>
              <a:lnSpc>
                <a:spcPct val="150000"/>
              </a:lnSpc>
            </a:pPr>
            <a:r>
              <a:rPr lang="tr-TR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2002-2012 döneminde </a:t>
            </a:r>
            <a:r>
              <a:rPr lang="tr-TR" dirty="0">
                <a:solidFill>
                  <a:schemeClr val="accent1"/>
                </a:solidFill>
                <a:latin typeface="Georgia" panose="02040502050405020303" pitchFamily="18" charset="0"/>
              </a:rPr>
              <a:t>ortalama muayene sayısı %156 </a:t>
            </a:r>
            <a:r>
              <a:rPr lang="tr-TR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yükselme, </a:t>
            </a:r>
            <a:r>
              <a:rPr lang="tr-TR" dirty="0">
                <a:solidFill>
                  <a:schemeClr val="accent1"/>
                </a:solidFill>
                <a:latin typeface="Georgia" panose="02040502050405020303" pitchFamily="18" charset="0"/>
              </a:rPr>
              <a:t>OECD </a:t>
            </a:r>
            <a:r>
              <a:rPr lang="tr-TR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ülkeleri </a:t>
            </a:r>
            <a:r>
              <a:rPr lang="tr-TR" dirty="0">
                <a:solidFill>
                  <a:schemeClr val="accent1"/>
                </a:solidFill>
                <a:latin typeface="Georgia" panose="02040502050405020303" pitchFamily="18" charset="0"/>
              </a:rPr>
              <a:t>içinde </a:t>
            </a:r>
            <a:r>
              <a:rPr lang="tr-TR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en </a:t>
            </a:r>
            <a:r>
              <a:rPr lang="tr-TR" dirty="0">
                <a:solidFill>
                  <a:schemeClr val="accent1"/>
                </a:solidFill>
                <a:latin typeface="Georgia" panose="02040502050405020303" pitchFamily="18" charset="0"/>
              </a:rPr>
              <a:t>büyük </a:t>
            </a:r>
            <a:r>
              <a:rPr lang="tr-TR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artış (?)</a:t>
            </a:r>
            <a:endParaRPr lang="tr-TR" dirty="0" smtClean="0">
              <a:solidFill>
                <a:schemeClr val="accent1"/>
              </a:solidFill>
            </a:endParaRPr>
          </a:p>
          <a:p>
            <a:pPr>
              <a:lnSpc>
                <a:spcPct val="150000"/>
              </a:lnSpc>
            </a:pPr>
            <a:endParaRPr lang="tr-TR" dirty="0" smtClean="0">
              <a:solidFill>
                <a:schemeClr val="accent1"/>
              </a:solidFill>
            </a:endParaRPr>
          </a:p>
          <a:p>
            <a:endParaRPr lang="tr-T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1" y="1556793"/>
            <a:ext cx="4176465" cy="2160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573016"/>
            <a:ext cx="3888432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5940152" y="1535157"/>
            <a:ext cx="2520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b="1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Doktor Muayene süresi</a:t>
            </a:r>
            <a:endParaRPr lang="tr-TR" sz="1200" b="1" dirty="0">
              <a:solidFill>
                <a:schemeClr val="accent1"/>
              </a:solidFill>
              <a:latin typeface="Georgia" panose="02040502050405020303" pitchFamily="18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6757122" y="4422303"/>
            <a:ext cx="2520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>
                <a:solidFill>
                  <a:schemeClr val="accent1"/>
                </a:solidFill>
                <a:latin typeface="Georgia" panose="02040502050405020303" pitchFamily="18" charset="0"/>
              </a:rPr>
              <a:t>Kişi başı hasta muayenesi, % değişim </a:t>
            </a:r>
            <a:r>
              <a:rPr lang="tr-TR" sz="1100" b="1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2002-12</a:t>
            </a:r>
            <a:endParaRPr lang="tr-TR" sz="1100" b="1" dirty="0">
              <a:solidFill>
                <a:schemeClr val="accent1"/>
              </a:solidFill>
              <a:latin typeface="Georgia" panose="02040502050405020303" pitchFamily="18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5148064" y="6567155"/>
            <a:ext cx="41764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 smtClean="0">
                <a:latin typeface="Georgia" panose="02040502050405020303" pitchFamily="18" charset="0"/>
              </a:rPr>
              <a:t>Kaynak: OECD </a:t>
            </a:r>
            <a:r>
              <a:rPr lang="tr-TR" sz="1000" dirty="0" err="1" smtClean="0">
                <a:latin typeface="Georgia" panose="02040502050405020303" pitchFamily="18" charset="0"/>
              </a:rPr>
              <a:t>health</a:t>
            </a:r>
            <a:r>
              <a:rPr lang="tr-TR" sz="1000" dirty="0" smtClean="0">
                <a:latin typeface="Georgia" panose="02040502050405020303" pitchFamily="18" charset="0"/>
              </a:rPr>
              <a:t> data 2014.</a:t>
            </a:r>
            <a:endParaRPr lang="tr-TR" sz="1000" dirty="0">
              <a:latin typeface="Georgia" panose="02040502050405020303" pitchFamily="18" charset="0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B01C-8B7D-4849-AF94-C4FAF85BF0AE}" type="slidenum">
              <a:rPr lang="tr-TR" smtClean="0"/>
              <a:t>8</a:t>
            </a:fld>
            <a:endParaRPr lang="tr-TR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043608" cy="6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" descr="https://encrypted-tbn0.gstatic.com/images?q=tbn:ANd9GcTkoZUW6hyGH40g2Q3Elupjpk1RpW_yld-SYjJxla_uVSsZF4N5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"/>
            <a:ext cx="1043608" cy="620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400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784976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600" b="1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PERFORMANS DEĞERLENDİRMESİ  </a:t>
            </a:r>
            <a:r>
              <a:rPr lang="tr-TR" sz="3200" b="1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/>
            </a:r>
            <a:br>
              <a:rPr lang="tr-TR" sz="3200" b="1" dirty="0" smtClean="0">
                <a:solidFill>
                  <a:schemeClr val="accent1"/>
                </a:solidFill>
                <a:latin typeface="Georgia" panose="02040502050405020303" pitchFamily="18" charset="0"/>
              </a:rPr>
            </a:br>
            <a:endParaRPr lang="tr-TR" sz="2700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435280" cy="518457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tr-TR" u="sng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Türk </a:t>
            </a:r>
            <a:r>
              <a:rPr lang="tr-TR" u="sng" dirty="0">
                <a:solidFill>
                  <a:schemeClr val="accent1"/>
                </a:solidFill>
                <a:latin typeface="Georgia" panose="02040502050405020303" pitchFamily="18" charset="0"/>
              </a:rPr>
              <a:t>sağlık sistemi, 2003 yılında hayata geçirilen </a:t>
            </a:r>
            <a:r>
              <a:rPr lang="tr-TR" b="1" u="sng" dirty="0">
                <a:solidFill>
                  <a:schemeClr val="accent1"/>
                </a:solidFill>
                <a:latin typeface="Georgia" panose="02040502050405020303" pitchFamily="18" charset="0"/>
              </a:rPr>
              <a:t>Sağlıkta Dönüşüm Programı </a:t>
            </a:r>
            <a:r>
              <a:rPr lang="tr-TR" u="sng" dirty="0">
                <a:solidFill>
                  <a:schemeClr val="accent1"/>
                </a:solidFill>
                <a:latin typeface="Georgia" panose="02040502050405020303" pitchFamily="18" charset="0"/>
              </a:rPr>
              <a:t>ile </a:t>
            </a:r>
            <a:r>
              <a:rPr lang="tr-TR" u="sng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birlikte</a:t>
            </a:r>
            <a:r>
              <a:rPr lang="tr-TR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:</a:t>
            </a:r>
            <a:endParaRPr lang="tr-TR" u="sng" dirty="0" smtClean="0">
              <a:solidFill>
                <a:schemeClr val="accent1"/>
              </a:solidFill>
              <a:latin typeface="Georgia" panose="02040502050405020303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dirty="0">
                <a:solidFill>
                  <a:schemeClr val="accent1"/>
                </a:solidFill>
                <a:latin typeface="Georgia" panose="02040502050405020303" pitchFamily="18" charset="0"/>
              </a:rPr>
              <a:t>S</a:t>
            </a:r>
            <a:r>
              <a:rPr lang="tr-TR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ağlık </a:t>
            </a:r>
            <a:r>
              <a:rPr lang="tr-TR" dirty="0">
                <a:solidFill>
                  <a:schemeClr val="accent1"/>
                </a:solidFill>
                <a:latin typeface="Georgia" panose="02040502050405020303" pitchFamily="18" charset="0"/>
              </a:rPr>
              <a:t>hizmetlerine erişim, kalite ve etkinlik anlamında büyük </a:t>
            </a:r>
            <a:r>
              <a:rPr lang="tr-TR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ilerleme kaydetmiş,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Neredeyse tüm </a:t>
            </a:r>
            <a:r>
              <a:rPr lang="tr-TR" dirty="0">
                <a:solidFill>
                  <a:schemeClr val="accent1"/>
                </a:solidFill>
                <a:latin typeface="Georgia" panose="02040502050405020303" pitchFamily="18" charset="0"/>
              </a:rPr>
              <a:t>nüfusu </a:t>
            </a:r>
            <a:r>
              <a:rPr lang="tr-TR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kapsam altına alınmış,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dirty="0">
                <a:solidFill>
                  <a:schemeClr val="accent1"/>
                </a:solidFill>
                <a:latin typeface="Georgia" panose="02040502050405020303" pitchFamily="18" charset="0"/>
              </a:rPr>
              <a:t>B</a:t>
            </a:r>
            <a:r>
              <a:rPr lang="tr-TR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irçok </a:t>
            </a:r>
            <a:r>
              <a:rPr lang="tr-TR" dirty="0">
                <a:solidFill>
                  <a:schemeClr val="accent1"/>
                </a:solidFill>
                <a:latin typeface="Georgia" panose="02040502050405020303" pitchFamily="18" charset="0"/>
              </a:rPr>
              <a:t>sağlık göstergesinde gözle görülür iyileşmeler </a:t>
            </a:r>
            <a:r>
              <a:rPr lang="tr-TR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sağlanmıştır.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dirty="0" smtClean="0">
                <a:solidFill>
                  <a:srgbClr val="FF0000"/>
                </a:solidFill>
                <a:latin typeface="Georgia" panose="02040502050405020303" pitchFamily="18" charset="0"/>
              </a:rPr>
              <a:t>FAKAT; hala iyileştirilmesi gerekli alanlar mevcuttur</a:t>
            </a:r>
            <a:endParaRPr lang="tr-TR" dirty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>
              <a:lnSpc>
                <a:spcPct val="150000"/>
              </a:lnSpc>
            </a:pPr>
            <a:endParaRPr lang="tr-TR" dirty="0" smtClean="0">
              <a:solidFill>
                <a:schemeClr val="accent1"/>
              </a:solidFill>
              <a:latin typeface="Georgia" panose="02040502050405020303" pitchFamily="18" charset="0"/>
            </a:endParaRPr>
          </a:p>
          <a:p>
            <a:pPr>
              <a:lnSpc>
                <a:spcPct val="150000"/>
              </a:lnSpc>
            </a:pPr>
            <a:endParaRPr lang="tr-TR" dirty="0">
              <a:solidFill>
                <a:schemeClr val="accent1"/>
              </a:solidFill>
              <a:latin typeface="Georgia" panose="02040502050405020303" pitchFamily="18" charset="0"/>
            </a:endParaRP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B01C-8B7D-4849-AF94-C4FAF85BF0AE}" type="slidenum">
              <a:rPr lang="tr-TR" smtClean="0"/>
              <a:t>9</a:t>
            </a:fld>
            <a:endParaRPr lang="tr-TR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043608" cy="6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https://encrypted-tbn0.gstatic.com/images?q=tbn:ANd9GcTkoZUW6hyGH40g2Q3Elupjpk1RpW_yld-SYjJxla_uVSsZF4N5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"/>
            <a:ext cx="1043608" cy="620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7608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TC101859868[[fn=Sıcaklık]]</Template>
  <TotalTime>810</TotalTime>
  <Words>636</Words>
  <Application>Microsoft Office PowerPoint</Application>
  <PresentationFormat>Ekran Gösterisi (4:3)</PresentationFormat>
  <Paragraphs>121</Paragraphs>
  <Slides>12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Akış</vt:lpstr>
      <vt:lpstr>SAĞLIKTA DÖNÜŞÜM PROGRAMI SONRASI TÜRK SAĞLIK SİSTEMİNE GENEL BİR BAKIŞ: BAŞARILAR, PERFORMANS DEĞERLENDİRMESİ, MUHTEMEL ZORLUKLAR VE ÇÖZÜM ÖNERİLERİ </vt:lpstr>
      <vt:lpstr>ÇERÇEVE</vt:lpstr>
      <vt:lpstr>SDP ÖNCESİ…</vt:lpstr>
      <vt:lpstr>SDP SONRASI…</vt:lpstr>
      <vt:lpstr>PERFORMANS DEĞERLENDİRMESİ   1. SAĞLIK GİDERLERİ VE FİNANSAL KORUMA</vt:lpstr>
      <vt:lpstr>PERFORMANS DEĞERLENDİRMESİ   2. SAĞLIK KAYNAKLARI</vt:lpstr>
      <vt:lpstr>PERFORMANS DEĞERLENDİRMESİ   3. SAĞLIK ÇIKTILARI</vt:lpstr>
      <vt:lpstr>PERFORMANS DEĞERLENDİRMESİ   4. HASTA MEMNUNİYETİ VE KULLANIM</vt:lpstr>
      <vt:lpstr>PERFORMANS DEĞERLENDİRMESİ   </vt:lpstr>
      <vt:lpstr>ZORLUKLAR </vt:lpstr>
      <vt:lpstr>ÇÖZÜM ÖNERİLERİ 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sguz</dc:creator>
  <cp:lastModifiedBy>sguz</cp:lastModifiedBy>
  <cp:revision>69</cp:revision>
  <dcterms:created xsi:type="dcterms:W3CDTF">2014-11-04T07:17:22Z</dcterms:created>
  <dcterms:modified xsi:type="dcterms:W3CDTF">2014-11-27T09:39:57Z</dcterms:modified>
</cp:coreProperties>
</file>