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4"/>
  </p:notesMasterIdLst>
  <p:sldIdLst>
    <p:sldId id="256" r:id="rId2"/>
    <p:sldId id="257" r:id="rId3"/>
    <p:sldId id="306" r:id="rId4"/>
    <p:sldId id="307" r:id="rId5"/>
    <p:sldId id="263" r:id="rId6"/>
    <p:sldId id="308" r:id="rId7"/>
    <p:sldId id="265" r:id="rId8"/>
    <p:sldId id="267" r:id="rId9"/>
    <p:sldId id="309" r:id="rId10"/>
    <p:sldId id="266" r:id="rId11"/>
    <p:sldId id="258" r:id="rId12"/>
    <p:sldId id="260" r:id="rId13"/>
    <p:sldId id="310" r:id="rId14"/>
    <p:sldId id="261" r:id="rId15"/>
    <p:sldId id="268" r:id="rId16"/>
    <p:sldId id="270" r:id="rId17"/>
    <p:sldId id="273" r:id="rId18"/>
    <p:sldId id="271" r:id="rId19"/>
    <p:sldId id="272" r:id="rId20"/>
    <p:sldId id="312" r:id="rId21"/>
    <p:sldId id="274" r:id="rId22"/>
    <p:sldId id="313" r:id="rId23"/>
    <p:sldId id="275" r:id="rId24"/>
    <p:sldId id="276" r:id="rId25"/>
    <p:sldId id="277" r:id="rId26"/>
    <p:sldId id="278" r:id="rId27"/>
    <p:sldId id="314" r:id="rId28"/>
    <p:sldId id="279" r:id="rId29"/>
    <p:sldId id="280" r:id="rId30"/>
    <p:sldId id="315" r:id="rId31"/>
    <p:sldId id="281" r:id="rId32"/>
    <p:sldId id="283" r:id="rId33"/>
    <p:sldId id="284" r:id="rId34"/>
    <p:sldId id="316" r:id="rId35"/>
    <p:sldId id="285" r:id="rId36"/>
    <p:sldId id="286" r:id="rId37"/>
    <p:sldId id="287" r:id="rId38"/>
    <p:sldId id="288" r:id="rId39"/>
    <p:sldId id="289" r:id="rId40"/>
    <p:sldId id="290" r:id="rId41"/>
    <p:sldId id="292" r:id="rId42"/>
    <p:sldId id="294" r:id="rId43"/>
    <p:sldId id="295" r:id="rId44"/>
    <p:sldId id="297" r:id="rId45"/>
    <p:sldId id="298" r:id="rId46"/>
    <p:sldId id="311" r:id="rId47"/>
    <p:sldId id="300" r:id="rId48"/>
    <p:sldId id="301" r:id="rId49"/>
    <p:sldId id="302" r:id="rId50"/>
    <p:sldId id="303" r:id="rId51"/>
    <p:sldId id="304" r:id="rId52"/>
    <p:sldId id="317" r:id="rId5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76BF6-4066-4E53-AFB4-9A1D6AAD5299}" type="datetimeFigureOut">
              <a:rPr lang="tr-TR" smtClean="0"/>
              <a:t>26.11.2014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4C392-6CC6-43FD-9F0B-5AC64DEF37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12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4C392-6CC6-43FD-9F0B-5AC64DEF3759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81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03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9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28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53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81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84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80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44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33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1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9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8C346C-EA0B-4092-9150-18AFF9680A09}" type="datetimeFigureOut">
              <a:rPr lang="tr-TR" smtClean="0"/>
              <a:pPr/>
              <a:t>26.11.2014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58EF15A9-4B0D-4E6B-94EA-B826FCB184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47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TÜRKİYE VE BAZI ÜLKELERDE İLAÇTA FİYATLANDIRMA VE GERİ ÖDEME SİSTEMLERİNİN KARŞILAŞTIRILMASI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Uzm. Ecz. Kağan Atikeler</a:t>
            </a:r>
          </a:p>
          <a:p>
            <a:r>
              <a:rPr lang="tr-TR" dirty="0" smtClean="0"/>
              <a:t>Prof</a:t>
            </a:r>
            <a:r>
              <a:rPr lang="tr-TR" dirty="0" smtClean="0"/>
              <a:t>. Dr. Gülbin </a:t>
            </a:r>
            <a:r>
              <a:rPr lang="tr-TR" dirty="0" err="1" smtClean="0"/>
              <a:t>Özçelikay</a:t>
            </a:r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9594376" y="1891327"/>
            <a:ext cx="23747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HACETTEPE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ÜNİVERSİTESİ ECZACILIK FAKÜLTESİ </a:t>
            </a: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ECZACILIK İŞLETMECİLİĞİ ANABİLİM DALI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ANKARA ÜNİVERSİTESİ ECZACILIK FAKÜLTESİ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F:\SEP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000" y="0"/>
            <a:ext cx="2952000" cy="14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ttp://www.ispor.org/images/Student/StudentNetwork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000" y="6205527"/>
            <a:ext cx="2952000" cy="6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Referans Fiyat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10212" y="1014234"/>
            <a:ext cx="7315200" cy="51206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/>
              <a:t>Referans</a:t>
            </a:r>
            <a:r>
              <a:rPr lang="en-US" sz="3200" b="1" dirty="0"/>
              <a:t> </a:t>
            </a: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 smtClean="0"/>
              <a:t>sistemi</a:t>
            </a:r>
            <a:r>
              <a:rPr lang="en-US" sz="3200" b="1" dirty="0" smtClean="0"/>
              <a:t> </a:t>
            </a:r>
            <a:r>
              <a:rPr lang="en-US" sz="3200" b="1" dirty="0" err="1"/>
              <a:t>ilgili</a:t>
            </a:r>
            <a:r>
              <a:rPr lang="en-US" sz="3200" b="1" dirty="0"/>
              <a:t> </a:t>
            </a:r>
            <a:r>
              <a:rPr lang="en-US" sz="3200" b="1" dirty="0" err="1"/>
              <a:t>otoritenin</a:t>
            </a:r>
            <a:r>
              <a:rPr lang="en-US" sz="3200" b="1" dirty="0"/>
              <a:t> </a:t>
            </a:r>
            <a:r>
              <a:rPr lang="en-US" sz="3200" b="1" dirty="0" err="1"/>
              <a:t>ya</a:t>
            </a:r>
            <a:r>
              <a:rPr lang="en-US" sz="3200" b="1" dirty="0"/>
              <a:t> da </a:t>
            </a:r>
            <a:r>
              <a:rPr lang="en-US" sz="3200" b="1" dirty="0" err="1"/>
              <a:t>sigorta</a:t>
            </a:r>
            <a:r>
              <a:rPr lang="en-US" sz="3200" b="1" dirty="0"/>
              <a:t> </a:t>
            </a:r>
            <a:r>
              <a:rPr lang="en-US" sz="3200" b="1" dirty="0" err="1"/>
              <a:t>şirketinin</a:t>
            </a:r>
            <a:r>
              <a:rPr lang="en-US" sz="3200" b="1" dirty="0"/>
              <a:t> belli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grupta</a:t>
            </a:r>
            <a:r>
              <a:rPr lang="en-US" sz="3200" b="1" dirty="0"/>
              <a:t> </a:t>
            </a:r>
            <a:r>
              <a:rPr lang="en-US" sz="3200" b="1" dirty="0" err="1"/>
              <a:t>yer</a:t>
            </a:r>
            <a:r>
              <a:rPr lang="en-US" sz="3200" b="1" dirty="0"/>
              <a:t> </a:t>
            </a:r>
            <a:r>
              <a:rPr lang="en-US" sz="3200" b="1" dirty="0" err="1"/>
              <a:t>alan</a:t>
            </a:r>
            <a:r>
              <a:rPr lang="en-US" sz="3200" b="1" dirty="0"/>
              <a:t> </a:t>
            </a:r>
            <a:r>
              <a:rPr lang="en-US" sz="3200" b="1" dirty="0" err="1"/>
              <a:t>ilaçlar</a:t>
            </a:r>
            <a:r>
              <a:rPr lang="en-US" sz="3200" b="1" dirty="0"/>
              <a:t> </a:t>
            </a:r>
            <a:r>
              <a:rPr lang="en-US" sz="3200" b="1" dirty="0" err="1"/>
              <a:t>için</a:t>
            </a:r>
            <a:r>
              <a:rPr lang="en-US" sz="3200" b="1" dirty="0"/>
              <a:t> </a:t>
            </a:r>
            <a:r>
              <a:rPr lang="en-US" sz="3200" b="1" dirty="0" err="1"/>
              <a:t>geri</a:t>
            </a:r>
            <a:r>
              <a:rPr lang="en-US" sz="3200" b="1" dirty="0"/>
              <a:t> </a:t>
            </a:r>
            <a:r>
              <a:rPr lang="en-US" sz="3200" b="1" dirty="0" err="1"/>
              <a:t>ödemeye</a:t>
            </a:r>
            <a:r>
              <a:rPr lang="en-US" sz="3200" b="1" dirty="0"/>
              <a:t> </a:t>
            </a:r>
            <a:r>
              <a:rPr lang="en-US" sz="3200" b="1" dirty="0" err="1"/>
              <a:t>esas</a:t>
            </a:r>
            <a:r>
              <a:rPr lang="en-US" sz="3200" b="1" dirty="0"/>
              <a:t> </a:t>
            </a:r>
            <a:r>
              <a:rPr lang="en-US" sz="3200" b="1" dirty="0" err="1"/>
              <a:t>tavan</a:t>
            </a:r>
            <a:r>
              <a:rPr lang="en-US" sz="3200" b="1" dirty="0"/>
              <a:t> </a:t>
            </a:r>
            <a:r>
              <a:rPr lang="en-US" sz="3200" b="1" dirty="0" err="1"/>
              <a:t>fiyatı</a:t>
            </a:r>
            <a:r>
              <a:rPr lang="en-US" sz="3200" b="1" dirty="0"/>
              <a:t> </a:t>
            </a:r>
            <a:r>
              <a:rPr lang="en-US" sz="3200" b="1" dirty="0" err="1"/>
              <a:t>belirlemesi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 </a:t>
            </a:r>
            <a:r>
              <a:rPr lang="en-US" sz="3200" b="1" dirty="0" err="1" smtClean="0"/>
              <a:t>oluşturulmuş</a:t>
            </a:r>
            <a:r>
              <a:rPr lang="tr-TR" sz="3200" b="1" dirty="0" smtClean="0"/>
              <a:t>, ilaç fiyatlarının düzenlemesini amaçlayan rekabetçi </a:t>
            </a:r>
            <a:r>
              <a:rPr lang="en-US" sz="3200" b="1" dirty="0" err="1" smtClean="0"/>
              <a:t>bir</a:t>
            </a:r>
            <a:r>
              <a:rPr lang="en-US" sz="3200" b="1" dirty="0" smtClean="0"/>
              <a:t> </a:t>
            </a:r>
            <a:r>
              <a:rPr lang="en-US" sz="3200" b="1" dirty="0" err="1"/>
              <a:t>sistemdir</a:t>
            </a:r>
            <a:r>
              <a:rPr lang="en-US" sz="3200" b="1" dirty="0"/>
              <a:t>. </a:t>
            </a:r>
            <a:r>
              <a:rPr lang="en-US" sz="3200" b="1" dirty="0" smtClean="0"/>
              <a:t>(</a:t>
            </a:r>
            <a:r>
              <a:rPr lang="en-US" sz="3200" b="1" dirty="0" err="1"/>
              <a:t>Çalışkan</a:t>
            </a:r>
            <a:r>
              <a:rPr lang="en-US" sz="3200" b="1" dirty="0"/>
              <a:t>, 2008).</a:t>
            </a:r>
            <a:endParaRPr lang="tr-TR" sz="3200" b="1" dirty="0"/>
          </a:p>
          <a:p>
            <a:pPr algn="just">
              <a:lnSpc>
                <a:spcPct val="150000"/>
              </a:lnSpc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42409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600" b="1" dirty="0"/>
              <a:t>Ç</a:t>
            </a:r>
            <a:r>
              <a:rPr lang="en-US" sz="2600" b="1" dirty="0" err="1" smtClean="0"/>
              <a:t>alışma</a:t>
            </a:r>
            <a:r>
              <a:rPr lang="tr-TR" sz="2600" b="1" dirty="0" err="1" smtClean="0"/>
              <a:t>mızda</a:t>
            </a:r>
            <a:r>
              <a:rPr lang="en-US" sz="2600" b="1" dirty="0" smtClean="0"/>
              <a:t>, </a:t>
            </a:r>
            <a:r>
              <a:rPr lang="en-US" sz="2600" b="1" dirty="0" err="1"/>
              <a:t>değişen</a:t>
            </a:r>
            <a:r>
              <a:rPr lang="en-US" sz="2600" b="1" dirty="0"/>
              <a:t> </a:t>
            </a:r>
            <a:r>
              <a:rPr lang="en-US" sz="2600" b="1" dirty="0" err="1"/>
              <a:t>ilaç</a:t>
            </a:r>
            <a:r>
              <a:rPr lang="en-US" sz="2600" b="1" dirty="0"/>
              <a:t> </a:t>
            </a:r>
            <a:r>
              <a:rPr lang="en-US" sz="2600" b="1" dirty="0" err="1"/>
              <a:t>politikaları</a:t>
            </a:r>
            <a:r>
              <a:rPr lang="en-US" sz="2600" b="1" dirty="0"/>
              <a:t> </a:t>
            </a:r>
            <a:r>
              <a:rPr lang="en-US" sz="2600" b="1" dirty="0" err="1"/>
              <a:t>kapsamında</a:t>
            </a:r>
            <a:r>
              <a:rPr lang="en-US" sz="2600" b="1" dirty="0"/>
              <a:t>, </a:t>
            </a:r>
            <a:r>
              <a:rPr lang="en-US" sz="2600" b="1" dirty="0" err="1"/>
              <a:t>Türkiye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Türkiye’nin</a:t>
            </a:r>
            <a:r>
              <a:rPr lang="en-US" sz="2600" b="1" dirty="0"/>
              <a:t> </a:t>
            </a:r>
            <a:r>
              <a:rPr lang="en-US" sz="2600" b="1" dirty="0" err="1"/>
              <a:t>ilaç</a:t>
            </a:r>
            <a:r>
              <a:rPr lang="en-US" sz="2600" b="1" dirty="0"/>
              <a:t> </a:t>
            </a:r>
            <a:r>
              <a:rPr lang="en-US" sz="2600" b="1" dirty="0" err="1"/>
              <a:t>fiyatlandırmasında</a:t>
            </a:r>
            <a:r>
              <a:rPr lang="en-US" sz="2600" b="1" dirty="0"/>
              <a:t> </a:t>
            </a:r>
            <a:r>
              <a:rPr lang="en-US" sz="2600" b="1" dirty="0" err="1"/>
              <a:t>referans</a:t>
            </a:r>
            <a:r>
              <a:rPr lang="en-US" sz="2600" b="1" dirty="0"/>
              <a:t> </a:t>
            </a:r>
            <a:r>
              <a:rPr lang="en-US" sz="2600" b="1" dirty="0" err="1"/>
              <a:t>ülke</a:t>
            </a:r>
            <a:r>
              <a:rPr lang="en-US" sz="2600" b="1" dirty="0"/>
              <a:t> </a:t>
            </a:r>
            <a:r>
              <a:rPr lang="en-US" sz="2600" b="1" dirty="0" err="1"/>
              <a:t>kabul</a:t>
            </a:r>
            <a:r>
              <a:rPr lang="en-US" sz="2600" b="1" dirty="0"/>
              <a:t> </a:t>
            </a:r>
            <a:r>
              <a:rPr lang="en-US" sz="2600" b="1" dirty="0" err="1"/>
              <a:t>ettiği</a:t>
            </a:r>
            <a:r>
              <a:rPr lang="en-US" sz="2600" b="1" dirty="0"/>
              <a:t> </a:t>
            </a:r>
            <a:r>
              <a:rPr lang="en-US" sz="2600" b="1" dirty="0" err="1"/>
              <a:t>ülkeler</a:t>
            </a:r>
            <a:r>
              <a:rPr lang="en-US" sz="2600" b="1" dirty="0"/>
              <a:t> </a:t>
            </a:r>
            <a:r>
              <a:rPr lang="en-US" sz="2600" b="1" dirty="0" err="1"/>
              <a:t>ile</a:t>
            </a:r>
            <a:r>
              <a:rPr lang="en-US" sz="2600" b="1" dirty="0"/>
              <a:t> </a:t>
            </a:r>
            <a:r>
              <a:rPr lang="en-US" sz="2600" b="1" dirty="0" err="1"/>
              <a:t>uygulamaları</a:t>
            </a:r>
            <a:r>
              <a:rPr lang="en-US" sz="2600" b="1" dirty="0"/>
              <a:t> </a:t>
            </a:r>
            <a:r>
              <a:rPr lang="en-US" sz="2600" b="1" dirty="0" err="1"/>
              <a:t>diğer</a:t>
            </a:r>
            <a:r>
              <a:rPr lang="en-US" sz="2600" b="1" dirty="0"/>
              <a:t> </a:t>
            </a:r>
            <a:r>
              <a:rPr lang="en-US" sz="2600" b="1" dirty="0" err="1"/>
              <a:t>ülkeler</a:t>
            </a:r>
            <a:r>
              <a:rPr lang="en-US" sz="2600" b="1" dirty="0"/>
              <a:t> </a:t>
            </a:r>
            <a:r>
              <a:rPr lang="en-US" sz="2600" b="1" dirty="0" err="1"/>
              <a:t>tarafından</a:t>
            </a:r>
            <a:r>
              <a:rPr lang="en-US" sz="2600" b="1" dirty="0"/>
              <a:t> </a:t>
            </a:r>
            <a:r>
              <a:rPr lang="en-US" sz="2600" b="1" dirty="0" err="1"/>
              <a:t>önem</a:t>
            </a:r>
            <a:r>
              <a:rPr lang="en-US" sz="2600" b="1" dirty="0"/>
              <a:t> </a:t>
            </a:r>
            <a:r>
              <a:rPr lang="en-US" sz="2600" b="1" dirty="0" err="1"/>
              <a:t>arz</a:t>
            </a:r>
            <a:r>
              <a:rPr lang="en-US" sz="2600" b="1" dirty="0"/>
              <a:t> </a:t>
            </a:r>
            <a:r>
              <a:rPr lang="en-US" sz="2600" b="1" dirty="0" err="1"/>
              <a:t>eden</a:t>
            </a:r>
            <a:r>
              <a:rPr lang="en-US" sz="2600" b="1" dirty="0"/>
              <a:t> </a:t>
            </a:r>
            <a:r>
              <a:rPr lang="en-US" sz="2600" b="1" dirty="0" err="1"/>
              <a:t>Birleşik</a:t>
            </a:r>
            <a:r>
              <a:rPr lang="en-US" sz="2600" b="1" dirty="0"/>
              <a:t> </a:t>
            </a:r>
            <a:r>
              <a:rPr lang="en-US" sz="2600" b="1" dirty="0" err="1"/>
              <a:t>Krallık’ta</a:t>
            </a:r>
            <a:r>
              <a:rPr lang="en-US" sz="2600" b="1" dirty="0"/>
              <a:t> </a:t>
            </a:r>
            <a:r>
              <a:rPr lang="en-US" sz="2600" b="1" dirty="0" err="1"/>
              <a:t>uygulanmakta</a:t>
            </a:r>
            <a:r>
              <a:rPr lang="en-US" sz="2600" b="1" dirty="0"/>
              <a:t> </a:t>
            </a:r>
            <a:r>
              <a:rPr lang="en-US" sz="2600" b="1" dirty="0" err="1"/>
              <a:t>olan</a:t>
            </a:r>
            <a:r>
              <a:rPr lang="en-US" sz="2600" b="1" dirty="0"/>
              <a:t> </a:t>
            </a:r>
            <a:r>
              <a:rPr lang="en-US" sz="2600" b="1" dirty="0" err="1"/>
              <a:t>ilaç</a:t>
            </a:r>
            <a:r>
              <a:rPr lang="en-US" sz="2600" b="1" dirty="0"/>
              <a:t> </a:t>
            </a:r>
            <a:r>
              <a:rPr lang="en-US" sz="2600" b="1" dirty="0" err="1"/>
              <a:t>fiyatlandırma</a:t>
            </a:r>
            <a:r>
              <a:rPr lang="en-US" sz="2600" b="1" dirty="0"/>
              <a:t> </a:t>
            </a:r>
            <a:r>
              <a:rPr lang="en-US" sz="2600" b="1" dirty="0" err="1"/>
              <a:t>yöntemleri</a:t>
            </a:r>
            <a:r>
              <a:rPr lang="en-US" sz="2600" b="1" dirty="0"/>
              <a:t>, </a:t>
            </a:r>
            <a:r>
              <a:rPr lang="en-US" sz="2600" b="1" dirty="0" err="1"/>
              <a:t>geri</a:t>
            </a:r>
            <a:r>
              <a:rPr lang="en-US" sz="2600" b="1" dirty="0"/>
              <a:t> </a:t>
            </a:r>
            <a:r>
              <a:rPr lang="en-US" sz="2600" b="1" dirty="0" err="1"/>
              <a:t>ödeme</a:t>
            </a:r>
            <a:r>
              <a:rPr lang="en-US" sz="2600" b="1" dirty="0"/>
              <a:t> </a:t>
            </a:r>
            <a:r>
              <a:rPr lang="en-US" sz="2600" b="1" dirty="0" err="1"/>
              <a:t>yöntemleri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ülkelerin</a:t>
            </a:r>
            <a:r>
              <a:rPr lang="en-US" sz="2600" b="1" dirty="0"/>
              <a:t> </a:t>
            </a:r>
            <a:r>
              <a:rPr lang="en-US" sz="2600" b="1" dirty="0" err="1"/>
              <a:t>temel</a:t>
            </a:r>
            <a:r>
              <a:rPr lang="en-US" sz="2600" b="1" dirty="0"/>
              <a:t> </a:t>
            </a: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göstergeleri</a:t>
            </a:r>
            <a:r>
              <a:rPr lang="en-US" sz="2600" b="1" dirty="0"/>
              <a:t> </a:t>
            </a:r>
            <a:r>
              <a:rPr lang="en-US" sz="2600" b="1" dirty="0" err="1"/>
              <a:t>incelenmiş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Türkiye’deki</a:t>
            </a:r>
            <a:r>
              <a:rPr lang="en-US" sz="2600" b="1" dirty="0"/>
              <a:t> </a:t>
            </a:r>
            <a:r>
              <a:rPr lang="en-US" sz="2600" b="1" dirty="0" err="1"/>
              <a:t>durumla</a:t>
            </a:r>
            <a:r>
              <a:rPr lang="en-US" sz="2600" b="1" dirty="0"/>
              <a:t> </a:t>
            </a:r>
            <a:r>
              <a:rPr lang="en-US" sz="2600" b="1" dirty="0" err="1"/>
              <a:t>birlikte</a:t>
            </a:r>
            <a:r>
              <a:rPr lang="en-US" sz="2600" b="1" dirty="0"/>
              <a:t> </a:t>
            </a:r>
            <a:r>
              <a:rPr lang="en-US" sz="2600" b="1" dirty="0" err="1" smtClean="0"/>
              <a:t>değerlendirilmiştir</a:t>
            </a:r>
            <a:r>
              <a:rPr lang="tr-TR" sz="2600" b="1" dirty="0" smtClean="0"/>
              <a:t>.</a:t>
            </a: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248190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000" b="1" dirty="0" smtClean="0"/>
              <a:t>Türkiye’de </a:t>
            </a:r>
            <a:r>
              <a:rPr lang="tr-TR" sz="3000" b="1" dirty="0"/>
              <a:t>g</a:t>
            </a:r>
            <a:r>
              <a:rPr lang="tr-TR" sz="3000" b="1" dirty="0" smtClean="0"/>
              <a:t>eri ödeme yapısı bir çok defa değişmiş, </a:t>
            </a:r>
            <a:r>
              <a:rPr lang="tr-TR" sz="3000" b="1" dirty="0" err="1" smtClean="0"/>
              <a:t>iskonto</a:t>
            </a:r>
            <a:r>
              <a:rPr lang="tr-TR" sz="3000" b="1" dirty="0" smtClean="0"/>
              <a:t> oranları giderek artmıştır.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err="1" smtClean="0"/>
              <a:t>Fiyatlandırmada</a:t>
            </a:r>
            <a:r>
              <a:rPr lang="en-US" sz="3000" b="1" dirty="0" smtClean="0"/>
              <a:t> </a:t>
            </a:r>
            <a:r>
              <a:rPr lang="en-US" sz="3000" b="1" dirty="0" err="1"/>
              <a:t>ise</a:t>
            </a:r>
            <a:r>
              <a:rPr lang="en-US" sz="3000" b="1" dirty="0"/>
              <a:t> </a:t>
            </a:r>
            <a:r>
              <a:rPr lang="en-US" sz="3000" b="1" dirty="0" err="1"/>
              <a:t>referans</a:t>
            </a:r>
            <a:r>
              <a:rPr lang="en-US" sz="3000" b="1" dirty="0"/>
              <a:t> </a:t>
            </a:r>
            <a:r>
              <a:rPr lang="en-US" sz="3000" b="1" dirty="0" err="1"/>
              <a:t>fiyat</a:t>
            </a:r>
            <a:r>
              <a:rPr lang="en-US" sz="3000" b="1" dirty="0"/>
              <a:t> </a:t>
            </a:r>
            <a:r>
              <a:rPr lang="en-US" sz="3000" b="1" dirty="0" err="1"/>
              <a:t>üzerinden</a:t>
            </a:r>
            <a:r>
              <a:rPr lang="en-US" sz="3000" b="1" dirty="0"/>
              <a:t> </a:t>
            </a:r>
            <a:r>
              <a:rPr lang="en-US" sz="3000" b="1" dirty="0" err="1"/>
              <a:t>yüksek</a:t>
            </a:r>
            <a:r>
              <a:rPr lang="en-US" sz="3000" b="1" dirty="0"/>
              <a:t> </a:t>
            </a:r>
            <a:r>
              <a:rPr lang="en-US" sz="3000" b="1" dirty="0" err="1"/>
              <a:t>oranlarda</a:t>
            </a:r>
            <a:r>
              <a:rPr lang="en-US" sz="3000" b="1" dirty="0"/>
              <a:t> </a:t>
            </a:r>
            <a:r>
              <a:rPr lang="en-US" sz="3000" b="1" dirty="0" err="1"/>
              <a:t>fiyat</a:t>
            </a:r>
            <a:r>
              <a:rPr lang="en-US" sz="3000" b="1" dirty="0"/>
              <a:t> </a:t>
            </a:r>
            <a:r>
              <a:rPr lang="en-US" sz="3000" b="1" dirty="0" err="1"/>
              <a:t>iskontosu</a:t>
            </a:r>
            <a:r>
              <a:rPr lang="en-US" sz="3000" b="1" dirty="0"/>
              <a:t> </a:t>
            </a:r>
            <a:r>
              <a:rPr lang="en-US" sz="3000" b="1" dirty="0" err="1"/>
              <a:t>uygulanması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Avrupa</a:t>
            </a:r>
            <a:r>
              <a:rPr lang="en-US" sz="3000" b="1" dirty="0"/>
              <a:t> para </a:t>
            </a:r>
            <a:r>
              <a:rPr lang="en-US" sz="3000" b="1" dirty="0" err="1"/>
              <a:t>birimi</a:t>
            </a:r>
            <a:r>
              <a:rPr lang="en-US" sz="3000" b="1" dirty="0"/>
              <a:t> </a:t>
            </a:r>
            <a:r>
              <a:rPr lang="en-US" sz="3000" b="1" dirty="0" err="1"/>
              <a:t>olan</a:t>
            </a:r>
            <a:r>
              <a:rPr lang="en-US" sz="3000" b="1" dirty="0"/>
              <a:t> </a:t>
            </a:r>
            <a:r>
              <a:rPr lang="en-US" sz="3000" b="1" dirty="0" err="1"/>
              <a:t>Avro’nun</a:t>
            </a:r>
            <a:r>
              <a:rPr lang="en-US" sz="3000" b="1" dirty="0"/>
              <a:t> 1,9595’de </a:t>
            </a:r>
            <a:r>
              <a:rPr lang="en-US" sz="3000" b="1" dirty="0" err="1" smtClean="0"/>
              <a:t>sabitlen</a:t>
            </a:r>
            <a:r>
              <a:rPr lang="tr-TR" sz="3000" b="1" dirty="0" err="1" smtClean="0"/>
              <a:t>miştir</a:t>
            </a:r>
            <a:r>
              <a:rPr lang="tr-TR" sz="3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62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İlaca Erişim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b="1" dirty="0" smtClean="0"/>
              <a:t>Bu duruma </a:t>
            </a:r>
            <a:r>
              <a:rPr lang="en-US" sz="3200" b="1" dirty="0" err="1" smtClean="0"/>
              <a:t>bağlı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olarak</a:t>
            </a:r>
            <a:r>
              <a:rPr lang="tr-TR" sz="3200" b="1" dirty="0" smtClean="0"/>
              <a:t> önem </a:t>
            </a:r>
            <a:r>
              <a:rPr lang="tr-TR" sz="3200" b="1" dirty="0" err="1" smtClean="0"/>
              <a:t>arzeden</a:t>
            </a:r>
            <a:r>
              <a:rPr lang="en-US" sz="3200" b="1" dirty="0" smtClean="0"/>
              <a:t> </a:t>
            </a:r>
            <a:r>
              <a:rPr lang="en-US" sz="3200" b="1" dirty="0" err="1"/>
              <a:t>bazı</a:t>
            </a:r>
            <a:r>
              <a:rPr lang="en-US" sz="3200" b="1" dirty="0"/>
              <a:t> </a:t>
            </a:r>
            <a:r>
              <a:rPr lang="en-US" sz="3200" b="1" dirty="0" err="1"/>
              <a:t>ilaçların</a:t>
            </a:r>
            <a:r>
              <a:rPr lang="en-US" sz="3200" b="1" dirty="0"/>
              <a:t> </a:t>
            </a:r>
            <a:r>
              <a:rPr lang="en-US" sz="3200" b="1" dirty="0" err="1"/>
              <a:t>piyasada</a:t>
            </a:r>
            <a:r>
              <a:rPr lang="en-US" sz="3200" b="1" dirty="0"/>
              <a:t> </a:t>
            </a:r>
            <a:r>
              <a:rPr lang="en-US" sz="3200" b="1" dirty="0" err="1"/>
              <a:t>bulunamamas</a:t>
            </a:r>
            <a:r>
              <a:rPr lang="tr-TR" sz="3200" b="1" dirty="0"/>
              <a:t>ı sonucu</a:t>
            </a:r>
            <a:r>
              <a:rPr lang="en-US" sz="3200" b="1" dirty="0"/>
              <a:t> </a:t>
            </a:r>
            <a:r>
              <a:rPr lang="en-US" sz="3200" b="1" dirty="0" err="1"/>
              <a:t>hastaların</a:t>
            </a:r>
            <a:r>
              <a:rPr lang="en-US" sz="3200" b="1" dirty="0"/>
              <a:t> </a:t>
            </a:r>
            <a:r>
              <a:rPr lang="en-US" sz="3200" b="1" dirty="0" err="1"/>
              <a:t>ilaca</a:t>
            </a:r>
            <a:r>
              <a:rPr lang="en-US" sz="3200" b="1" dirty="0"/>
              <a:t> </a:t>
            </a:r>
            <a:r>
              <a:rPr lang="en-US" sz="3200" b="1" dirty="0" err="1"/>
              <a:t>erişimini</a:t>
            </a:r>
            <a:r>
              <a:rPr lang="en-US" sz="3200" b="1" dirty="0"/>
              <a:t> </a:t>
            </a:r>
            <a:r>
              <a:rPr lang="en-US" sz="3200" b="1" dirty="0" err="1"/>
              <a:t>zorlaştırdığı</a:t>
            </a:r>
            <a:r>
              <a:rPr lang="en-US" sz="3200" b="1" dirty="0"/>
              <a:t> </a:t>
            </a:r>
            <a:r>
              <a:rPr lang="en-US" sz="3200" b="1" dirty="0" err="1"/>
              <a:t>görülmektedir</a:t>
            </a:r>
            <a:r>
              <a:rPr lang="en-US" sz="3200" b="1" dirty="0"/>
              <a:t>. </a:t>
            </a:r>
            <a:endParaRPr lang="tr-TR" sz="3200" b="1" dirty="0"/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4455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Gerekçeler ve Gereklilikler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34769" y="749466"/>
            <a:ext cx="8161361" cy="534992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1" dirty="0" err="1"/>
              <a:t>Sürdürülebilir</a:t>
            </a:r>
            <a:r>
              <a:rPr lang="en-US" sz="2500" b="1" dirty="0"/>
              <a:t> </a:t>
            </a:r>
            <a:r>
              <a:rPr lang="en-US" sz="2500" b="1" dirty="0" err="1"/>
              <a:t>ilaç</a:t>
            </a:r>
            <a:r>
              <a:rPr lang="en-US" sz="2500" b="1" dirty="0"/>
              <a:t> </a:t>
            </a:r>
            <a:r>
              <a:rPr lang="en-US" sz="2500" b="1" dirty="0" err="1"/>
              <a:t>finansmanının</a:t>
            </a:r>
            <a:r>
              <a:rPr lang="en-US" sz="2500" b="1" dirty="0"/>
              <a:t> </a:t>
            </a:r>
            <a:r>
              <a:rPr lang="en-US" sz="2500" b="1" dirty="0" err="1" smtClean="0"/>
              <a:t>sağlanması</a:t>
            </a:r>
            <a:endParaRPr lang="tr-TR" sz="2500" b="1" dirty="0" smtClean="0"/>
          </a:p>
          <a:p>
            <a:pPr algn="just">
              <a:lnSpc>
                <a:spcPct val="150000"/>
              </a:lnSpc>
            </a:pPr>
            <a:r>
              <a:rPr lang="tr-TR" sz="2500" b="1" dirty="0"/>
              <a:t>İ</a:t>
            </a:r>
            <a:r>
              <a:rPr lang="en-US" sz="2500" b="1" dirty="0" err="1" smtClean="0"/>
              <a:t>laç</a:t>
            </a:r>
            <a:r>
              <a:rPr lang="en-US" sz="2500" b="1" dirty="0" smtClean="0"/>
              <a:t> </a:t>
            </a:r>
            <a:r>
              <a:rPr lang="en-US" sz="2500" b="1" dirty="0" err="1"/>
              <a:t>sektörünün</a:t>
            </a:r>
            <a:r>
              <a:rPr lang="en-US" sz="2500" b="1" dirty="0"/>
              <a:t> </a:t>
            </a:r>
            <a:r>
              <a:rPr lang="en-US" sz="2500" b="1" dirty="0" err="1"/>
              <a:t>varlığını</a:t>
            </a:r>
            <a:r>
              <a:rPr lang="en-US" sz="2500" b="1" dirty="0"/>
              <a:t> </a:t>
            </a:r>
            <a:r>
              <a:rPr lang="en-US" sz="2500" b="1" dirty="0" err="1"/>
              <a:t>sürdürebilmesi</a:t>
            </a:r>
            <a:r>
              <a:rPr lang="en-US" sz="2500" b="1" dirty="0"/>
              <a:t> </a:t>
            </a:r>
            <a:endParaRPr lang="tr-TR" sz="2500" b="1" dirty="0"/>
          </a:p>
          <a:p>
            <a:pPr algn="just">
              <a:lnSpc>
                <a:spcPct val="150000"/>
              </a:lnSpc>
            </a:pPr>
            <a:r>
              <a:rPr lang="tr-TR" sz="2500" b="1" dirty="0"/>
              <a:t>H</a:t>
            </a:r>
            <a:r>
              <a:rPr lang="en-US" sz="2500" b="1" dirty="0" err="1" smtClean="0"/>
              <a:t>astaların</a:t>
            </a:r>
            <a:r>
              <a:rPr lang="en-US" sz="2500" b="1" dirty="0" smtClean="0"/>
              <a:t> </a:t>
            </a:r>
            <a:r>
              <a:rPr lang="en-US" sz="2500" b="1" dirty="0" err="1"/>
              <a:t>ilaca</a:t>
            </a:r>
            <a:r>
              <a:rPr lang="en-US" sz="2500" b="1" dirty="0"/>
              <a:t> </a:t>
            </a:r>
            <a:r>
              <a:rPr lang="en-US" sz="2500" b="1" dirty="0" err="1"/>
              <a:t>erişiminin</a:t>
            </a:r>
            <a:r>
              <a:rPr lang="en-US" sz="2500" b="1" dirty="0"/>
              <a:t> </a:t>
            </a:r>
            <a:r>
              <a:rPr lang="en-US" sz="2500" b="1" dirty="0" err="1"/>
              <a:t>etkilenmemesi</a:t>
            </a:r>
            <a:r>
              <a:rPr lang="en-US" sz="2500" b="1" dirty="0"/>
              <a:t> </a:t>
            </a:r>
            <a:endParaRPr lang="tr-TR" sz="2500" b="1" dirty="0" smtClean="0"/>
          </a:p>
          <a:p>
            <a:pPr algn="just">
              <a:lnSpc>
                <a:spcPct val="150000"/>
              </a:lnSpc>
            </a:pPr>
            <a:r>
              <a:rPr lang="tr-TR" sz="2500" b="1" dirty="0" smtClean="0"/>
              <a:t>Tüm</a:t>
            </a:r>
            <a:r>
              <a:rPr lang="tr-TR" sz="2500" b="1" dirty="0"/>
              <a:t> </a:t>
            </a:r>
            <a:r>
              <a:rPr lang="en-US" sz="2500" b="1" dirty="0" err="1" smtClean="0"/>
              <a:t>paydaşlarının</a:t>
            </a:r>
            <a:r>
              <a:rPr lang="en-US" sz="2500" b="1" dirty="0" smtClean="0"/>
              <a:t> </a:t>
            </a:r>
            <a:r>
              <a:rPr lang="en-US" sz="2500" b="1" dirty="0" err="1"/>
              <a:t>beklentilerinin</a:t>
            </a:r>
            <a:r>
              <a:rPr lang="en-US" sz="2500" b="1" dirty="0"/>
              <a:t> </a:t>
            </a:r>
            <a:r>
              <a:rPr lang="en-US" sz="2500" b="1" dirty="0" err="1" smtClean="0"/>
              <a:t>göz</a:t>
            </a:r>
            <a:r>
              <a:rPr lang="en-US" sz="2500" b="1" dirty="0" smtClean="0"/>
              <a:t> </a:t>
            </a:r>
            <a:r>
              <a:rPr lang="en-US" sz="2500" b="1" dirty="0" err="1"/>
              <a:t>önüne</a:t>
            </a:r>
            <a:r>
              <a:rPr lang="en-US" sz="2500" b="1" dirty="0"/>
              <a:t> </a:t>
            </a:r>
            <a:r>
              <a:rPr lang="en-US" sz="2500" b="1" dirty="0" err="1" smtClean="0"/>
              <a:t>alınması</a:t>
            </a:r>
            <a:r>
              <a:rPr lang="en-US" sz="2500" b="1" dirty="0" smtClean="0"/>
              <a:t> </a:t>
            </a:r>
            <a:endParaRPr lang="tr-TR" sz="2500" b="1" dirty="0" smtClean="0"/>
          </a:p>
          <a:p>
            <a:pPr>
              <a:lnSpc>
                <a:spcPct val="150000"/>
              </a:lnSpc>
            </a:pPr>
            <a:r>
              <a:rPr lang="en-US" sz="2500" b="1" dirty="0" err="1" smtClean="0"/>
              <a:t>Ar</a:t>
            </a:r>
            <a:r>
              <a:rPr lang="en-US" sz="2500" b="1" dirty="0" smtClean="0"/>
              <a:t>-Ge </a:t>
            </a:r>
            <a:r>
              <a:rPr lang="en-US" sz="2500" b="1" dirty="0" err="1"/>
              <a:t>faaliyetlerinin</a:t>
            </a:r>
            <a:r>
              <a:rPr lang="en-US" sz="2500" b="1" dirty="0"/>
              <a:t> </a:t>
            </a:r>
            <a:r>
              <a:rPr lang="en-US" sz="2500" b="1" dirty="0" err="1" smtClean="0"/>
              <a:t>desteklenmesi</a:t>
            </a:r>
            <a:r>
              <a:rPr lang="tr-TR" sz="2500" b="1" dirty="0"/>
              <a:t> </a:t>
            </a:r>
            <a:r>
              <a:rPr lang="tr-TR" sz="2500" b="1" dirty="0" smtClean="0"/>
              <a:t>ve sürdürülebilirliği</a:t>
            </a:r>
            <a:endParaRPr lang="tr-TR" sz="2500" b="1" dirty="0" smtClean="0"/>
          </a:p>
          <a:p>
            <a:pPr>
              <a:lnSpc>
                <a:spcPct val="150000"/>
              </a:lnSpc>
            </a:pPr>
            <a:r>
              <a:rPr lang="en-US" sz="2500" b="1" dirty="0" err="1" smtClean="0"/>
              <a:t>Türkiye’nin</a:t>
            </a:r>
            <a:r>
              <a:rPr lang="tr-TR" sz="2500" b="1" dirty="0" smtClean="0"/>
              <a:t> </a:t>
            </a:r>
            <a:r>
              <a:rPr lang="en-US" sz="2500" b="1" dirty="0" err="1" smtClean="0"/>
              <a:t>ilacı</a:t>
            </a:r>
            <a:r>
              <a:rPr lang="tr-TR" sz="2500" b="1" dirty="0" smtClean="0"/>
              <a:t> daha ucuza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sunmasının</a:t>
            </a:r>
            <a:r>
              <a:rPr lang="tr-TR" sz="2500" b="1" dirty="0" smtClean="0"/>
              <a:t> etki ve sonuçları</a:t>
            </a:r>
            <a:endParaRPr lang="tr-TR" sz="2500" b="1" dirty="0"/>
          </a:p>
        </p:txBody>
      </p:sp>
    </p:spTree>
    <p:extLst>
      <p:ext uri="{BB962C8B-B14F-4D97-AF65-F5344CB8AC3E}">
        <p14:creationId xmlns:p14="http://schemas.microsoft.com/office/powerpoint/2010/main" val="4478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Gereç ve </a:t>
            </a:r>
            <a:r>
              <a:rPr lang="tr-TR" b="1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94077" y="1233019"/>
            <a:ext cx="7587018" cy="4930017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600" b="1" dirty="0" err="1" smtClean="0"/>
              <a:t>Türkiye</a:t>
            </a:r>
            <a:r>
              <a:rPr lang="en-US" sz="2600" b="1" dirty="0"/>
              <a:t>, </a:t>
            </a:r>
            <a:r>
              <a:rPr lang="en-US" sz="2600" b="1" dirty="0" err="1"/>
              <a:t>İtalya</a:t>
            </a:r>
            <a:r>
              <a:rPr lang="en-US" sz="2600" b="1" dirty="0"/>
              <a:t>, </a:t>
            </a:r>
            <a:r>
              <a:rPr lang="en-US" sz="2600" b="1" dirty="0" err="1"/>
              <a:t>Fransa</a:t>
            </a:r>
            <a:r>
              <a:rPr lang="en-US" sz="2600" b="1" dirty="0"/>
              <a:t>, </a:t>
            </a:r>
            <a:r>
              <a:rPr lang="en-US" sz="2600" b="1" dirty="0" err="1"/>
              <a:t>Portekiz</a:t>
            </a:r>
            <a:r>
              <a:rPr lang="en-US" sz="2600" b="1" dirty="0"/>
              <a:t>, </a:t>
            </a:r>
            <a:r>
              <a:rPr lang="en-US" sz="2600" b="1" dirty="0" err="1"/>
              <a:t>İspanya</a:t>
            </a:r>
            <a:r>
              <a:rPr lang="en-US" sz="2600" b="1" dirty="0"/>
              <a:t>, </a:t>
            </a:r>
            <a:r>
              <a:rPr lang="en-US" sz="2600" b="1" dirty="0" err="1"/>
              <a:t>Yunanistan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Birleşik</a:t>
            </a:r>
            <a:r>
              <a:rPr lang="en-US" sz="2600" b="1" dirty="0"/>
              <a:t> </a:t>
            </a:r>
            <a:r>
              <a:rPr lang="en-US" sz="2600" b="1" dirty="0" err="1"/>
              <a:t>Krallık’ta</a:t>
            </a:r>
            <a:r>
              <a:rPr lang="en-US" sz="2600" b="1" dirty="0"/>
              <a:t> </a:t>
            </a:r>
            <a:r>
              <a:rPr lang="en-US" sz="2600" b="1" dirty="0" err="1"/>
              <a:t>ilaçların</a:t>
            </a:r>
            <a:r>
              <a:rPr lang="en-US" sz="2600" b="1" dirty="0"/>
              <a:t> </a:t>
            </a:r>
            <a:r>
              <a:rPr lang="en-US" sz="2600" b="1" dirty="0" err="1"/>
              <a:t>fiyatlandırılması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geri</a:t>
            </a:r>
            <a:r>
              <a:rPr lang="en-US" sz="2600" b="1" dirty="0"/>
              <a:t> </a:t>
            </a:r>
            <a:r>
              <a:rPr lang="en-US" sz="2600" b="1" dirty="0" err="1"/>
              <a:t>ödemesi</a:t>
            </a:r>
            <a:r>
              <a:rPr lang="en-US" sz="2600" b="1" dirty="0"/>
              <a:t> </a:t>
            </a:r>
            <a:r>
              <a:rPr lang="en-US" sz="2600" b="1" dirty="0" err="1"/>
              <a:t>ile</a:t>
            </a:r>
            <a:r>
              <a:rPr lang="en-US" sz="2600" b="1" dirty="0"/>
              <a:t> </a:t>
            </a:r>
            <a:r>
              <a:rPr lang="en-US" sz="2600" b="1" dirty="0" err="1"/>
              <a:t>ilgili</a:t>
            </a:r>
            <a:r>
              <a:rPr lang="en-US" sz="2600" b="1" dirty="0"/>
              <a:t> </a:t>
            </a:r>
            <a:r>
              <a:rPr lang="en-US" sz="2600" b="1" dirty="0" err="1"/>
              <a:t>yasal</a:t>
            </a:r>
            <a:r>
              <a:rPr lang="en-US" sz="2600" b="1" dirty="0"/>
              <a:t> </a:t>
            </a:r>
            <a:r>
              <a:rPr lang="en-US" sz="2600" b="1" dirty="0" err="1"/>
              <a:t>düzenlemeler</a:t>
            </a:r>
            <a:r>
              <a:rPr lang="en-US" sz="2600" b="1" dirty="0"/>
              <a:t> </a:t>
            </a:r>
            <a:r>
              <a:rPr lang="en-US" sz="2600" b="1" dirty="0" err="1"/>
              <a:t>oluşturmaktadır</a:t>
            </a:r>
            <a:r>
              <a:rPr lang="en-US" sz="2600" b="1" dirty="0"/>
              <a:t>. </a:t>
            </a:r>
            <a:endParaRPr lang="tr-TR" sz="2600" b="1" dirty="0" smtClean="0"/>
          </a:p>
          <a:p>
            <a:pPr algn="just">
              <a:lnSpc>
                <a:spcPct val="160000"/>
              </a:lnSpc>
            </a:pPr>
            <a:r>
              <a:rPr lang="en-US" sz="2600" b="1" dirty="0" err="1" smtClean="0"/>
              <a:t>Veri</a:t>
            </a:r>
            <a:r>
              <a:rPr lang="en-US" sz="2600" b="1" dirty="0" smtClean="0"/>
              <a:t> </a:t>
            </a:r>
            <a:r>
              <a:rPr lang="en-US" sz="2600" b="1" dirty="0" err="1"/>
              <a:t>toplama</a:t>
            </a:r>
            <a:r>
              <a:rPr lang="en-US" sz="2600" b="1" dirty="0"/>
              <a:t> </a:t>
            </a:r>
            <a:r>
              <a:rPr lang="en-US" sz="2600" b="1" dirty="0" err="1"/>
              <a:t>yöntemi</a:t>
            </a:r>
            <a:r>
              <a:rPr lang="en-US" sz="2600" b="1" dirty="0"/>
              <a:t> </a:t>
            </a:r>
            <a:r>
              <a:rPr lang="en-US" sz="2600" b="1" dirty="0" err="1"/>
              <a:t>olarak</a:t>
            </a:r>
            <a:r>
              <a:rPr lang="en-US" sz="2600" b="1" dirty="0"/>
              <a:t> </a:t>
            </a:r>
            <a:r>
              <a:rPr lang="en-US" sz="2600" b="1" dirty="0" err="1"/>
              <a:t>ülkelerin</a:t>
            </a:r>
            <a:r>
              <a:rPr lang="en-US" sz="2600" b="1" dirty="0"/>
              <a:t> </a:t>
            </a: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otoritelerinin</a:t>
            </a:r>
            <a:r>
              <a:rPr lang="en-US" sz="2600" b="1" dirty="0"/>
              <a:t> </a:t>
            </a:r>
            <a:r>
              <a:rPr lang="en-US" sz="2600" b="1" dirty="0" err="1"/>
              <a:t>rehberleri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web </a:t>
            </a:r>
            <a:r>
              <a:rPr lang="en-US" sz="2600" b="1" dirty="0" err="1"/>
              <a:t>sayfaları</a:t>
            </a:r>
            <a:r>
              <a:rPr lang="en-US" sz="2600" b="1" dirty="0"/>
              <a:t>, </a:t>
            </a:r>
            <a:r>
              <a:rPr lang="en-US" sz="2600" b="1" dirty="0" err="1"/>
              <a:t>konu</a:t>
            </a:r>
            <a:r>
              <a:rPr lang="en-US" sz="2600" b="1" dirty="0"/>
              <a:t> </a:t>
            </a:r>
            <a:r>
              <a:rPr lang="en-US" sz="2600" b="1" dirty="0" err="1"/>
              <a:t>ile</a:t>
            </a:r>
            <a:r>
              <a:rPr lang="en-US" sz="2600" b="1" dirty="0"/>
              <a:t> </a:t>
            </a:r>
            <a:r>
              <a:rPr lang="en-US" sz="2600" b="1" dirty="0" err="1"/>
              <a:t>ilgili</a:t>
            </a:r>
            <a:r>
              <a:rPr lang="en-US" sz="2600" b="1" dirty="0"/>
              <a:t> </a:t>
            </a:r>
            <a:r>
              <a:rPr lang="en-US" sz="2600" b="1" dirty="0" err="1"/>
              <a:t>yayımlanmış</a:t>
            </a:r>
            <a:r>
              <a:rPr lang="en-US" sz="2600" b="1" dirty="0"/>
              <a:t> </a:t>
            </a:r>
            <a:r>
              <a:rPr lang="en-US" sz="2600" b="1" dirty="0" err="1"/>
              <a:t>makale</a:t>
            </a:r>
            <a:r>
              <a:rPr lang="en-US" sz="2600" b="1" dirty="0"/>
              <a:t>, </a:t>
            </a:r>
            <a:r>
              <a:rPr lang="en-US" sz="2600" b="1" dirty="0" err="1"/>
              <a:t>rapor</a:t>
            </a:r>
            <a:r>
              <a:rPr lang="en-US" sz="2600" b="1" dirty="0"/>
              <a:t>, </a:t>
            </a:r>
            <a:r>
              <a:rPr lang="en-US" sz="2600" b="1" dirty="0" err="1"/>
              <a:t>rehberlerden</a:t>
            </a:r>
            <a:r>
              <a:rPr lang="en-US" sz="2600" b="1" dirty="0"/>
              <a:t> </a:t>
            </a:r>
            <a:r>
              <a:rPr lang="en-US" sz="2600" b="1" dirty="0" err="1" smtClean="0"/>
              <a:t>ve</a:t>
            </a:r>
            <a:r>
              <a:rPr lang="en-US" sz="2600" b="1" dirty="0" smtClean="0"/>
              <a:t> </a:t>
            </a:r>
            <a:r>
              <a:rPr lang="en-US" sz="2600" b="1" dirty="0" err="1"/>
              <a:t>yasa</a:t>
            </a:r>
            <a:r>
              <a:rPr lang="en-US" sz="2600" b="1" dirty="0"/>
              <a:t> </a:t>
            </a:r>
            <a:r>
              <a:rPr lang="en-US" sz="2600" b="1" dirty="0" err="1"/>
              <a:t>ile</a:t>
            </a:r>
            <a:r>
              <a:rPr lang="en-US" sz="2600" b="1" dirty="0"/>
              <a:t> </a:t>
            </a:r>
            <a:r>
              <a:rPr lang="en-US" sz="2600" b="1" dirty="0" err="1"/>
              <a:t>yönetmeliklerden</a:t>
            </a:r>
            <a:r>
              <a:rPr lang="en-US" sz="2600" b="1" dirty="0"/>
              <a:t> </a:t>
            </a:r>
            <a:r>
              <a:rPr lang="en-US" sz="2600" b="1" dirty="0" err="1"/>
              <a:t>yararlanılmıştır</a:t>
            </a:r>
            <a:r>
              <a:rPr lang="en-US" sz="2600" b="1" dirty="0"/>
              <a:t>. </a:t>
            </a:r>
            <a:endParaRPr lang="tr-TR" sz="2600" b="1" dirty="0" smtClean="0"/>
          </a:p>
          <a:p>
            <a:pPr algn="just">
              <a:lnSpc>
                <a:spcPct val="160000"/>
              </a:lnSpc>
            </a:pP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14156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922838" cy="1325563"/>
          </a:xfrm>
        </p:spPr>
        <p:txBody>
          <a:bodyPr/>
          <a:lstStyle/>
          <a:p>
            <a:pPr algn="ctr"/>
            <a:r>
              <a:rPr lang="tr-TR" b="1" smtClean="0"/>
              <a:t>Bulgular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21745714"/>
              </p:ext>
            </p:extLst>
          </p:nvPr>
        </p:nvGraphicFramePr>
        <p:xfrm>
          <a:off x="6338248" y="558800"/>
          <a:ext cx="5254388" cy="617215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067139"/>
                <a:gridCol w="606821"/>
                <a:gridCol w="850875"/>
                <a:gridCol w="1050878"/>
                <a:gridCol w="764275"/>
                <a:gridCol w="914400"/>
              </a:tblGrid>
              <a:tr h="9568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Pazar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Kesimi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Doğrudan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Fiyat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Kontrolleri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Fiyat</a:t>
                      </a:r>
                      <a:endParaRPr lang="tr-TR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Kıyaslamalarının</a:t>
                      </a:r>
                      <a:endParaRPr lang="tr-TR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Kullanılması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</a:t>
                      </a:r>
                      <a:endParaRPr lang="tr-TR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Kontrolleri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Referans</a:t>
                      </a:r>
                      <a:endParaRPr lang="tr-TR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Fiyatlandırma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1782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Fransa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07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0427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Yunanistan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685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1552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İtalya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724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1892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Portekiz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673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2232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İspanya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257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6628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Birleşik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Krallık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PPRS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4814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PPRS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232547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Türkiye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Orijinal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Uygulanır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  <a:tr h="314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Jenerik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900" b="1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Uygulanır</a:t>
                      </a:r>
                      <a:endParaRPr lang="tr-TR" sz="9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6" marR="62816" marT="0" marB="0" anchor="ctr"/>
                </a:tc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6165376" y="46166"/>
            <a:ext cx="602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accent5">
                    <a:lumMod val="75000"/>
                  </a:schemeClr>
                </a:solidFill>
              </a:rPr>
              <a:t>Tablo </a:t>
            </a:r>
            <a:r>
              <a:rPr lang="tr-TR" sz="1600" b="1" dirty="0" smtClean="0">
                <a:solidFill>
                  <a:schemeClr val="accent5">
                    <a:lumMod val="75000"/>
                  </a:schemeClr>
                </a:solidFill>
              </a:rPr>
              <a:t>1. Bazı </a:t>
            </a:r>
            <a:r>
              <a:rPr lang="tr-TR" sz="1600" b="1" dirty="0">
                <a:solidFill>
                  <a:schemeClr val="accent5">
                    <a:lumMod val="75000"/>
                  </a:schemeClr>
                </a:solidFill>
              </a:rPr>
              <a:t>AB Ülkelerinde ve Türkiye’de İlaç Fiyat Düzenlenmelerinin Karşılaştırılması (</a:t>
            </a:r>
            <a:r>
              <a:rPr lang="tr-TR" sz="1600" b="1" dirty="0" err="1">
                <a:solidFill>
                  <a:schemeClr val="accent5">
                    <a:lumMod val="75000"/>
                  </a:schemeClr>
                </a:solidFill>
              </a:rPr>
              <a:t>Mossialos</a:t>
            </a:r>
            <a:r>
              <a:rPr lang="tr-TR" sz="1600" b="1" dirty="0">
                <a:solidFill>
                  <a:schemeClr val="accent5">
                    <a:lumMod val="75000"/>
                  </a:schemeClr>
                </a:solidFill>
              </a:rPr>
              <a:t> ve ark., 2004)</a:t>
            </a:r>
          </a:p>
          <a:p>
            <a:endParaRPr lang="tr-TR" sz="16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400334" y="461665"/>
            <a:ext cx="48802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700" b="1" dirty="0" err="1"/>
              <a:t>Tablo</a:t>
            </a:r>
            <a:r>
              <a:rPr lang="en-US" sz="1700" b="1" dirty="0"/>
              <a:t> 4.1. </a:t>
            </a:r>
            <a:r>
              <a:rPr lang="en-US" sz="1700" b="1" dirty="0" err="1"/>
              <a:t>ve</a:t>
            </a:r>
            <a:r>
              <a:rPr lang="en-US" sz="1700" b="1" dirty="0"/>
              <a:t> 4.2.’de </a:t>
            </a:r>
            <a:r>
              <a:rPr lang="en-US" sz="1700" b="1" dirty="0" err="1"/>
              <a:t>görüldüğü</a:t>
            </a:r>
            <a:r>
              <a:rPr lang="en-US" sz="1700" b="1" dirty="0"/>
              <a:t> </a:t>
            </a:r>
            <a:r>
              <a:rPr lang="en-US" sz="1700" b="1" dirty="0" err="1"/>
              <a:t>üzere</a:t>
            </a:r>
            <a:r>
              <a:rPr lang="en-US" sz="1700" b="1" dirty="0"/>
              <a:t> </a:t>
            </a:r>
            <a:r>
              <a:rPr lang="en-US" sz="1700" b="1" dirty="0" err="1"/>
              <a:t>çalışmamızda</a:t>
            </a:r>
            <a:r>
              <a:rPr lang="en-US" sz="1700" b="1" dirty="0"/>
              <a:t> </a:t>
            </a:r>
            <a:r>
              <a:rPr lang="en-US" sz="1700" b="1" dirty="0" err="1"/>
              <a:t>incelenen</a:t>
            </a:r>
            <a:r>
              <a:rPr lang="en-US" sz="1700" b="1" dirty="0"/>
              <a:t> </a:t>
            </a:r>
            <a:r>
              <a:rPr lang="en-US" sz="1700" b="1" dirty="0" err="1"/>
              <a:t>ülkelerden</a:t>
            </a:r>
            <a:r>
              <a:rPr lang="en-US" sz="1700" b="1" dirty="0"/>
              <a:t> </a:t>
            </a:r>
            <a:r>
              <a:rPr lang="en-US" sz="1700" b="1" dirty="0" err="1"/>
              <a:t>Birleşik</a:t>
            </a:r>
            <a:r>
              <a:rPr lang="en-US" sz="1700" b="1" dirty="0"/>
              <a:t> </a:t>
            </a:r>
            <a:r>
              <a:rPr lang="en-US" sz="1700" b="1" dirty="0" err="1"/>
              <a:t>Krallık’ta</a:t>
            </a:r>
            <a:r>
              <a:rPr lang="en-US" sz="1700" b="1" dirty="0"/>
              <a:t> </a:t>
            </a:r>
            <a:r>
              <a:rPr lang="en-US" sz="1700" b="1" dirty="0" err="1"/>
              <a:t>ilaçlar</a:t>
            </a:r>
            <a:r>
              <a:rPr lang="en-US" sz="1700" b="1" dirty="0"/>
              <a:t> </a:t>
            </a:r>
            <a:r>
              <a:rPr lang="en-US" sz="1700" b="1" dirty="0" err="1"/>
              <a:t>serbest</a:t>
            </a:r>
            <a:r>
              <a:rPr lang="en-US" sz="1700" b="1" dirty="0"/>
              <a:t> </a:t>
            </a:r>
            <a:r>
              <a:rPr lang="en-US" sz="1700" b="1" dirty="0" err="1"/>
              <a:t>fiyat</a:t>
            </a:r>
            <a:r>
              <a:rPr lang="en-US" sz="1700" b="1" dirty="0"/>
              <a:t> </a:t>
            </a:r>
            <a:r>
              <a:rPr lang="en-US" sz="1700" b="1" dirty="0" err="1"/>
              <a:t>alabilmekte</a:t>
            </a:r>
            <a:r>
              <a:rPr lang="en-US" sz="1700" b="1" dirty="0"/>
              <a:t> </a:t>
            </a:r>
            <a:r>
              <a:rPr lang="en-US" sz="1700" b="1" dirty="0" err="1"/>
              <a:t>ancak</a:t>
            </a:r>
            <a:r>
              <a:rPr lang="en-US" sz="1700" b="1" dirty="0"/>
              <a:t> her </a:t>
            </a:r>
            <a:r>
              <a:rPr lang="en-US" sz="1700" b="1" dirty="0" err="1"/>
              <a:t>yıl</a:t>
            </a:r>
            <a:r>
              <a:rPr lang="en-US" sz="1700" b="1" dirty="0"/>
              <a:t> </a:t>
            </a:r>
            <a:r>
              <a:rPr lang="en-US" sz="1700" b="1" dirty="0" err="1"/>
              <a:t>karlılık</a:t>
            </a:r>
            <a:r>
              <a:rPr lang="en-US" sz="1700" b="1" dirty="0"/>
              <a:t> </a:t>
            </a:r>
            <a:r>
              <a:rPr lang="en-US" sz="1700" b="1" dirty="0" err="1"/>
              <a:t>kontrolleri</a:t>
            </a:r>
            <a:r>
              <a:rPr lang="en-US" sz="1700" b="1" dirty="0"/>
              <a:t> </a:t>
            </a:r>
            <a:r>
              <a:rPr lang="en-US" sz="1700" b="1" dirty="0" err="1"/>
              <a:t>ile</a:t>
            </a:r>
            <a:r>
              <a:rPr lang="en-US" sz="1700" b="1" dirty="0"/>
              <a:t> </a:t>
            </a:r>
            <a:r>
              <a:rPr lang="en-US" sz="1700" b="1" dirty="0" err="1"/>
              <a:t>fiyatlar</a:t>
            </a:r>
            <a:r>
              <a:rPr lang="en-US" sz="1700" b="1" dirty="0"/>
              <a:t> </a:t>
            </a:r>
            <a:r>
              <a:rPr lang="en-US" sz="1700" b="1" dirty="0" err="1"/>
              <a:t>denetlenmektedir</a:t>
            </a:r>
            <a:r>
              <a:rPr lang="en-US" sz="1700" b="1" dirty="0"/>
              <a:t>. </a:t>
            </a:r>
            <a:r>
              <a:rPr lang="tr-TR" sz="1700" b="1" dirty="0" smtClean="0"/>
              <a:t>Diğer </a:t>
            </a:r>
            <a:r>
              <a:rPr lang="en-US" sz="1700" b="1" dirty="0" err="1" smtClean="0"/>
              <a:t>ülkelerde</a:t>
            </a:r>
            <a:r>
              <a:rPr lang="en-US" sz="1700" b="1" dirty="0" smtClean="0"/>
              <a:t> </a:t>
            </a:r>
            <a:r>
              <a:rPr lang="en-US" sz="1700" b="1" dirty="0" err="1"/>
              <a:t>ise</a:t>
            </a:r>
            <a:r>
              <a:rPr lang="en-US" sz="1700" b="1" dirty="0"/>
              <a:t> </a:t>
            </a:r>
            <a:r>
              <a:rPr lang="en-US" sz="1700" b="1" dirty="0" err="1"/>
              <a:t>doğrudan</a:t>
            </a:r>
            <a:r>
              <a:rPr lang="en-US" sz="1700" b="1" dirty="0"/>
              <a:t> </a:t>
            </a:r>
            <a:r>
              <a:rPr lang="en-US" sz="1700" b="1" dirty="0" err="1"/>
              <a:t>fiyat</a:t>
            </a:r>
            <a:r>
              <a:rPr lang="en-US" sz="1700" b="1" dirty="0"/>
              <a:t> </a:t>
            </a:r>
            <a:r>
              <a:rPr lang="en-US" sz="1700" b="1" dirty="0" err="1"/>
              <a:t>kontrolleri</a:t>
            </a:r>
            <a:r>
              <a:rPr lang="en-US" sz="1700" b="1" dirty="0"/>
              <a:t> </a:t>
            </a:r>
            <a:r>
              <a:rPr lang="en-US" sz="1700" b="1" dirty="0" err="1"/>
              <a:t>bulunmaktadır</a:t>
            </a:r>
            <a:r>
              <a:rPr lang="en-US" sz="1700" b="1" dirty="0"/>
              <a:t>. Bu </a:t>
            </a:r>
            <a:r>
              <a:rPr lang="en-US" sz="1700" b="1" dirty="0" err="1"/>
              <a:t>ülkelerden</a:t>
            </a:r>
            <a:r>
              <a:rPr lang="en-US" sz="1700" b="1" dirty="0"/>
              <a:t> </a:t>
            </a:r>
            <a:r>
              <a:rPr lang="en-US" sz="1700" b="1" dirty="0" err="1"/>
              <a:t>Fransa</a:t>
            </a:r>
            <a:r>
              <a:rPr lang="en-US" sz="1700" b="1" dirty="0"/>
              <a:t> </a:t>
            </a:r>
            <a:r>
              <a:rPr lang="en-US" sz="1700" b="1" dirty="0" err="1"/>
              <a:t>ve</a:t>
            </a:r>
            <a:r>
              <a:rPr lang="en-US" sz="1700" b="1" dirty="0"/>
              <a:t> </a:t>
            </a:r>
            <a:r>
              <a:rPr lang="en-US" sz="1700" b="1" dirty="0" err="1"/>
              <a:t>İspanya’da</a:t>
            </a:r>
            <a:r>
              <a:rPr lang="en-US" sz="1700" b="1" dirty="0"/>
              <a:t> </a:t>
            </a:r>
            <a:r>
              <a:rPr lang="en-US" sz="1700" b="1" dirty="0" err="1"/>
              <a:t>fiyatlar</a:t>
            </a:r>
            <a:r>
              <a:rPr lang="en-US" sz="1700" b="1" dirty="0"/>
              <a:t> </a:t>
            </a:r>
            <a:r>
              <a:rPr lang="en-US" sz="1700" b="1" dirty="0" err="1"/>
              <a:t>firmalar</a:t>
            </a:r>
            <a:r>
              <a:rPr lang="en-US" sz="1700" b="1" dirty="0"/>
              <a:t> </a:t>
            </a:r>
            <a:r>
              <a:rPr lang="en-US" sz="1700" b="1" dirty="0" err="1"/>
              <a:t>ile</a:t>
            </a:r>
            <a:r>
              <a:rPr lang="en-US" sz="1700" b="1" dirty="0"/>
              <a:t> </a:t>
            </a:r>
            <a:r>
              <a:rPr lang="en-US" sz="1700" b="1" dirty="0" err="1"/>
              <a:t>yapılan</a:t>
            </a:r>
            <a:r>
              <a:rPr lang="en-US" sz="1700" b="1" dirty="0"/>
              <a:t> </a:t>
            </a:r>
            <a:r>
              <a:rPr lang="en-US" sz="1700" b="1" dirty="0" err="1"/>
              <a:t>pazarlıklar</a:t>
            </a:r>
            <a:r>
              <a:rPr lang="en-US" sz="1700" b="1" dirty="0"/>
              <a:t> </a:t>
            </a:r>
            <a:r>
              <a:rPr lang="en-US" sz="1700" b="1" dirty="0" err="1"/>
              <a:t>neticesinde</a:t>
            </a:r>
            <a:r>
              <a:rPr lang="en-US" sz="1700" b="1" dirty="0"/>
              <a:t> </a:t>
            </a:r>
            <a:r>
              <a:rPr lang="en-US" sz="1700" b="1" dirty="0" err="1"/>
              <a:t>belirlenmektedir</a:t>
            </a:r>
            <a:r>
              <a:rPr lang="en-US" sz="1700" b="1" dirty="0"/>
              <a:t>. </a:t>
            </a:r>
            <a:r>
              <a:rPr lang="en-US" sz="1700" b="1" dirty="0" err="1"/>
              <a:t>Karşılıklı</a:t>
            </a:r>
            <a:r>
              <a:rPr lang="en-US" sz="1700" b="1" dirty="0"/>
              <a:t> </a:t>
            </a:r>
            <a:r>
              <a:rPr lang="en-US" sz="1700" b="1" dirty="0" err="1"/>
              <a:t>görüşme</a:t>
            </a:r>
            <a:r>
              <a:rPr lang="en-US" sz="1700" b="1" dirty="0"/>
              <a:t> </a:t>
            </a:r>
            <a:r>
              <a:rPr lang="en-US" sz="1700" b="1" dirty="0" err="1"/>
              <a:t>yönteminde</a:t>
            </a:r>
            <a:r>
              <a:rPr lang="en-US" sz="1700" b="1" dirty="0"/>
              <a:t> </a:t>
            </a:r>
            <a:r>
              <a:rPr lang="en-US" sz="1700" b="1" dirty="0" err="1"/>
              <a:t>fiyatlar</a:t>
            </a:r>
            <a:r>
              <a:rPr lang="en-US" sz="1700" b="1" dirty="0"/>
              <a:t> </a:t>
            </a:r>
            <a:r>
              <a:rPr lang="en-US" sz="1700" b="1" dirty="0" err="1"/>
              <a:t>sadece</a:t>
            </a:r>
            <a:r>
              <a:rPr lang="en-US" sz="1700" b="1" dirty="0"/>
              <a:t> </a:t>
            </a:r>
            <a:r>
              <a:rPr lang="en-US" sz="1700" b="1" dirty="0" err="1"/>
              <a:t>ilacın</a:t>
            </a:r>
            <a:r>
              <a:rPr lang="en-US" sz="1700" b="1" dirty="0"/>
              <a:t> </a:t>
            </a:r>
            <a:r>
              <a:rPr lang="en-US" sz="1700" b="1" dirty="0" err="1"/>
              <a:t>sağladığı</a:t>
            </a:r>
            <a:r>
              <a:rPr lang="en-US" sz="1700" b="1" dirty="0"/>
              <a:t> </a:t>
            </a:r>
            <a:r>
              <a:rPr lang="en-US" sz="1700" b="1" dirty="0" err="1"/>
              <a:t>yarar</a:t>
            </a:r>
            <a:r>
              <a:rPr lang="en-US" sz="1700" b="1" dirty="0"/>
              <a:t> </a:t>
            </a:r>
            <a:r>
              <a:rPr lang="en-US" sz="1700" b="1" dirty="0" err="1"/>
              <a:t>ve</a:t>
            </a:r>
            <a:r>
              <a:rPr lang="en-US" sz="1700" b="1" dirty="0"/>
              <a:t> </a:t>
            </a:r>
            <a:r>
              <a:rPr lang="en-US" sz="1700" b="1" dirty="0" err="1"/>
              <a:t>diğer</a:t>
            </a:r>
            <a:r>
              <a:rPr lang="en-US" sz="1700" b="1" dirty="0"/>
              <a:t> </a:t>
            </a:r>
            <a:r>
              <a:rPr lang="en-US" sz="1700" b="1" dirty="0" err="1"/>
              <a:t>ülkelerle</a:t>
            </a:r>
            <a:r>
              <a:rPr lang="en-US" sz="1700" b="1" dirty="0"/>
              <a:t> </a:t>
            </a:r>
            <a:r>
              <a:rPr lang="en-US" sz="1700" b="1" dirty="0" err="1"/>
              <a:t>karşılaştırma</a:t>
            </a:r>
            <a:r>
              <a:rPr lang="en-US" sz="1700" b="1" dirty="0"/>
              <a:t> </a:t>
            </a:r>
            <a:r>
              <a:rPr lang="en-US" sz="1700" b="1" dirty="0" err="1"/>
              <a:t>ile</a:t>
            </a:r>
            <a:r>
              <a:rPr lang="en-US" sz="1700" b="1" dirty="0"/>
              <a:t> </a:t>
            </a:r>
            <a:r>
              <a:rPr lang="en-US" sz="1700" b="1" dirty="0" err="1"/>
              <a:t>belirlenmemektedir</a:t>
            </a:r>
            <a:r>
              <a:rPr lang="en-US" sz="1700" b="1" dirty="0"/>
              <a:t>. </a:t>
            </a:r>
            <a:r>
              <a:rPr lang="en-US" sz="1700" b="1" dirty="0" err="1"/>
              <a:t>Fiyatlar</a:t>
            </a:r>
            <a:r>
              <a:rPr lang="en-US" sz="1700" b="1" dirty="0"/>
              <a:t> </a:t>
            </a:r>
            <a:r>
              <a:rPr lang="en-US" sz="1700" b="1" dirty="0" err="1"/>
              <a:t>belirlenirken</a:t>
            </a:r>
            <a:r>
              <a:rPr lang="en-US" sz="1700" b="1" dirty="0"/>
              <a:t> </a:t>
            </a:r>
            <a:r>
              <a:rPr lang="en-US" sz="1700" b="1" dirty="0" err="1"/>
              <a:t>üreticinin</a:t>
            </a:r>
            <a:r>
              <a:rPr lang="en-US" sz="1700" b="1" dirty="0"/>
              <a:t> </a:t>
            </a:r>
            <a:r>
              <a:rPr lang="en-US" sz="1700" b="1" dirty="0" err="1"/>
              <a:t>maliyetleri</a:t>
            </a:r>
            <a:r>
              <a:rPr lang="en-US" sz="1700" b="1" dirty="0"/>
              <a:t>, </a:t>
            </a:r>
            <a:r>
              <a:rPr lang="en-US" sz="1700" b="1" dirty="0" err="1"/>
              <a:t>terapötik</a:t>
            </a:r>
            <a:r>
              <a:rPr lang="en-US" sz="1700" b="1" dirty="0"/>
              <a:t> </a:t>
            </a:r>
            <a:r>
              <a:rPr lang="en-US" sz="1700" b="1" dirty="0" err="1"/>
              <a:t>etkinlik</a:t>
            </a:r>
            <a:r>
              <a:rPr lang="en-US" sz="1700" b="1" dirty="0"/>
              <a:t>, </a:t>
            </a:r>
            <a:r>
              <a:rPr lang="en-US" sz="1700" b="1" dirty="0" err="1"/>
              <a:t>Ar-Ge</a:t>
            </a:r>
            <a:r>
              <a:rPr lang="en-US" sz="1700" b="1" dirty="0"/>
              <a:t> </a:t>
            </a:r>
            <a:r>
              <a:rPr lang="en-US" sz="1700" b="1" dirty="0" err="1"/>
              <a:t>harcamaları</a:t>
            </a:r>
            <a:r>
              <a:rPr lang="en-US" sz="1700" b="1" dirty="0"/>
              <a:t>, </a:t>
            </a:r>
            <a:r>
              <a:rPr lang="en-US" sz="1700" b="1" dirty="0" err="1"/>
              <a:t>satış</a:t>
            </a:r>
            <a:r>
              <a:rPr lang="en-US" sz="1700" b="1" dirty="0"/>
              <a:t> </a:t>
            </a:r>
            <a:r>
              <a:rPr lang="en-US" sz="1700" b="1" dirty="0" err="1"/>
              <a:t>miktarı</a:t>
            </a:r>
            <a:r>
              <a:rPr lang="en-US" sz="1700" b="1" dirty="0"/>
              <a:t>, </a:t>
            </a:r>
            <a:r>
              <a:rPr lang="en-US" sz="1700" b="1" dirty="0" err="1"/>
              <a:t>reklam</a:t>
            </a:r>
            <a:r>
              <a:rPr lang="en-US" sz="1700" b="1" dirty="0"/>
              <a:t> </a:t>
            </a:r>
            <a:r>
              <a:rPr lang="en-US" sz="1700" b="1" dirty="0" err="1"/>
              <a:t>harcamaları</a:t>
            </a:r>
            <a:r>
              <a:rPr lang="en-US" sz="1700" b="1" dirty="0"/>
              <a:t> </a:t>
            </a:r>
            <a:r>
              <a:rPr lang="en-US" sz="1700" b="1" dirty="0" err="1"/>
              <a:t>ve</a:t>
            </a:r>
            <a:r>
              <a:rPr lang="en-US" sz="1700" b="1" dirty="0"/>
              <a:t> </a:t>
            </a:r>
            <a:r>
              <a:rPr lang="en-US" sz="1700" b="1" dirty="0" err="1"/>
              <a:t>ülke</a:t>
            </a:r>
            <a:r>
              <a:rPr lang="en-US" sz="1700" b="1" dirty="0"/>
              <a:t> </a:t>
            </a:r>
            <a:r>
              <a:rPr lang="en-US" sz="1700" b="1" dirty="0" err="1"/>
              <a:t>ekonomisine</a:t>
            </a:r>
            <a:r>
              <a:rPr lang="en-US" sz="1700" b="1" dirty="0"/>
              <a:t> </a:t>
            </a:r>
            <a:r>
              <a:rPr lang="en-US" sz="1700" b="1" dirty="0" err="1"/>
              <a:t>olan</a:t>
            </a:r>
            <a:r>
              <a:rPr lang="en-US" sz="1700" b="1" dirty="0"/>
              <a:t> </a:t>
            </a:r>
            <a:r>
              <a:rPr lang="en-US" sz="1700" b="1" dirty="0" err="1"/>
              <a:t>katkı</a:t>
            </a:r>
            <a:r>
              <a:rPr lang="en-US" sz="1700" b="1" dirty="0"/>
              <a:t> </a:t>
            </a:r>
            <a:r>
              <a:rPr lang="en-US" sz="1700" b="1" dirty="0" err="1"/>
              <a:t>gibi</a:t>
            </a:r>
            <a:r>
              <a:rPr lang="en-US" sz="1700" b="1" dirty="0"/>
              <a:t> </a:t>
            </a:r>
            <a:r>
              <a:rPr lang="en-US" sz="1700" b="1" dirty="0" err="1"/>
              <a:t>kriterler</a:t>
            </a:r>
            <a:r>
              <a:rPr lang="en-US" sz="1700" b="1" dirty="0"/>
              <a:t> de </a:t>
            </a:r>
            <a:r>
              <a:rPr lang="en-US" sz="1700" b="1" dirty="0" err="1"/>
              <a:t>etkili</a:t>
            </a:r>
            <a:r>
              <a:rPr lang="en-US" sz="1700" b="1" dirty="0"/>
              <a:t> </a:t>
            </a:r>
            <a:r>
              <a:rPr lang="en-US" sz="1700" b="1" dirty="0" err="1"/>
              <a:t>olmaktadır</a:t>
            </a:r>
            <a:r>
              <a:rPr lang="en-US" sz="1700" b="1" dirty="0"/>
              <a:t> (</a:t>
            </a:r>
            <a:r>
              <a:rPr lang="en-US" sz="1700" b="1" dirty="0" err="1"/>
              <a:t>Balçık</a:t>
            </a:r>
            <a:r>
              <a:rPr lang="en-US" sz="1700" b="1" dirty="0"/>
              <a:t> </a:t>
            </a:r>
            <a:r>
              <a:rPr lang="en-US" sz="1700" b="1" dirty="0" err="1"/>
              <a:t>ve</a:t>
            </a:r>
            <a:r>
              <a:rPr lang="en-US" sz="1700" b="1" dirty="0"/>
              <a:t> </a:t>
            </a:r>
            <a:r>
              <a:rPr lang="en-US" sz="1700" b="1" dirty="0" err="1"/>
              <a:t>Karsavuran</a:t>
            </a:r>
            <a:r>
              <a:rPr lang="en-US" sz="1700" b="1" dirty="0"/>
              <a:t>, 2012). </a:t>
            </a:r>
            <a:endParaRPr lang="tr-TR" sz="1700" b="1" dirty="0"/>
          </a:p>
          <a:p>
            <a:pPr algn="just">
              <a:lnSpc>
                <a:spcPct val="150000"/>
              </a:lnSpc>
            </a:pPr>
            <a:endParaRPr lang="tr-TR" sz="1700" b="1" dirty="0"/>
          </a:p>
        </p:txBody>
      </p:sp>
    </p:spTree>
    <p:extLst>
      <p:ext uri="{BB962C8B-B14F-4D97-AF65-F5344CB8AC3E}">
        <p14:creationId xmlns:p14="http://schemas.microsoft.com/office/powerpoint/2010/main" val="11598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Fiyatlandırma</a:t>
            </a:r>
            <a:r>
              <a:rPr lang="tr-TR" b="1" dirty="0"/>
              <a:t> </a:t>
            </a:r>
            <a:r>
              <a:rPr lang="tr-TR" b="1" dirty="0" smtClean="0"/>
              <a:t>Yöntemleri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err="1" smtClean="0"/>
              <a:t>Serbest</a:t>
            </a:r>
            <a:r>
              <a:rPr lang="en-US" sz="2400" b="1" dirty="0" smtClean="0"/>
              <a:t> </a:t>
            </a:r>
            <a:r>
              <a:rPr lang="en-US" sz="2400" b="1" dirty="0" err="1"/>
              <a:t>Fiyatlandırma</a:t>
            </a:r>
            <a:r>
              <a:rPr lang="en-US" sz="2400" b="1" dirty="0"/>
              <a:t> </a:t>
            </a:r>
            <a:r>
              <a:rPr lang="tr-TR" sz="2400" b="1" dirty="0" smtClean="0"/>
              <a:t>: </a:t>
            </a:r>
            <a:r>
              <a:rPr lang="en-US" sz="2400" b="1" dirty="0" err="1" smtClean="0"/>
              <a:t>Almanya</a:t>
            </a:r>
            <a:r>
              <a:rPr lang="en-US" sz="2400" b="1" dirty="0"/>
              <a:t>, </a:t>
            </a:r>
            <a:r>
              <a:rPr lang="en-US" sz="2400" b="1" dirty="0" err="1"/>
              <a:t>Hollanda</a:t>
            </a:r>
            <a:r>
              <a:rPr lang="en-US" sz="2400" b="1" dirty="0"/>
              <a:t>, </a:t>
            </a:r>
            <a:r>
              <a:rPr lang="en-US" sz="2400" b="1" dirty="0" err="1" smtClean="0"/>
              <a:t>Danimarka</a:t>
            </a:r>
            <a:endParaRPr lang="tr-TR" sz="2400" b="1" dirty="0"/>
          </a:p>
          <a:p>
            <a:pPr lvl="0" algn="just">
              <a:lnSpc>
                <a:spcPct val="150000"/>
              </a:lnSpc>
            </a:pPr>
            <a:r>
              <a:rPr lang="en-US" sz="2400" b="1" dirty="0" err="1"/>
              <a:t>Doğrudan</a:t>
            </a:r>
            <a:r>
              <a:rPr lang="en-US" sz="2400" b="1" dirty="0"/>
              <a:t> </a:t>
            </a:r>
            <a:r>
              <a:rPr lang="en-US" sz="2400" b="1" dirty="0" err="1"/>
              <a:t>Fiyat</a:t>
            </a:r>
            <a:r>
              <a:rPr lang="en-US" sz="2400" b="1" dirty="0"/>
              <a:t> </a:t>
            </a:r>
            <a:r>
              <a:rPr lang="en-US" sz="2400" b="1" dirty="0" err="1"/>
              <a:t>Kontrolleri</a:t>
            </a:r>
            <a:r>
              <a:rPr lang="en-US" sz="2400" b="1" dirty="0"/>
              <a:t> </a:t>
            </a:r>
            <a:r>
              <a:rPr lang="tr-TR" sz="2400" b="1" dirty="0" smtClean="0"/>
              <a:t>: </a:t>
            </a:r>
            <a:r>
              <a:rPr lang="en-US" sz="2400" b="1" dirty="0" err="1" smtClean="0"/>
              <a:t>Fransa</a:t>
            </a:r>
            <a:r>
              <a:rPr lang="en-US" sz="2400" b="1" dirty="0"/>
              <a:t>, </a:t>
            </a:r>
            <a:r>
              <a:rPr lang="en-US" sz="2400" b="1" dirty="0" err="1"/>
              <a:t>İtalya</a:t>
            </a:r>
            <a:r>
              <a:rPr lang="en-US" sz="2400" b="1" dirty="0"/>
              <a:t>, </a:t>
            </a:r>
            <a:r>
              <a:rPr lang="en-US" sz="2400" b="1" dirty="0" err="1"/>
              <a:t>Portekiz</a:t>
            </a:r>
            <a:r>
              <a:rPr lang="en-US" sz="2400" b="1" dirty="0"/>
              <a:t>, </a:t>
            </a:r>
            <a:r>
              <a:rPr lang="en-US" sz="2400" b="1" dirty="0" err="1"/>
              <a:t>Yunanistan</a:t>
            </a:r>
            <a:r>
              <a:rPr lang="en-US" sz="2400" b="1" dirty="0"/>
              <a:t>, </a:t>
            </a:r>
            <a:r>
              <a:rPr lang="en-US" sz="2400" b="1" dirty="0" err="1"/>
              <a:t>İspanya</a:t>
            </a:r>
            <a:r>
              <a:rPr lang="en-US" sz="2400" b="1" dirty="0"/>
              <a:t>, </a:t>
            </a:r>
            <a:r>
              <a:rPr lang="en-US" sz="2400" b="1" dirty="0" err="1"/>
              <a:t>Türkiye</a:t>
            </a:r>
            <a:r>
              <a:rPr lang="en-US" sz="2400" b="1" dirty="0"/>
              <a:t>, </a:t>
            </a:r>
            <a:r>
              <a:rPr lang="en-US" sz="2400" b="1" dirty="0" err="1"/>
              <a:t>Belçika</a:t>
            </a:r>
            <a:r>
              <a:rPr lang="en-US" sz="2400" b="1" dirty="0"/>
              <a:t>)</a:t>
            </a:r>
            <a:endParaRPr lang="tr-TR" sz="2400" b="1" dirty="0"/>
          </a:p>
          <a:p>
            <a:pPr lvl="0" algn="just">
              <a:lnSpc>
                <a:spcPct val="150000"/>
              </a:lnSpc>
            </a:pPr>
            <a:r>
              <a:rPr lang="en-US" sz="2400" b="1" dirty="0" err="1"/>
              <a:t>Kar</a:t>
            </a:r>
            <a:r>
              <a:rPr lang="en-US" sz="2400" b="1" dirty="0"/>
              <a:t> </a:t>
            </a:r>
            <a:r>
              <a:rPr lang="en-US" sz="2400" b="1" dirty="0" err="1"/>
              <a:t>Kontrolleri</a:t>
            </a:r>
            <a:r>
              <a:rPr lang="en-US" sz="2400" b="1" dirty="0"/>
              <a:t> </a:t>
            </a:r>
            <a:r>
              <a:rPr lang="tr-TR" sz="2400" b="1" dirty="0" smtClean="0"/>
              <a:t>: </a:t>
            </a:r>
            <a:r>
              <a:rPr lang="en-US" sz="2400" b="1" dirty="0" err="1" smtClean="0"/>
              <a:t>İngiltere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151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269875"/>
            <a:ext cx="4975225" cy="1325563"/>
          </a:xfrm>
        </p:spPr>
        <p:txBody>
          <a:bodyPr/>
          <a:lstStyle/>
          <a:p>
            <a:pPr algn="ctr"/>
            <a:r>
              <a:rPr lang="tr-TR" b="1" dirty="0" smtClean="0"/>
              <a:t>Bulgular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0" y="932656"/>
            <a:ext cx="5207000" cy="477520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200" b="1" dirty="0" err="1"/>
              <a:t>Tablo</a:t>
            </a:r>
            <a:r>
              <a:rPr lang="en-US" sz="2200" b="1" dirty="0"/>
              <a:t> 4.2.’de </a:t>
            </a:r>
            <a:r>
              <a:rPr lang="en-US" sz="2200" b="1" dirty="0" err="1"/>
              <a:t>görüldüğü</a:t>
            </a:r>
            <a:r>
              <a:rPr lang="en-US" sz="2200" b="1" dirty="0"/>
              <a:t> </a:t>
            </a:r>
            <a:r>
              <a:rPr lang="en-US" sz="2200" b="1" dirty="0" err="1"/>
              <a:t>gibi</a:t>
            </a:r>
            <a:r>
              <a:rPr lang="en-US" sz="2200" b="1" dirty="0"/>
              <a:t> </a:t>
            </a:r>
            <a:r>
              <a:rPr lang="en-US" sz="2200" b="1" dirty="0" err="1"/>
              <a:t>karşılaştırılan</a:t>
            </a:r>
            <a:r>
              <a:rPr lang="en-US" sz="2200" b="1" dirty="0"/>
              <a:t> </a:t>
            </a:r>
            <a:r>
              <a:rPr lang="en-US" sz="2200" b="1" dirty="0" err="1"/>
              <a:t>ülkelerde</a:t>
            </a:r>
            <a:r>
              <a:rPr lang="en-US" sz="2200" b="1" dirty="0"/>
              <a:t> </a:t>
            </a:r>
            <a:r>
              <a:rPr lang="en-US" sz="2200" b="1" dirty="0" err="1"/>
              <a:t>geri</a:t>
            </a:r>
            <a:r>
              <a:rPr lang="en-US" sz="2200" b="1" dirty="0"/>
              <a:t> </a:t>
            </a:r>
            <a:r>
              <a:rPr lang="en-US" sz="2200" b="1" dirty="0" err="1"/>
              <a:t>ödeme</a:t>
            </a:r>
            <a:r>
              <a:rPr lang="en-US" sz="2200" b="1" dirty="0"/>
              <a:t> </a:t>
            </a:r>
            <a:r>
              <a:rPr lang="en-US" sz="2200" b="1" dirty="0" err="1"/>
              <a:t>oranları</a:t>
            </a:r>
            <a:r>
              <a:rPr lang="en-US" sz="2200" b="1" dirty="0"/>
              <a:t> </a:t>
            </a:r>
            <a:r>
              <a:rPr lang="en-US" sz="2200" b="1" dirty="0" err="1"/>
              <a:t>farklılıklar</a:t>
            </a:r>
            <a:r>
              <a:rPr lang="en-US" sz="2200" b="1" dirty="0"/>
              <a:t> </a:t>
            </a:r>
            <a:r>
              <a:rPr lang="en-US" sz="2200" b="1" dirty="0" err="1"/>
              <a:t>göstermektedir</a:t>
            </a:r>
            <a:r>
              <a:rPr lang="en-US" sz="2200" b="1" dirty="0"/>
              <a:t>. </a:t>
            </a:r>
            <a:r>
              <a:rPr lang="en-US" sz="2200" b="1" dirty="0" err="1"/>
              <a:t>Fransa</a:t>
            </a:r>
            <a:r>
              <a:rPr lang="en-US" sz="2200" b="1" dirty="0"/>
              <a:t>, </a:t>
            </a:r>
            <a:r>
              <a:rPr lang="en-US" sz="2200" b="1" dirty="0" err="1"/>
              <a:t>İspanya</a:t>
            </a:r>
            <a:r>
              <a:rPr lang="en-US" sz="2200" b="1" dirty="0"/>
              <a:t> </a:t>
            </a:r>
            <a:r>
              <a:rPr lang="en-US" sz="2200" b="1" dirty="0" err="1"/>
              <a:t>ve</a:t>
            </a:r>
            <a:r>
              <a:rPr lang="en-US" sz="2200" b="1" dirty="0"/>
              <a:t> </a:t>
            </a:r>
            <a:r>
              <a:rPr lang="en-US" sz="2200" b="1" dirty="0" err="1"/>
              <a:t>İtalya</a:t>
            </a:r>
            <a:r>
              <a:rPr lang="en-US" sz="2200" b="1" dirty="0"/>
              <a:t> </a:t>
            </a:r>
            <a:r>
              <a:rPr lang="en-US" sz="2200" b="1" dirty="0" err="1"/>
              <a:t>temelde</a:t>
            </a:r>
            <a:r>
              <a:rPr lang="en-US" sz="2200" b="1" dirty="0"/>
              <a:t> </a:t>
            </a:r>
            <a:r>
              <a:rPr lang="en-US" sz="2200" b="1" dirty="0" err="1"/>
              <a:t>tıbbi</a:t>
            </a:r>
            <a:r>
              <a:rPr lang="en-US" sz="2200" b="1" dirty="0"/>
              <a:t> </a:t>
            </a:r>
            <a:r>
              <a:rPr lang="en-US" sz="2200" b="1" dirty="0" err="1"/>
              <a:t>ve</a:t>
            </a:r>
            <a:r>
              <a:rPr lang="en-US" sz="2200" b="1" dirty="0"/>
              <a:t> </a:t>
            </a:r>
            <a:r>
              <a:rPr lang="en-US" sz="2200" b="1" dirty="0" err="1"/>
              <a:t>ekonomik</a:t>
            </a:r>
            <a:r>
              <a:rPr lang="en-US" sz="2200" b="1" dirty="0"/>
              <a:t> </a:t>
            </a:r>
            <a:r>
              <a:rPr lang="en-US" sz="2200" b="1" dirty="0" err="1"/>
              <a:t>değerlendirmeler</a:t>
            </a:r>
            <a:r>
              <a:rPr lang="en-US" sz="2200" b="1" dirty="0"/>
              <a:t> </a:t>
            </a:r>
            <a:r>
              <a:rPr lang="en-US" sz="2200" b="1" dirty="0" err="1"/>
              <a:t>ile</a:t>
            </a:r>
            <a:r>
              <a:rPr lang="en-US" sz="2200" b="1" dirty="0"/>
              <a:t> </a:t>
            </a:r>
            <a:r>
              <a:rPr lang="en-US" sz="2200" b="1" dirty="0" err="1"/>
              <a:t>geri</a:t>
            </a:r>
            <a:r>
              <a:rPr lang="en-US" sz="2200" b="1" dirty="0"/>
              <a:t> </a:t>
            </a:r>
            <a:r>
              <a:rPr lang="en-US" sz="2200" b="1" dirty="0" err="1"/>
              <a:t>ödeme</a:t>
            </a:r>
            <a:r>
              <a:rPr lang="en-US" sz="2200" b="1" dirty="0"/>
              <a:t> </a:t>
            </a:r>
            <a:r>
              <a:rPr lang="en-US" sz="2200" b="1" dirty="0" err="1"/>
              <a:t>oranlarını</a:t>
            </a:r>
            <a:r>
              <a:rPr lang="en-US" sz="2200" b="1" dirty="0"/>
              <a:t> </a:t>
            </a:r>
            <a:r>
              <a:rPr lang="en-US" sz="2200" b="1" dirty="0" err="1"/>
              <a:t>belirlerken</a:t>
            </a:r>
            <a:r>
              <a:rPr lang="en-US" sz="2200" b="1" dirty="0"/>
              <a:t>, </a:t>
            </a:r>
            <a:r>
              <a:rPr lang="en-US" sz="2200" b="1" dirty="0" err="1"/>
              <a:t>Birleşik</a:t>
            </a:r>
            <a:r>
              <a:rPr lang="en-US" sz="2200" b="1" dirty="0"/>
              <a:t> </a:t>
            </a:r>
            <a:r>
              <a:rPr lang="en-US" sz="2200" b="1" dirty="0" err="1"/>
              <a:t>Krallık’ta</a:t>
            </a:r>
            <a:r>
              <a:rPr lang="en-US" sz="2200" b="1" dirty="0"/>
              <a:t> </a:t>
            </a:r>
            <a:r>
              <a:rPr lang="en-US" sz="2200" b="1" dirty="0" err="1"/>
              <a:t>fiyatlar</a:t>
            </a:r>
            <a:r>
              <a:rPr lang="en-US" sz="2200" b="1" dirty="0"/>
              <a:t> </a:t>
            </a:r>
            <a:r>
              <a:rPr lang="en-US" sz="2200" b="1" dirty="0" err="1"/>
              <a:t>serbest</a:t>
            </a:r>
            <a:r>
              <a:rPr lang="en-US" sz="2200" b="1" dirty="0"/>
              <a:t> </a:t>
            </a:r>
            <a:r>
              <a:rPr lang="en-US" sz="2200" b="1" dirty="0" err="1" smtClean="0"/>
              <a:t>belirlenmektedir</a:t>
            </a:r>
            <a:r>
              <a:rPr lang="en-US" sz="2200" b="1" dirty="0"/>
              <a:t>. </a:t>
            </a:r>
            <a:r>
              <a:rPr lang="en-US" sz="2200" b="1" dirty="0" err="1"/>
              <a:t>Ancak</a:t>
            </a:r>
            <a:r>
              <a:rPr lang="en-US" sz="2200" b="1" dirty="0"/>
              <a:t>, </a:t>
            </a:r>
            <a:r>
              <a:rPr lang="en-US" sz="2200" b="1" dirty="0" err="1"/>
              <a:t>karlılık</a:t>
            </a:r>
            <a:r>
              <a:rPr lang="en-US" sz="2200" b="1" dirty="0"/>
              <a:t> </a:t>
            </a:r>
            <a:r>
              <a:rPr lang="en-US" sz="2200" b="1" dirty="0" err="1"/>
              <a:t>kontrolü</a:t>
            </a:r>
            <a:r>
              <a:rPr lang="en-US" sz="2200" b="1" dirty="0"/>
              <a:t> </a:t>
            </a:r>
            <a:r>
              <a:rPr lang="en-US" sz="2200" b="1" dirty="0" err="1"/>
              <a:t>yapılarak</a:t>
            </a:r>
            <a:r>
              <a:rPr lang="en-US" sz="2200" b="1" dirty="0"/>
              <a:t> </a:t>
            </a:r>
            <a:r>
              <a:rPr lang="en-US" sz="2200" b="1" dirty="0" err="1"/>
              <a:t>maliyeti</a:t>
            </a:r>
            <a:r>
              <a:rPr lang="en-US" sz="2200" b="1" dirty="0"/>
              <a:t> PPRS </a:t>
            </a:r>
            <a:r>
              <a:rPr lang="en-US" sz="2200" b="1" dirty="0" err="1"/>
              <a:t>anlaşmasında</a:t>
            </a:r>
            <a:r>
              <a:rPr lang="en-US" sz="2200" b="1" dirty="0"/>
              <a:t> </a:t>
            </a:r>
            <a:r>
              <a:rPr lang="en-US" sz="2200" b="1" dirty="0" err="1"/>
              <a:t>beklenen</a:t>
            </a:r>
            <a:r>
              <a:rPr lang="en-US" sz="2200" b="1" dirty="0"/>
              <a:t> </a:t>
            </a:r>
            <a:r>
              <a:rPr lang="en-US" sz="2200" b="1" dirty="0" err="1"/>
              <a:t>maliyeti</a:t>
            </a:r>
            <a:r>
              <a:rPr lang="en-US" sz="2200" b="1" dirty="0"/>
              <a:t> </a:t>
            </a:r>
            <a:r>
              <a:rPr lang="en-US" sz="2200" b="1" dirty="0" err="1"/>
              <a:t>aşan</a:t>
            </a:r>
            <a:r>
              <a:rPr lang="en-US" sz="2200" b="1" dirty="0"/>
              <a:t> </a:t>
            </a:r>
            <a:r>
              <a:rPr lang="en-US" sz="2200" b="1" dirty="0" err="1"/>
              <a:t>veya</a:t>
            </a:r>
            <a:r>
              <a:rPr lang="en-US" sz="2200" b="1" dirty="0"/>
              <a:t> </a:t>
            </a:r>
            <a:r>
              <a:rPr lang="en-US" sz="2200" b="1" dirty="0" err="1"/>
              <a:t>terapötik</a:t>
            </a:r>
            <a:r>
              <a:rPr lang="en-US" sz="2200" b="1" dirty="0"/>
              <a:t> </a:t>
            </a:r>
            <a:r>
              <a:rPr lang="en-US" sz="2200" b="1" dirty="0" err="1"/>
              <a:t>etkililiği</a:t>
            </a:r>
            <a:r>
              <a:rPr lang="en-US" sz="2200" b="1" dirty="0"/>
              <a:t> </a:t>
            </a:r>
            <a:r>
              <a:rPr lang="en-US" sz="2200" b="1" dirty="0" err="1"/>
              <a:t>beklenen</a:t>
            </a:r>
            <a:r>
              <a:rPr lang="en-US" sz="2200" b="1" dirty="0"/>
              <a:t> </a:t>
            </a:r>
            <a:r>
              <a:rPr lang="en-US" sz="2200" b="1" dirty="0" err="1"/>
              <a:t>faydayı</a:t>
            </a:r>
            <a:r>
              <a:rPr lang="en-US" sz="2200" b="1" dirty="0"/>
              <a:t> </a:t>
            </a:r>
            <a:r>
              <a:rPr lang="en-US" sz="2200" b="1" dirty="0" err="1"/>
              <a:t>sağlamayan</a:t>
            </a:r>
            <a:r>
              <a:rPr lang="en-US" sz="2200" b="1" dirty="0"/>
              <a:t> </a:t>
            </a:r>
            <a:r>
              <a:rPr lang="en-US" sz="2200" b="1" dirty="0" err="1"/>
              <a:t>ilaçlarda</a:t>
            </a:r>
            <a:r>
              <a:rPr lang="en-US" sz="2200" b="1" dirty="0"/>
              <a:t> </a:t>
            </a:r>
            <a:r>
              <a:rPr lang="en-US" sz="2200" b="1" dirty="0" err="1"/>
              <a:t>fiyatlara</a:t>
            </a:r>
            <a:r>
              <a:rPr lang="en-US" sz="2200" b="1" dirty="0"/>
              <a:t> </a:t>
            </a:r>
            <a:r>
              <a:rPr lang="en-US" sz="2200" b="1" dirty="0" err="1"/>
              <a:t>direk</a:t>
            </a:r>
            <a:r>
              <a:rPr lang="en-US" sz="2200" b="1" dirty="0"/>
              <a:t> </a:t>
            </a:r>
            <a:r>
              <a:rPr lang="en-US" sz="2200" b="1" dirty="0" err="1"/>
              <a:t>kontrol</a:t>
            </a:r>
            <a:r>
              <a:rPr lang="en-US" sz="2200" b="1" dirty="0"/>
              <a:t> </a:t>
            </a:r>
            <a:r>
              <a:rPr lang="en-US" sz="2200" b="1" dirty="0" err="1"/>
              <a:t>ile</a:t>
            </a:r>
            <a:r>
              <a:rPr lang="en-US" sz="2200" b="1" dirty="0"/>
              <a:t> </a:t>
            </a:r>
            <a:r>
              <a:rPr lang="en-US" sz="2200" b="1" dirty="0" err="1"/>
              <a:t>müdahale</a:t>
            </a:r>
            <a:r>
              <a:rPr lang="en-US" sz="2200" b="1" dirty="0"/>
              <a:t> </a:t>
            </a:r>
            <a:r>
              <a:rPr lang="en-US" sz="2200" b="1" dirty="0" err="1"/>
              <a:t>edilmektedir</a:t>
            </a:r>
            <a:r>
              <a:rPr lang="en-US" sz="2200" b="1" dirty="0"/>
              <a:t>. </a:t>
            </a:r>
            <a:endParaRPr lang="tr-TR" sz="2200" b="1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191810"/>
              </p:ext>
            </p:extLst>
          </p:nvPr>
        </p:nvGraphicFramePr>
        <p:xfrm>
          <a:off x="6045958" y="758825"/>
          <a:ext cx="5737225" cy="60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Belge" r:id="rId3" imgW="5739729" imgH="6094160" progId="Word.Document.12">
                  <p:embed/>
                </p:oleObj>
              </mc:Choice>
              <mc:Fallback>
                <p:oleObj name="Belge" r:id="rId3" imgW="5739729" imgH="6094160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958" y="758825"/>
                        <a:ext cx="5737225" cy="609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045958" y="0"/>
            <a:ext cx="573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Tablo 2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Bazı AB Ülkelerinde ve Türkiye’de Geri Ödeme Yöntemleri</a:t>
            </a:r>
          </a:p>
        </p:txBody>
      </p:sp>
    </p:spTree>
    <p:extLst>
      <p:ext uri="{BB962C8B-B14F-4D97-AF65-F5344CB8AC3E}">
        <p14:creationId xmlns:p14="http://schemas.microsoft.com/office/powerpoint/2010/main" val="31188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Bulgular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2916" y="1027882"/>
            <a:ext cx="7315200" cy="51206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 smtClean="0"/>
              <a:t>Portekiz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hastalık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gruplarına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göre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geri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ödeme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oranlarını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belirlerken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Yunanistan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ve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Türkiye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tüm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ilaçlar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için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aynı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kontrol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yöntemi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uygulamaktadır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ve</a:t>
            </a:r>
            <a:r>
              <a:rPr lang="en-US" sz="3000" b="1" dirty="0" smtClean="0"/>
              <a:t> en </a:t>
            </a:r>
            <a:r>
              <a:rPr lang="en-US" sz="3000" b="1" dirty="0" err="1" smtClean="0"/>
              <a:t>düşük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referans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fiyat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ile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belirlediği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fiyatın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daha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altını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geri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ödeme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sistemi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içinde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ödemektedir</a:t>
            </a:r>
            <a:r>
              <a:rPr lang="en-US" sz="3000" b="1" dirty="0" smtClean="0"/>
              <a:t>. </a:t>
            </a:r>
            <a:endParaRPr lang="tr-TR" sz="3000" b="1" dirty="0" smtClean="0"/>
          </a:p>
          <a:p>
            <a:pPr algn="just">
              <a:lnSpc>
                <a:spcPct val="150000"/>
              </a:lnSpc>
            </a:pP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5284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200" b="1" dirty="0" smtClean="0"/>
              <a:t>Artan sağlık harcamaları sonucu kaynakların sınırlılığı anlaşılmış buna bağlı olarak fiyat kontrolleri, geri ödeme yöntemleri ve teşvikler yoluyla harcamaların kontrol altına alınmasına yönelik düzenlemeler yaygınlaşmıştır.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6408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1123837"/>
            <a:ext cx="7315200" cy="51206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/>
              <a:t>karşılaştırmaları</a:t>
            </a:r>
            <a:r>
              <a:rPr lang="en-US" sz="3200" b="1" dirty="0"/>
              <a:t> </a:t>
            </a:r>
            <a:r>
              <a:rPr lang="en-US" sz="3200" b="1" dirty="0" err="1"/>
              <a:t>tüm</a:t>
            </a:r>
            <a:r>
              <a:rPr lang="en-US" sz="3200" b="1" dirty="0"/>
              <a:t> </a:t>
            </a:r>
            <a:r>
              <a:rPr lang="en-US" sz="3200" b="1" dirty="0" err="1"/>
              <a:t>ülkelerde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kriterken</a:t>
            </a:r>
            <a:r>
              <a:rPr lang="en-US" sz="3200" b="1" dirty="0"/>
              <a:t> , </a:t>
            </a:r>
            <a:r>
              <a:rPr lang="en-US" sz="3200" b="1" dirty="0" err="1"/>
              <a:t>Türkiye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Yunanistan</a:t>
            </a:r>
            <a:r>
              <a:rPr lang="en-US" sz="3200" b="1" dirty="0"/>
              <a:t> </a:t>
            </a:r>
            <a:r>
              <a:rPr lang="en-US" sz="3200" b="1" dirty="0" err="1"/>
              <a:t>için</a:t>
            </a:r>
            <a:r>
              <a:rPr lang="en-US" sz="3200" b="1" dirty="0"/>
              <a:t> </a:t>
            </a:r>
            <a:r>
              <a:rPr lang="en-US" sz="3200" b="1" dirty="0" err="1"/>
              <a:t>ana</a:t>
            </a:r>
            <a:r>
              <a:rPr lang="en-US" sz="3200" b="1" dirty="0"/>
              <a:t> </a:t>
            </a:r>
            <a:r>
              <a:rPr lang="en-US" sz="3200" b="1" dirty="0" err="1"/>
              <a:t>kriter</a:t>
            </a:r>
            <a:r>
              <a:rPr lang="en-US" sz="3200" b="1" dirty="0"/>
              <a:t> </a:t>
            </a:r>
            <a:r>
              <a:rPr lang="en-US" sz="3200" b="1" dirty="0" err="1"/>
              <a:t>konumundadır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tavan</a:t>
            </a:r>
            <a:r>
              <a:rPr lang="en-US" sz="3200" b="1" dirty="0"/>
              <a:t> </a:t>
            </a: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/>
              <a:t>diğer</a:t>
            </a:r>
            <a:r>
              <a:rPr lang="en-US" sz="3200" b="1" dirty="0"/>
              <a:t> </a:t>
            </a:r>
            <a:r>
              <a:rPr lang="en-US" sz="3200" b="1" dirty="0" err="1"/>
              <a:t>ülkelerdeki</a:t>
            </a:r>
            <a:r>
              <a:rPr lang="en-US" sz="3200" b="1" dirty="0"/>
              <a:t> minimum </a:t>
            </a: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/>
              <a:t>baz</a:t>
            </a:r>
            <a:r>
              <a:rPr lang="en-US" sz="3200" b="1" dirty="0"/>
              <a:t> </a:t>
            </a:r>
            <a:r>
              <a:rPr lang="en-US" sz="3200" b="1" dirty="0" err="1"/>
              <a:t>alınarak</a:t>
            </a:r>
            <a:r>
              <a:rPr lang="en-US" sz="3200" b="1" dirty="0"/>
              <a:t> </a:t>
            </a:r>
            <a:r>
              <a:rPr lang="en-US" sz="3200" b="1" dirty="0" err="1"/>
              <a:t>belirlenmektedir</a:t>
            </a:r>
            <a:r>
              <a:rPr lang="en-US" sz="3200" b="1" dirty="0"/>
              <a:t>. </a:t>
            </a:r>
            <a:r>
              <a:rPr lang="en-US" sz="3200" b="1" dirty="0" err="1"/>
              <a:t>Üretici</a:t>
            </a:r>
            <a:r>
              <a:rPr lang="en-US" sz="3200" b="1" dirty="0"/>
              <a:t> </a:t>
            </a:r>
            <a:r>
              <a:rPr lang="en-US" sz="3200" b="1" dirty="0" err="1"/>
              <a:t>isterse</a:t>
            </a:r>
            <a:r>
              <a:rPr lang="en-US" sz="3200" b="1" dirty="0"/>
              <a:t> </a:t>
            </a:r>
            <a:r>
              <a:rPr lang="en-US" sz="3200" b="1" dirty="0" err="1"/>
              <a:t>tavan</a:t>
            </a:r>
            <a:r>
              <a:rPr lang="en-US" sz="3200" b="1" dirty="0"/>
              <a:t> </a:t>
            </a:r>
            <a:r>
              <a:rPr lang="en-US" sz="3200" b="1" dirty="0" err="1"/>
              <a:t>fiyatın</a:t>
            </a:r>
            <a:r>
              <a:rPr lang="en-US" sz="3200" b="1" dirty="0"/>
              <a:t> </a:t>
            </a:r>
            <a:r>
              <a:rPr lang="en-US" sz="3200" b="1" dirty="0" err="1"/>
              <a:t>altında</a:t>
            </a:r>
            <a:r>
              <a:rPr lang="en-US" sz="3200" b="1" dirty="0"/>
              <a:t> </a:t>
            </a: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/>
              <a:t>alabilmektedir</a:t>
            </a:r>
            <a:r>
              <a:rPr lang="en-US" sz="3200" b="1" dirty="0"/>
              <a:t>.</a:t>
            </a:r>
            <a:endParaRPr lang="tr-TR" sz="3200" b="1" dirty="0"/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574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Bulgular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2190" y="1293362"/>
            <a:ext cx="7641609" cy="483448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/>
              <a:t>İtalya’da</a:t>
            </a:r>
            <a:r>
              <a:rPr lang="en-US" sz="2800" b="1" dirty="0"/>
              <a:t> </a:t>
            </a:r>
            <a:r>
              <a:rPr lang="en-US" sz="2800" b="1" dirty="0" err="1"/>
              <a:t>Ortalama</a:t>
            </a:r>
            <a:r>
              <a:rPr lang="en-US" sz="2800" b="1" dirty="0"/>
              <a:t> </a:t>
            </a:r>
            <a:r>
              <a:rPr lang="en-US" sz="2800" b="1" dirty="0" err="1"/>
              <a:t>Avrupa</a:t>
            </a:r>
            <a:r>
              <a:rPr lang="en-US" sz="2800" b="1" dirty="0"/>
              <a:t> </a:t>
            </a:r>
            <a:r>
              <a:rPr lang="en-US" sz="2800" b="1" dirty="0" err="1"/>
              <a:t>Fiyatı</a:t>
            </a:r>
            <a:r>
              <a:rPr lang="en-US" sz="2800" b="1" dirty="0"/>
              <a:t> </a:t>
            </a:r>
            <a:r>
              <a:rPr lang="en-US" sz="2800" b="1" dirty="0" err="1"/>
              <a:t>ilaç</a:t>
            </a:r>
            <a:r>
              <a:rPr lang="en-US" sz="2800" b="1" dirty="0"/>
              <a:t> </a:t>
            </a:r>
            <a:r>
              <a:rPr lang="en-US" sz="2800" b="1" dirty="0" err="1"/>
              <a:t>fiyatı</a:t>
            </a:r>
            <a:r>
              <a:rPr lang="en-US" sz="2800" b="1" dirty="0"/>
              <a:t> </a:t>
            </a:r>
            <a:r>
              <a:rPr lang="en-US" sz="2800" b="1" dirty="0" err="1"/>
              <a:t>belirlenirken</a:t>
            </a:r>
            <a:r>
              <a:rPr lang="en-US" sz="2800" b="1" dirty="0"/>
              <a:t> </a:t>
            </a:r>
            <a:r>
              <a:rPr lang="en-US" sz="2800" b="1" dirty="0" err="1"/>
              <a:t>dikkate</a:t>
            </a:r>
            <a:r>
              <a:rPr lang="en-US" sz="2800" b="1" dirty="0"/>
              <a:t> </a:t>
            </a:r>
            <a:r>
              <a:rPr lang="en-US" sz="2800" b="1" dirty="0" err="1"/>
              <a:t>alınmakla</a:t>
            </a:r>
            <a:r>
              <a:rPr lang="en-US" sz="2800" b="1" dirty="0"/>
              <a:t> </a:t>
            </a:r>
            <a:r>
              <a:rPr lang="en-US" sz="2800" b="1" dirty="0" err="1"/>
              <a:t>beraber</a:t>
            </a:r>
            <a:r>
              <a:rPr lang="en-US" sz="2800" b="1" dirty="0"/>
              <a:t> </a:t>
            </a:r>
            <a:r>
              <a:rPr lang="en-US" sz="2800" b="1" dirty="0" err="1"/>
              <a:t>yukarıda</a:t>
            </a:r>
            <a:r>
              <a:rPr lang="en-US" sz="2800" b="1" dirty="0"/>
              <a:t> </a:t>
            </a:r>
            <a:r>
              <a:rPr lang="en-US" sz="2800" b="1" dirty="0" err="1"/>
              <a:t>belirtilen</a:t>
            </a:r>
            <a:r>
              <a:rPr lang="en-US" sz="2800" b="1" dirty="0"/>
              <a:t> </a:t>
            </a:r>
            <a:r>
              <a:rPr lang="en-US" sz="2800" b="1" dirty="0" err="1"/>
              <a:t>unsurlar</a:t>
            </a:r>
            <a:r>
              <a:rPr lang="en-US" sz="2800" b="1" dirty="0"/>
              <a:t> da </a:t>
            </a:r>
            <a:r>
              <a:rPr lang="en-US" sz="2800" b="1" dirty="0" err="1"/>
              <a:t>fiyat</a:t>
            </a:r>
            <a:r>
              <a:rPr lang="en-US" sz="2800" b="1" dirty="0"/>
              <a:t> </a:t>
            </a: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/>
              <a:t>alımında</a:t>
            </a:r>
            <a:r>
              <a:rPr lang="en-US" sz="2800" b="1" dirty="0"/>
              <a:t> </a:t>
            </a:r>
            <a:r>
              <a:rPr lang="en-US" sz="2800" b="1" dirty="0" err="1"/>
              <a:t>etkili</a:t>
            </a:r>
            <a:r>
              <a:rPr lang="en-US" sz="2800" b="1" dirty="0"/>
              <a:t> </a:t>
            </a:r>
            <a:r>
              <a:rPr lang="en-US" sz="2800" b="1" dirty="0" err="1"/>
              <a:t>olmaktadır</a:t>
            </a:r>
            <a:r>
              <a:rPr lang="en-US" sz="2800" b="1" dirty="0"/>
              <a:t>. </a:t>
            </a:r>
            <a:endParaRPr lang="tr-TR" sz="2800" b="1" dirty="0" smtClean="0"/>
          </a:p>
          <a:p>
            <a:pPr algn="just">
              <a:lnSpc>
                <a:spcPct val="150000"/>
              </a:lnSpc>
            </a:pPr>
            <a:r>
              <a:rPr lang="en-US" sz="2800" b="1" dirty="0" err="1" smtClean="0"/>
              <a:t>İncelenen</a:t>
            </a:r>
            <a:r>
              <a:rPr lang="en-US" sz="2800" b="1" dirty="0" smtClean="0"/>
              <a:t> </a:t>
            </a:r>
            <a:r>
              <a:rPr lang="en-US" sz="2800" b="1" dirty="0" err="1"/>
              <a:t>ülkelerden</a:t>
            </a:r>
            <a:r>
              <a:rPr lang="en-US" sz="2800" b="1" dirty="0"/>
              <a:t> </a:t>
            </a:r>
            <a:r>
              <a:rPr lang="en-US" sz="2800" b="1" dirty="0" err="1"/>
              <a:t>Birleşik</a:t>
            </a:r>
            <a:r>
              <a:rPr lang="en-US" sz="2800" b="1" dirty="0"/>
              <a:t> </a:t>
            </a:r>
            <a:r>
              <a:rPr lang="en-US" sz="2800" b="1" dirty="0" err="1"/>
              <a:t>Krallık</a:t>
            </a:r>
            <a:r>
              <a:rPr lang="en-US" sz="2800" b="1" dirty="0"/>
              <a:t> </a:t>
            </a:r>
            <a:r>
              <a:rPr lang="en-US" sz="2800" b="1" dirty="0" err="1"/>
              <a:t>haricindeki</a:t>
            </a:r>
            <a:r>
              <a:rPr lang="en-US" sz="2800" b="1" dirty="0"/>
              <a:t> </a:t>
            </a:r>
            <a:r>
              <a:rPr lang="en-US" sz="2800" b="1" dirty="0" err="1"/>
              <a:t>ülkelerde</a:t>
            </a:r>
            <a:r>
              <a:rPr lang="en-US" sz="2800" b="1" dirty="0"/>
              <a:t> </a:t>
            </a:r>
            <a:r>
              <a:rPr lang="en-US" sz="2800" b="1" dirty="0" err="1"/>
              <a:t>fiyat</a:t>
            </a:r>
            <a:r>
              <a:rPr lang="en-US" sz="2800" b="1" dirty="0"/>
              <a:t> </a:t>
            </a:r>
            <a:r>
              <a:rPr lang="en-US" sz="2800" b="1" dirty="0" err="1"/>
              <a:t>karşılaştırmaları</a:t>
            </a:r>
            <a:r>
              <a:rPr lang="en-US" sz="2800" b="1" dirty="0"/>
              <a:t> </a:t>
            </a:r>
            <a:r>
              <a:rPr lang="en-US" sz="2800" b="1" dirty="0" err="1"/>
              <a:t>önem</a:t>
            </a:r>
            <a:r>
              <a:rPr lang="en-US" sz="2800" b="1" dirty="0"/>
              <a:t> </a:t>
            </a:r>
            <a:r>
              <a:rPr lang="en-US" sz="2800" b="1" dirty="0" err="1"/>
              <a:t>arz</a:t>
            </a:r>
            <a:r>
              <a:rPr lang="en-US" sz="2800" b="1" dirty="0"/>
              <a:t> </a:t>
            </a:r>
            <a:r>
              <a:rPr lang="en-US" sz="2800" b="1" dirty="0" err="1"/>
              <a:t>ederken</a:t>
            </a:r>
            <a:r>
              <a:rPr lang="en-US" sz="2800" b="1" dirty="0"/>
              <a:t>, </a:t>
            </a:r>
            <a:r>
              <a:rPr lang="en-US" sz="2800" b="1" dirty="0" err="1"/>
              <a:t>bu</a:t>
            </a:r>
            <a:r>
              <a:rPr lang="en-US" sz="2800" b="1" dirty="0"/>
              <a:t> durum </a:t>
            </a:r>
            <a:r>
              <a:rPr lang="en-US" sz="2800" b="1" dirty="0" err="1"/>
              <a:t>Türkiye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Yunanistan</a:t>
            </a:r>
            <a:r>
              <a:rPr lang="en-US" sz="2800" b="1" dirty="0"/>
              <a:t> </a:t>
            </a:r>
            <a:r>
              <a:rPr lang="en-US" sz="2800" b="1" dirty="0" err="1"/>
              <a:t>hariç</a:t>
            </a:r>
            <a:r>
              <a:rPr lang="en-US" sz="2800" b="1" dirty="0"/>
              <a:t> </a:t>
            </a:r>
            <a:r>
              <a:rPr lang="en-US" sz="2800" b="1" dirty="0" err="1"/>
              <a:t>diğer</a:t>
            </a:r>
            <a:r>
              <a:rPr lang="en-US" sz="2800" b="1" dirty="0"/>
              <a:t> </a:t>
            </a:r>
            <a:r>
              <a:rPr lang="en-US" sz="2800" b="1" dirty="0" err="1"/>
              <a:t>ülkelerde</a:t>
            </a:r>
            <a:r>
              <a:rPr lang="en-US" sz="2800" b="1" dirty="0"/>
              <a:t> </a:t>
            </a:r>
            <a:r>
              <a:rPr lang="en-US" sz="2800" b="1" dirty="0" err="1"/>
              <a:t>tek</a:t>
            </a:r>
            <a:r>
              <a:rPr lang="en-US" sz="2800" b="1" dirty="0"/>
              <a:t> </a:t>
            </a:r>
            <a:r>
              <a:rPr lang="en-US" sz="2800" b="1" dirty="0" err="1"/>
              <a:t>kriter</a:t>
            </a:r>
            <a:r>
              <a:rPr lang="en-US" sz="2800" b="1" dirty="0"/>
              <a:t> </a:t>
            </a:r>
            <a:r>
              <a:rPr lang="en-US" sz="2800" b="1" dirty="0" err="1"/>
              <a:t>olmamaktadır</a:t>
            </a:r>
            <a:r>
              <a:rPr lang="en-US" sz="2800" b="1" dirty="0"/>
              <a:t>. </a:t>
            </a:r>
            <a:endParaRPr lang="tr-TR" sz="2800" b="1" dirty="0"/>
          </a:p>
          <a:p>
            <a:pPr algn="just">
              <a:lnSpc>
                <a:spcPct val="150000"/>
              </a:lnSpc>
            </a:pP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041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b="1" dirty="0" err="1"/>
              <a:t>Katkı</a:t>
            </a:r>
            <a:r>
              <a:rPr lang="en-US" sz="3000" b="1" dirty="0"/>
              <a:t> </a:t>
            </a:r>
            <a:r>
              <a:rPr lang="en-US" sz="3000" b="1" dirty="0" err="1"/>
              <a:t>payı</a:t>
            </a:r>
            <a:r>
              <a:rPr lang="en-US" sz="3000" b="1" dirty="0"/>
              <a:t> </a:t>
            </a:r>
            <a:r>
              <a:rPr lang="en-US" sz="3000" b="1" dirty="0" err="1"/>
              <a:t>uygulamaları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özel</a:t>
            </a:r>
            <a:r>
              <a:rPr lang="en-US" sz="3000" b="1" dirty="0"/>
              <a:t> </a:t>
            </a:r>
            <a:r>
              <a:rPr lang="en-US" sz="3000" b="1" dirty="0" err="1"/>
              <a:t>sağlık</a:t>
            </a:r>
            <a:r>
              <a:rPr lang="en-US" sz="3000" b="1" dirty="0"/>
              <a:t> </a:t>
            </a:r>
            <a:r>
              <a:rPr lang="en-US" sz="3000" b="1" dirty="0" err="1"/>
              <a:t>sigortaları</a:t>
            </a:r>
            <a:r>
              <a:rPr lang="en-US" sz="3000" b="1" dirty="0"/>
              <a:t> her </a:t>
            </a:r>
            <a:r>
              <a:rPr lang="en-US" sz="3000" b="1" dirty="0" err="1"/>
              <a:t>ülkede</a:t>
            </a:r>
            <a:r>
              <a:rPr lang="en-US" sz="3000" b="1" dirty="0"/>
              <a:t> </a:t>
            </a:r>
            <a:r>
              <a:rPr lang="en-US" sz="3000" b="1" dirty="0" err="1"/>
              <a:t>mevcuttur</a:t>
            </a:r>
            <a:r>
              <a:rPr lang="en-US" sz="3000" b="1" dirty="0"/>
              <a:t>. </a:t>
            </a:r>
            <a:r>
              <a:rPr lang="en-US" sz="3000" b="1" dirty="0" err="1"/>
              <a:t>Yunanistan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Türkiye</a:t>
            </a:r>
            <a:r>
              <a:rPr lang="en-US" sz="3000" b="1" dirty="0"/>
              <a:t> </a:t>
            </a:r>
            <a:r>
              <a:rPr lang="en-US" sz="3000" b="1" dirty="0" err="1"/>
              <a:t>en</a:t>
            </a:r>
            <a:r>
              <a:rPr lang="en-US" sz="3000" b="1" dirty="0"/>
              <a:t> </a:t>
            </a:r>
            <a:r>
              <a:rPr lang="en-US" sz="3000" b="1" dirty="0" err="1"/>
              <a:t>düşük</a:t>
            </a:r>
            <a:r>
              <a:rPr lang="en-US" sz="3000" b="1" dirty="0"/>
              <a:t> </a:t>
            </a:r>
            <a:r>
              <a:rPr lang="en-US" sz="3000" b="1" dirty="0" err="1"/>
              <a:t>fiyatı</a:t>
            </a:r>
            <a:r>
              <a:rPr lang="en-US" sz="3000" b="1" dirty="0"/>
              <a:t> </a:t>
            </a:r>
            <a:r>
              <a:rPr lang="en-US" sz="3000" b="1" dirty="0" err="1"/>
              <a:t>referans</a:t>
            </a:r>
            <a:r>
              <a:rPr lang="en-US" sz="3000" b="1" dirty="0"/>
              <a:t> </a:t>
            </a:r>
            <a:r>
              <a:rPr lang="en-US" sz="3000" b="1" dirty="0" err="1"/>
              <a:t>alırken</a:t>
            </a:r>
            <a:r>
              <a:rPr lang="en-US" sz="3000" b="1" dirty="0"/>
              <a:t>, </a:t>
            </a:r>
            <a:r>
              <a:rPr lang="en-US" sz="3000" b="1" dirty="0" err="1"/>
              <a:t>Portekiz</a:t>
            </a:r>
            <a:r>
              <a:rPr lang="en-US" sz="3000" b="1" dirty="0"/>
              <a:t> </a:t>
            </a:r>
            <a:r>
              <a:rPr lang="en-US" sz="3000" b="1" dirty="0" err="1"/>
              <a:t>en</a:t>
            </a:r>
            <a:r>
              <a:rPr lang="en-US" sz="3000" b="1" dirty="0"/>
              <a:t> </a:t>
            </a:r>
            <a:r>
              <a:rPr lang="en-US" sz="3000" b="1" dirty="0" err="1"/>
              <a:t>düşük</a:t>
            </a:r>
            <a:r>
              <a:rPr lang="en-US" sz="3000" b="1" dirty="0"/>
              <a:t> 3 </a:t>
            </a:r>
            <a:r>
              <a:rPr lang="en-US" sz="3000" b="1" dirty="0" err="1"/>
              <a:t>fiyatın</a:t>
            </a:r>
            <a:r>
              <a:rPr lang="en-US" sz="3000" b="1" dirty="0"/>
              <a:t> </a:t>
            </a:r>
            <a:r>
              <a:rPr lang="en-US" sz="3000" b="1" dirty="0" err="1"/>
              <a:t>ortalamasını</a:t>
            </a:r>
            <a:r>
              <a:rPr lang="en-US" sz="3000" b="1" dirty="0"/>
              <a:t> </a:t>
            </a:r>
            <a:r>
              <a:rPr lang="en-US" sz="3000" b="1" dirty="0" err="1"/>
              <a:t>referans</a:t>
            </a:r>
            <a:r>
              <a:rPr lang="en-US" sz="3000" b="1" dirty="0"/>
              <a:t> </a:t>
            </a:r>
            <a:r>
              <a:rPr lang="en-US" sz="3000" b="1" dirty="0" err="1"/>
              <a:t>almaktadır</a:t>
            </a:r>
            <a:r>
              <a:rPr lang="en-US" sz="3000" b="1" dirty="0"/>
              <a:t>. </a:t>
            </a:r>
            <a:endParaRPr lang="tr-TR" sz="3000" b="1" dirty="0" smtClean="0"/>
          </a:p>
          <a:p>
            <a:pPr>
              <a:lnSpc>
                <a:spcPct val="150000"/>
              </a:lnSpc>
            </a:pPr>
            <a:r>
              <a:rPr lang="en-US" sz="3000" b="1" dirty="0" err="1" smtClean="0"/>
              <a:t>Fiyat</a:t>
            </a:r>
            <a:r>
              <a:rPr lang="en-US" sz="3000" b="1" dirty="0" smtClean="0"/>
              <a:t> </a:t>
            </a:r>
            <a:r>
              <a:rPr lang="en-US" sz="3000" b="1" dirty="0" err="1"/>
              <a:t>iskontoları</a:t>
            </a:r>
            <a:r>
              <a:rPr lang="en-US" sz="3000" b="1" dirty="0"/>
              <a:t> her </a:t>
            </a:r>
            <a:r>
              <a:rPr lang="en-US" sz="3000" b="1" dirty="0" err="1"/>
              <a:t>ülkede</a:t>
            </a:r>
            <a:r>
              <a:rPr lang="en-US" sz="3000" b="1" dirty="0"/>
              <a:t> </a:t>
            </a:r>
            <a:r>
              <a:rPr lang="en-US" sz="3000" b="1" dirty="0" err="1"/>
              <a:t>değişen</a:t>
            </a:r>
            <a:r>
              <a:rPr lang="en-US" sz="3000" b="1" dirty="0"/>
              <a:t> </a:t>
            </a:r>
            <a:r>
              <a:rPr lang="en-US" sz="3000" b="1" dirty="0" err="1"/>
              <a:t>oranlarda</a:t>
            </a:r>
            <a:r>
              <a:rPr lang="en-US" sz="3000" b="1" dirty="0"/>
              <a:t> </a:t>
            </a:r>
            <a:r>
              <a:rPr lang="en-US" sz="3000" b="1" dirty="0" err="1"/>
              <a:t>uygulanmaktadır</a:t>
            </a:r>
            <a:r>
              <a:rPr lang="en-US" sz="3000" b="1" dirty="0"/>
              <a:t>. Bu </a:t>
            </a:r>
            <a:r>
              <a:rPr lang="en-US" sz="3000" b="1" dirty="0" err="1"/>
              <a:t>iskontoların</a:t>
            </a:r>
            <a:r>
              <a:rPr lang="en-US" sz="3000" b="1" dirty="0"/>
              <a:t> </a:t>
            </a:r>
            <a:r>
              <a:rPr lang="en-US" sz="3000" b="1" dirty="0" err="1"/>
              <a:t>genelde</a:t>
            </a:r>
            <a:r>
              <a:rPr lang="en-US" sz="3000" b="1" dirty="0"/>
              <a:t> </a:t>
            </a:r>
            <a:r>
              <a:rPr lang="en-US" sz="3000" b="1" dirty="0" err="1"/>
              <a:t>yıllık</a:t>
            </a:r>
            <a:r>
              <a:rPr lang="en-US" sz="3000" b="1" dirty="0"/>
              <a:t> </a:t>
            </a:r>
            <a:r>
              <a:rPr lang="en-US" sz="3000" b="1" dirty="0" err="1"/>
              <a:t>bütçenin</a:t>
            </a:r>
            <a:r>
              <a:rPr lang="en-US" sz="3000" b="1" dirty="0"/>
              <a:t> </a:t>
            </a:r>
            <a:r>
              <a:rPr lang="en-US" sz="3000" b="1" dirty="0" err="1"/>
              <a:t>durumuna</a:t>
            </a:r>
            <a:r>
              <a:rPr lang="en-US" sz="3000" b="1" dirty="0"/>
              <a:t> </a:t>
            </a:r>
            <a:r>
              <a:rPr lang="en-US" sz="3000" b="1" dirty="0" err="1"/>
              <a:t>göre</a:t>
            </a:r>
            <a:r>
              <a:rPr lang="en-US" sz="3000" b="1" dirty="0"/>
              <a:t> </a:t>
            </a:r>
            <a:r>
              <a:rPr lang="en-US" sz="3000" b="1" dirty="0" err="1"/>
              <a:t>uygulanması</a:t>
            </a:r>
            <a:r>
              <a:rPr lang="en-US" sz="3000" b="1" dirty="0"/>
              <a:t> </a:t>
            </a:r>
            <a:r>
              <a:rPr lang="en-US" sz="3000" b="1" dirty="0" err="1"/>
              <a:t>devam</a:t>
            </a:r>
            <a:r>
              <a:rPr lang="en-US" sz="3000" b="1" dirty="0"/>
              <a:t> </a:t>
            </a:r>
            <a:r>
              <a:rPr lang="en-US" sz="3000" b="1" dirty="0" err="1"/>
              <a:t>edebilir</a:t>
            </a:r>
            <a:r>
              <a:rPr lang="en-US" sz="3000" b="1" dirty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2590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524836"/>
            <a:ext cx="3425588" cy="80057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chemeClr val="bg1"/>
                </a:solidFill>
              </a:rPr>
              <a:t>Tablo </a:t>
            </a:r>
            <a:r>
              <a:rPr lang="tr-TR" sz="2000" b="1" dirty="0" smtClean="0">
                <a:solidFill>
                  <a:schemeClr val="bg1"/>
                </a:solidFill>
              </a:rPr>
              <a:t>3</a:t>
            </a:r>
            <a:r>
              <a:rPr lang="tr-TR" sz="2000" b="1" dirty="0">
                <a:solidFill>
                  <a:schemeClr val="bg1"/>
                </a:solidFill>
              </a:rPr>
              <a:t>. Türkiye, Referans Ülkeler ve Birleşik </a:t>
            </a:r>
            <a:r>
              <a:rPr lang="tr-TR" sz="2000" b="1" dirty="0" err="1">
                <a:solidFill>
                  <a:schemeClr val="bg1"/>
                </a:solidFill>
              </a:rPr>
              <a:t>Krallık’ta</a:t>
            </a:r>
            <a:r>
              <a:rPr lang="tr-TR" sz="2000" b="1" dirty="0">
                <a:solidFill>
                  <a:schemeClr val="bg1"/>
                </a:solidFill>
              </a:rPr>
              <a:t> Fiyat ve Geri Ödeme </a:t>
            </a:r>
            <a:r>
              <a:rPr lang="tr-TR" sz="2000" b="1" dirty="0" smtClean="0">
                <a:solidFill>
                  <a:schemeClr val="bg1"/>
                </a:solidFill>
              </a:rPr>
              <a:t>Mekanizmaları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57220430"/>
              </p:ext>
            </p:extLst>
          </p:nvPr>
        </p:nvGraphicFramePr>
        <p:xfrm>
          <a:off x="4286392" y="218367"/>
          <a:ext cx="6582352" cy="6490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7086"/>
                <a:gridCol w="370479"/>
                <a:gridCol w="390339"/>
                <a:gridCol w="390339"/>
                <a:gridCol w="390339"/>
                <a:gridCol w="390339"/>
                <a:gridCol w="390339"/>
                <a:gridCol w="390339"/>
                <a:gridCol w="390339"/>
                <a:gridCol w="390339"/>
                <a:gridCol w="390339"/>
                <a:gridCol w="390339"/>
                <a:gridCol w="485529"/>
                <a:gridCol w="485529"/>
                <a:gridCol w="390339"/>
              </a:tblGrid>
              <a:tr h="28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</a:rPr>
                        <a:t>Ülke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Türkiye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Fransa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Yunanistan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İspanya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İtalya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Portekiz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Birleşik Krallık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Fiyat Politikası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Yasal Fiyat.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Fiyat Pazarlığı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Yasal Fiyat.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Yasal Fiyat.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Fiyat Pazarlığı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Yasal Fiyat.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Kar Kontrolü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771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Doğrudan Fiyat Kontrolü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Orj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Jen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</a:tr>
              <a:tr h="2976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</a:tr>
              <a:tr h="486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Referans Fiyatlandırma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Sadece PPRS Harici İlaçlarda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Dış Referans Fiyatlandırma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İç Referans Fiyatlandırma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</a:rPr>
                        <a:t>Evet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2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</a:rPr>
                        <a:t>Jeneriklere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Farklı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Fiyat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Uygulaması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2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Fiyat Kontrolü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Tüm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Ödenen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Tüm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Ödenen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Ödenen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Tüm Reçeteli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NHS’e Dahil İlaçlar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2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Kontrol Edilen Fiyat Tipi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Fabrika Çıkış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NHS Liste Fiyatı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45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Ödeme Kategorileri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Temelde %41 ve %28 İskonto üzerinden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Majör (%65), Ilımlı (%35), Zayıf (%100)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%0, %10 ve %25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%100, %90, %60 ve %0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Class A ve H %100, Clas C ve C-bis %0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A %95, B %%69, C %37, D %15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PPRS Fiyat Pazarlığı Sonucu %100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2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Ödemede Orijinal Jenerik Farkı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Negatif- Pozitif Liste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Yok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Var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84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Karar Alıcı Komiteler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Geri Ödeme Komisyonu SGK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Şeffaflık ve Ekonomi Komitesi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</a:rPr>
                        <a:t>Şeffalık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Komitesi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Bakanlıklar arası Fiyatlandırma Komitesi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İtalya İlaç Ajansı’na bağlı Bilimsel Teknik Komite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Portekiz İlaç Ajansı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</a:rPr>
                        <a:t>Sağlık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Departmanı</a:t>
                      </a:r>
                      <a:r>
                        <a:rPr lang="en-US" sz="1000" dirty="0">
                          <a:effectLst/>
                        </a:rPr>
                        <a:t> PPRS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48255" marR="4825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0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973291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/>
              <a:t>İlaç</a:t>
            </a:r>
            <a:r>
              <a:rPr lang="en-US" sz="2400" b="1" dirty="0"/>
              <a:t> </a:t>
            </a:r>
            <a:r>
              <a:rPr lang="en-US" sz="2400" b="1" dirty="0" err="1"/>
              <a:t>endüstrisi</a:t>
            </a:r>
            <a:r>
              <a:rPr lang="en-US" sz="2400" b="1" dirty="0"/>
              <a:t>, </a:t>
            </a:r>
            <a:r>
              <a:rPr lang="en-US" sz="2400" b="1" dirty="0" err="1"/>
              <a:t>günümüzde</a:t>
            </a:r>
            <a:r>
              <a:rPr lang="en-US" sz="2400" b="1" dirty="0"/>
              <a:t> en </a:t>
            </a:r>
            <a:r>
              <a:rPr lang="en-US" sz="2400" b="1" dirty="0" err="1"/>
              <a:t>yüksek</a:t>
            </a:r>
            <a:r>
              <a:rPr lang="en-US" sz="2400" b="1" dirty="0"/>
              <a:t> </a:t>
            </a:r>
            <a:r>
              <a:rPr lang="en-US" sz="2400" b="1" dirty="0" err="1"/>
              <a:t>araştırma-geliştirme</a:t>
            </a:r>
            <a:r>
              <a:rPr lang="en-US" sz="2400" b="1" dirty="0"/>
              <a:t> </a:t>
            </a:r>
            <a:r>
              <a:rPr lang="en-US" sz="2400" b="1" dirty="0" err="1"/>
              <a:t>potansiyeline</a:t>
            </a:r>
            <a:r>
              <a:rPr lang="en-US" sz="2400" b="1" dirty="0"/>
              <a:t> </a:t>
            </a:r>
            <a:r>
              <a:rPr lang="en-US" sz="2400" b="1" dirty="0" err="1"/>
              <a:t>sahip</a:t>
            </a:r>
            <a:r>
              <a:rPr lang="en-US" sz="2400" b="1" dirty="0"/>
              <a:t> global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endüstridir</a:t>
            </a:r>
            <a:r>
              <a:rPr lang="en-US" sz="2400" b="1" dirty="0"/>
              <a:t>.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yandan</a:t>
            </a:r>
            <a:r>
              <a:rPr lang="en-US" sz="2400" b="1" dirty="0"/>
              <a:t> </a:t>
            </a:r>
            <a:r>
              <a:rPr lang="en-US" sz="2400" b="1" dirty="0" err="1"/>
              <a:t>artan</a:t>
            </a:r>
            <a:r>
              <a:rPr lang="en-US" sz="2400" b="1" dirty="0"/>
              <a:t> </a:t>
            </a:r>
            <a:r>
              <a:rPr lang="en-US" sz="2400" b="1" dirty="0" err="1"/>
              <a:t>spesifik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ölümcül</a:t>
            </a:r>
            <a:r>
              <a:rPr lang="en-US" sz="2400" b="1" dirty="0"/>
              <a:t> </a:t>
            </a:r>
            <a:r>
              <a:rPr lang="en-US" sz="2400" b="1" dirty="0" err="1"/>
              <a:t>hastalıklarla</a:t>
            </a:r>
            <a:r>
              <a:rPr lang="en-US" sz="2400" b="1" dirty="0"/>
              <a:t> </a:t>
            </a:r>
            <a:r>
              <a:rPr lang="en-US" sz="2400" b="1" dirty="0" err="1"/>
              <a:t>mücadelede</a:t>
            </a:r>
            <a:r>
              <a:rPr lang="en-US" sz="2400" b="1" dirty="0"/>
              <a:t> </a:t>
            </a:r>
            <a:r>
              <a:rPr lang="en-US" sz="2400" b="1" dirty="0" err="1"/>
              <a:t>yeni</a:t>
            </a:r>
            <a:r>
              <a:rPr lang="en-US" sz="2400" b="1" dirty="0"/>
              <a:t> </a:t>
            </a:r>
            <a:r>
              <a:rPr lang="en-US" sz="2400" b="1" dirty="0" err="1"/>
              <a:t>ilaçların</a:t>
            </a:r>
            <a:r>
              <a:rPr lang="en-US" sz="2400" b="1" dirty="0"/>
              <a:t> </a:t>
            </a:r>
            <a:r>
              <a:rPr lang="en-US" sz="2400" b="1" dirty="0" err="1"/>
              <a:t>keşfi</a:t>
            </a:r>
            <a:r>
              <a:rPr lang="en-US" sz="2400" b="1" dirty="0"/>
              <a:t>, </a:t>
            </a:r>
            <a:r>
              <a:rPr lang="en-US" sz="2400" b="1" dirty="0" err="1"/>
              <a:t>diğer</a:t>
            </a:r>
            <a:r>
              <a:rPr lang="en-US" sz="2400" b="1" dirty="0"/>
              <a:t> </a:t>
            </a:r>
            <a:r>
              <a:rPr lang="en-US" sz="2400" b="1" dirty="0" err="1"/>
              <a:t>yandan</a:t>
            </a:r>
            <a:r>
              <a:rPr lang="en-US" sz="2400" b="1" dirty="0"/>
              <a:t> </a:t>
            </a:r>
            <a:r>
              <a:rPr lang="en-US" sz="2400" b="1" dirty="0" err="1"/>
              <a:t>uzayan</a:t>
            </a:r>
            <a:r>
              <a:rPr lang="en-US" sz="2400" b="1" dirty="0"/>
              <a:t> </a:t>
            </a:r>
            <a:r>
              <a:rPr lang="en-US" sz="2400" b="1" dirty="0" err="1"/>
              <a:t>yaşam</a:t>
            </a:r>
            <a:r>
              <a:rPr lang="en-US" sz="2400" b="1" dirty="0"/>
              <a:t> </a:t>
            </a:r>
            <a:r>
              <a:rPr lang="en-US" sz="2400" b="1" dirty="0" err="1"/>
              <a:t>süresinin</a:t>
            </a:r>
            <a:r>
              <a:rPr lang="en-US" sz="2400" b="1" dirty="0"/>
              <a:t> </a:t>
            </a:r>
            <a:r>
              <a:rPr lang="en-US" sz="2400" b="1" dirty="0" err="1"/>
              <a:t>kaliteli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yaşama</a:t>
            </a:r>
            <a:r>
              <a:rPr lang="en-US" sz="2400" b="1" dirty="0"/>
              <a:t> </a:t>
            </a:r>
            <a:r>
              <a:rPr lang="en-US" sz="2400" b="1" dirty="0" err="1"/>
              <a:t>döndürülebilmesi</a:t>
            </a:r>
            <a:r>
              <a:rPr lang="en-US" sz="2400" b="1" dirty="0"/>
              <a:t>, global </a:t>
            </a:r>
            <a:r>
              <a:rPr lang="en-US" sz="2400" b="1" dirty="0" err="1"/>
              <a:t>ekonomide</a:t>
            </a:r>
            <a:r>
              <a:rPr lang="en-US" sz="2400" b="1" dirty="0"/>
              <a:t> </a:t>
            </a:r>
            <a:r>
              <a:rPr lang="en-US" sz="2400" b="1" dirty="0" err="1"/>
              <a:t>sınırları</a:t>
            </a:r>
            <a:r>
              <a:rPr lang="en-US" sz="2400" b="1" dirty="0"/>
              <a:t> </a:t>
            </a:r>
            <a:r>
              <a:rPr lang="en-US" sz="2400" b="1" dirty="0" err="1"/>
              <a:t>aşan</a:t>
            </a:r>
            <a:r>
              <a:rPr lang="en-US" sz="2400" b="1" dirty="0"/>
              <a:t> </a:t>
            </a:r>
            <a:r>
              <a:rPr lang="en-US" sz="2400" b="1" dirty="0" err="1"/>
              <a:t>yoğun</a:t>
            </a:r>
            <a:r>
              <a:rPr lang="en-US" sz="2400" b="1" dirty="0"/>
              <a:t> </a:t>
            </a:r>
            <a:r>
              <a:rPr lang="en-US" sz="2400" b="1" dirty="0" err="1"/>
              <a:t>rekabet</a:t>
            </a:r>
            <a:r>
              <a:rPr lang="en-US" sz="2400" b="1" dirty="0"/>
              <a:t> </a:t>
            </a:r>
            <a:r>
              <a:rPr lang="en-US" sz="2400" b="1" dirty="0" err="1"/>
              <a:t>koşulları</a:t>
            </a:r>
            <a:r>
              <a:rPr lang="en-US" sz="2400" b="1" dirty="0"/>
              <a:t>, </a:t>
            </a:r>
            <a:r>
              <a:rPr lang="en-US" sz="2400" b="1" dirty="0" err="1"/>
              <a:t>artan</a:t>
            </a:r>
            <a:r>
              <a:rPr lang="en-US" sz="2400" b="1" dirty="0"/>
              <a:t> </a:t>
            </a:r>
            <a:r>
              <a:rPr lang="en-US" sz="2400" b="1" dirty="0" err="1"/>
              <a:t>devlet</a:t>
            </a:r>
            <a:r>
              <a:rPr lang="en-US" sz="2400" b="1" dirty="0"/>
              <a:t> </a:t>
            </a:r>
            <a:r>
              <a:rPr lang="en-US" sz="2400" b="1" dirty="0" err="1"/>
              <a:t>müdahalesi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denetimi</a:t>
            </a:r>
            <a:r>
              <a:rPr lang="en-US" sz="2400" b="1" dirty="0"/>
              <a:t> </a:t>
            </a:r>
            <a:r>
              <a:rPr lang="en-US" sz="2400" b="1" dirty="0" err="1"/>
              <a:t>ilaç</a:t>
            </a:r>
            <a:r>
              <a:rPr lang="en-US" sz="2400" b="1" dirty="0"/>
              <a:t> </a:t>
            </a:r>
            <a:r>
              <a:rPr lang="en-US" sz="2400" b="1" dirty="0" err="1"/>
              <a:t>endüstrisinin</a:t>
            </a:r>
            <a:r>
              <a:rPr lang="en-US" sz="2400" b="1" dirty="0"/>
              <a:t> </a:t>
            </a:r>
            <a:r>
              <a:rPr lang="en-US" sz="2400" b="1" dirty="0" err="1"/>
              <a:t>diğer</a:t>
            </a:r>
            <a:r>
              <a:rPr lang="en-US" sz="2400" b="1" dirty="0"/>
              <a:t> </a:t>
            </a:r>
            <a:r>
              <a:rPr lang="en-US" sz="2400" b="1" dirty="0" err="1"/>
              <a:t>endüstrilerden</a:t>
            </a:r>
            <a:r>
              <a:rPr lang="en-US" sz="2400" b="1" dirty="0"/>
              <a:t> </a:t>
            </a:r>
            <a:r>
              <a:rPr lang="en-US" sz="2400" b="1" dirty="0" err="1"/>
              <a:t>farklılaşmasına</a:t>
            </a:r>
            <a:r>
              <a:rPr lang="en-US" sz="2400" b="1" dirty="0"/>
              <a:t> </a:t>
            </a:r>
            <a:r>
              <a:rPr lang="en-US" sz="2400" b="1" dirty="0" err="1"/>
              <a:t>neden</a:t>
            </a:r>
            <a:r>
              <a:rPr lang="en-US" sz="2400" b="1" dirty="0"/>
              <a:t> </a:t>
            </a:r>
            <a:r>
              <a:rPr lang="en-US" sz="2400" b="1" dirty="0" err="1"/>
              <a:t>olmaktadır</a:t>
            </a:r>
            <a:r>
              <a:rPr lang="en-US" sz="2400" b="1" dirty="0"/>
              <a:t> (TOBB, 2008).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5470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/>
              <a:t>İlaç</a:t>
            </a:r>
            <a:r>
              <a:rPr lang="en-US" sz="2400" b="1" dirty="0"/>
              <a:t> </a:t>
            </a:r>
            <a:r>
              <a:rPr lang="en-US" sz="2400" b="1" dirty="0" err="1"/>
              <a:t>politikalarının</a:t>
            </a:r>
            <a:r>
              <a:rPr lang="en-US" sz="2400" b="1" dirty="0"/>
              <a:t> </a:t>
            </a:r>
            <a:r>
              <a:rPr lang="en-US" sz="2400" b="1" dirty="0" err="1"/>
              <a:t>belirlenmesinde</a:t>
            </a:r>
            <a:r>
              <a:rPr lang="en-US" sz="2400" b="1" dirty="0"/>
              <a:t> ilk </a:t>
            </a:r>
            <a:r>
              <a:rPr lang="en-US" sz="2400" b="1" dirty="0" err="1"/>
              <a:t>soru</a:t>
            </a:r>
            <a:r>
              <a:rPr lang="en-US" sz="2400" b="1" dirty="0"/>
              <a:t>, </a:t>
            </a:r>
            <a:r>
              <a:rPr lang="en-US" sz="2400" b="1" dirty="0" err="1"/>
              <a:t>hedefin</a:t>
            </a:r>
            <a:r>
              <a:rPr lang="en-US" sz="2400" b="1" dirty="0"/>
              <a:t> ne </a:t>
            </a:r>
            <a:r>
              <a:rPr lang="en-US" sz="2400" b="1" dirty="0" err="1"/>
              <a:t>olduğu</a:t>
            </a:r>
            <a:r>
              <a:rPr lang="en-US" sz="2400" b="1" dirty="0"/>
              <a:t> </a:t>
            </a:r>
            <a:r>
              <a:rPr lang="en-US" sz="2400" b="1" dirty="0" err="1"/>
              <a:t>sorusudur</a:t>
            </a:r>
            <a:r>
              <a:rPr lang="en-US" sz="2400" b="1" dirty="0"/>
              <a:t>. Bu </a:t>
            </a:r>
            <a:r>
              <a:rPr lang="en-US" sz="2400" b="1" dirty="0" err="1"/>
              <a:t>sorunun</a:t>
            </a:r>
            <a:r>
              <a:rPr lang="en-US" sz="2400" b="1" dirty="0"/>
              <a:t> </a:t>
            </a:r>
            <a:r>
              <a:rPr lang="en-US" sz="2400" b="1" dirty="0" err="1"/>
              <a:t>cevabı</a:t>
            </a:r>
            <a:r>
              <a:rPr lang="en-US" sz="2400" b="1" dirty="0"/>
              <a:t> </a:t>
            </a:r>
            <a:r>
              <a:rPr lang="en-US" sz="2400" b="1" dirty="0" err="1"/>
              <a:t>ülkelerin</a:t>
            </a:r>
            <a:r>
              <a:rPr lang="en-US" sz="2400" b="1" dirty="0"/>
              <a:t> </a:t>
            </a:r>
            <a:r>
              <a:rPr lang="en-US" sz="2400" b="1" dirty="0" err="1"/>
              <a:t>gelir</a:t>
            </a:r>
            <a:r>
              <a:rPr lang="en-US" sz="2400" b="1" dirty="0"/>
              <a:t> </a:t>
            </a:r>
            <a:r>
              <a:rPr lang="en-US" sz="2400" b="1" dirty="0" err="1"/>
              <a:t>seviyelerine</a:t>
            </a:r>
            <a:r>
              <a:rPr lang="en-US" sz="2400" b="1" dirty="0"/>
              <a:t> </a:t>
            </a:r>
            <a:r>
              <a:rPr lang="en-US" sz="2400" b="1" dirty="0" err="1"/>
              <a:t>göre</a:t>
            </a:r>
            <a:r>
              <a:rPr lang="en-US" sz="2400" b="1" dirty="0"/>
              <a:t> </a:t>
            </a:r>
            <a:r>
              <a:rPr lang="en-US" sz="2400" b="1" dirty="0" err="1"/>
              <a:t>değişmektedir</a:t>
            </a:r>
            <a:r>
              <a:rPr lang="en-US" sz="2400" b="1" dirty="0"/>
              <a:t>. 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Öte</a:t>
            </a:r>
            <a:r>
              <a:rPr lang="en-US" sz="2400" b="1" dirty="0" smtClean="0"/>
              <a:t> </a:t>
            </a:r>
            <a:r>
              <a:rPr lang="en-US" sz="2400" b="1" dirty="0" err="1"/>
              <a:t>yandan</a:t>
            </a:r>
            <a:r>
              <a:rPr lang="en-US" sz="2400" b="1" dirty="0"/>
              <a:t> </a:t>
            </a:r>
            <a:r>
              <a:rPr lang="en-US" sz="2400" b="1" dirty="0" err="1"/>
              <a:t>bu</a:t>
            </a:r>
            <a:r>
              <a:rPr lang="en-US" sz="2400" b="1" dirty="0"/>
              <a:t> </a:t>
            </a:r>
            <a:r>
              <a:rPr lang="en-US" sz="2400" b="1" dirty="0" err="1"/>
              <a:t>politikalar</a:t>
            </a:r>
            <a:r>
              <a:rPr lang="en-US" sz="2400" b="1" dirty="0"/>
              <a:t> </a:t>
            </a:r>
            <a:r>
              <a:rPr lang="en-US" sz="2400" b="1" dirty="0" err="1"/>
              <a:t>belirlenirken</a:t>
            </a:r>
            <a:r>
              <a:rPr lang="en-US" sz="2400" b="1" dirty="0"/>
              <a:t> </a:t>
            </a:r>
            <a:r>
              <a:rPr lang="en-US" sz="2400" b="1" dirty="0" err="1"/>
              <a:t>geçtiğimiz</a:t>
            </a:r>
            <a:r>
              <a:rPr lang="en-US" sz="2400" b="1" dirty="0"/>
              <a:t> </a:t>
            </a:r>
            <a:r>
              <a:rPr lang="en-US" sz="2400" b="1" dirty="0" err="1"/>
              <a:t>yüzyılda</a:t>
            </a:r>
            <a:r>
              <a:rPr lang="en-US" sz="2400" b="1" dirty="0"/>
              <a:t> </a:t>
            </a:r>
            <a:r>
              <a:rPr lang="en-US" sz="2400" b="1" dirty="0" err="1"/>
              <a:t>milyonlarca</a:t>
            </a:r>
            <a:r>
              <a:rPr lang="en-US" sz="2400" b="1" dirty="0"/>
              <a:t> </a:t>
            </a:r>
            <a:r>
              <a:rPr lang="en-US" sz="2400" b="1" dirty="0" err="1"/>
              <a:t>hayatın</a:t>
            </a:r>
            <a:r>
              <a:rPr lang="en-US" sz="2400" b="1" dirty="0"/>
              <a:t> </a:t>
            </a:r>
            <a:r>
              <a:rPr lang="en-US" sz="2400" b="1" dirty="0" err="1"/>
              <a:t>farmasötik</a:t>
            </a:r>
            <a:r>
              <a:rPr lang="en-US" sz="2400" b="1" dirty="0"/>
              <a:t> </a:t>
            </a:r>
            <a:r>
              <a:rPr lang="en-US" sz="2400" b="1" dirty="0" err="1"/>
              <a:t>yenilikler</a:t>
            </a:r>
            <a:r>
              <a:rPr lang="en-US" sz="2400" b="1" dirty="0"/>
              <a:t> </a:t>
            </a:r>
            <a:r>
              <a:rPr lang="en-US" sz="2400" b="1" dirty="0" err="1"/>
              <a:t>sayesinde</a:t>
            </a:r>
            <a:r>
              <a:rPr lang="en-US" sz="2400" b="1" dirty="0"/>
              <a:t> </a:t>
            </a:r>
            <a:r>
              <a:rPr lang="en-US" sz="2400" b="1" dirty="0" err="1"/>
              <a:t>kurtulduğu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beklenen</a:t>
            </a:r>
            <a:r>
              <a:rPr lang="en-US" sz="2400" b="1" dirty="0"/>
              <a:t> </a:t>
            </a:r>
            <a:r>
              <a:rPr lang="en-US" sz="2400" b="1" dirty="0" err="1"/>
              <a:t>yaşam</a:t>
            </a:r>
            <a:r>
              <a:rPr lang="en-US" sz="2400" b="1" dirty="0"/>
              <a:t> </a:t>
            </a:r>
            <a:r>
              <a:rPr lang="en-US" sz="2400" b="1" dirty="0" err="1"/>
              <a:t>süresinin</a:t>
            </a:r>
            <a:r>
              <a:rPr lang="en-US" sz="2400" b="1" dirty="0"/>
              <a:t> </a:t>
            </a:r>
            <a:r>
              <a:rPr lang="en-US" sz="2400" b="1" dirty="0" err="1"/>
              <a:t>uzadığı</a:t>
            </a:r>
            <a:r>
              <a:rPr lang="en-US" sz="2400" b="1" dirty="0"/>
              <a:t> da </a:t>
            </a:r>
            <a:r>
              <a:rPr lang="en-US" sz="2400" b="1" dirty="0" err="1"/>
              <a:t>unutulmamalıdır</a:t>
            </a:r>
            <a:r>
              <a:rPr lang="en-US" sz="2400" b="1" dirty="0"/>
              <a:t> (TİTCK, 2014).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39566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/>
              <a:t>İlaç</a:t>
            </a:r>
            <a:r>
              <a:rPr lang="en-US" sz="3000" b="1" dirty="0"/>
              <a:t> </a:t>
            </a:r>
            <a:r>
              <a:rPr lang="en-US" sz="3000" b="1" dirty="0" err="1"/>
              <a:t>fiyatlandırma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geri</a:t>
            </a:r>
            <a:r>
              <a:rPr lang="en-US" sz="3000" b="1" dirty="0"/>
              <a:t> </a:t>
            </a:r>
            <a:r>
              <a:rPr lang="en-US" sz="3000" b="1" dirty="0" err="1"/>
              <a:t>ödeme</a:t>
            </a:r>
            <a:r>
              <a:rPr lang="en-US" sz="3000" b="1" dirty="0"/>
              <a:t> </a:t>
            </a:r>
            <a:r>
              <a:rPr lang="en-US" sz="3000" b="1" dirty="0" err="1"/>
              <a:t>sistemlerini</a:t>
            </a:r>
            <a:r>
              <a:rPr lang="en-US" sz="3000" b="1" dirty="0"/>
              <a:t> </a:t>
            </a:r>
            <a:r>
              <a:rPr lang="en-US" sz="3000" b="1" dirty="0" err="1"/>
              <a:t>Türkiye’nin</a:t>
            </a:r>
            <a:r>
              <a:rPr lang="en-US" sz="3000" b="1" dirty="0"/>
              <a:t> </a:t>
            </a:r>
            <a:r>
              <a:rPr lang="en-US" sz="3000" b="1" dirty="0" err="1"/>
              <a:t>ilaç</a:t>
            </a:r>
            <a:r>
              <a:rPr lang="en-US" sz="3000" b="1" dirty="0"/>
              <a:t> </a:t>
            </a:r>
            <a:r>
              <a:rPr lang="en-US" sz="3000" b="1" dirty="0" err="1"/>
              <a:t>fiyatlandırmasında</a:t>
            </a:r>
            <a:r>
              <a:rPr lang="en-US" sz="3000" b="1" dirty="0"/>
              <a:t> </a:t>
            </a:r>
            <a:r>
              <a:rPr lang="en-US" sz="3000" b="1" dirty="0" err="1"/>
              <a:t>referans</a:t>
            </a:r>
            <a:r>
              <a:rPr lang="en-US" sz="3000" b="1" dirty="0"/>
              <a:t> </a:t>
            </a:r>
            <a:r>
              <a:rPr lang="en-US" sz="3000" b="1" dirty="0" err="1"/>
              <a:t>aldığı</a:t>
            </a:r>
            <a:r>
              <a:rPr lang="en-US" sz="3000" b="1" dirty="0"/>
              <a:t> 5 </a:t>
            </a:r>
            <a:r>
              <a:rPr lang="en-US" sz="3000" b="1" dirty="0" err="1"/>
              <a:t>ülke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yapı</a:t>
            </a:r>
            <a:r>
              <a:rPr lang="en-US" sz="3000" b="1" dirty="0"/>
              <a:t> </a:t>
            </a:r>
            <a:r>
              <a:rPr lang="en-US" sz="3000" b="1" dirty="0" err="1"/>
              <a:t>olarak</a:t>
            </a:r>
            <a:r>
              <a:rPr lang="en-US" sz="3000" b="1" dirty="0"/>
              <a:t> </a:t>
            </a:r>
            <a:r>
              <a:rPr lang="en-US" sz="3000" b="1" dirty="0" err="1"/>
              <a:t>diğer</a:t>
            </a:r>
            <a:r>
              <a:rPr lang="en-US" sz="3000" b="1" dirty="0"/>
              <a:t> </a:t>
            </a:r>
            <a:r>
              <a:rPr lang="en-US" sz="3000" b="1" dirty="0" err="1"/>
              <a:t>ülkeler</a:t>
            </a:r>
            <a:r>
              <a:rPr lang="en-US" sz="3000" b="1" dirty="0"/>
              <a:t> </a:t>
            </a:r>
            <a:r>
              <a:rPr lang="en-US" sz="3000" b="1" dirty="0" err="1"/>
              <a:t>tarafından</a:t>
            </a:r>
            <a:r>
              <a:rPr lang="en-US" sz="3000" b="1" dirty="0"/>
              <a:t> </a:t>
            </a:r>
            <a:r>
              <a:rPr lang="en-US" sz="3000" b="1" dirty="0" err="1"/>
              <a:t>örnek</a:t>
            </a:r>
            <a:r>
              <a:rPr lang="en-US" sz="3000" b="1" dirty="0"/>
              <a:t> </a:t>
            </a:r>
            <a:r>
              <a:rPr lang="en-US" sz="3000" b="1" dirty="0" err="1"/>
              <a:t>alınan</a:t>
            </a:r>
            <a:r>
              <a:rPr lang="en-US" sz="3000" b="1" dirty="0"/>
              <a:t> </a:t>
            </a:r>
            <a:r>
              <a:rPr lang="en-US" sz="3000" b="1" dirty="0" err="1"/>
              <a:t>Birleşik</a:t>
            </a:r>
            <a:r>
              <a:rPr lang="en-US" sz="3000" b="1" dirty="0"/>
              <a:t> </a:t>
            </a:r>
            <a:r>
              <a:rPr lang="en-US" sz="3000" b="1" dirty="0" err="1"/>
              <a:t>Krallık’ta</a:t>
            </a:r>
            <a:r>
              <a:rPr lang="en-US" sz="3000" b="1" dirty="0"/>
              <a:t> </a:t>
            </a:r>
            <a:r>
              <a:rPr lang="en-US" sz="3000" b="1" dirty="0" err="1"/>
              <a:t>incelendiğinde</a:t>
            </a:r>
            <a:r>
              <a:rPr lang="en-US" sz="3000" b="1" dirty="0"/>
              <a:t> her </a:t>
            </a:r>
            <a:r>
              <a:rPr lang="en-US" sz="3000" b="1" dirty="0" err="1"/>
              <a:t>ülkenin</a:t>
            </a:r>
            <a:r>
              <a:rPr lang="en-US" sz="3000" b="1" dirty="0"/>
              <a:t> </a:t>
            </a:r>
            <a:r>
              <a:rPr lang="en-US" sz="3000" b="1" dirty="0" err="1"/>
              <a:t>kendine</a:t>
            </a:r>
            <a:r>
              <a:rPr lang="en-US" sz="3000" b="1" dirty="0"/>
              <a:t> </a:t>
            </a:r>
            <a:r>
              <a:rPr lang="en-US" sz="3000" b="1" dirty="0" err="1"/>
              <a:t>özgü</a:t>
            </a:r>
            <a:r>
              <a:rPr lang="en-US" sz="3000" b="1" dirty="0"/>
              <a:t> </a:t>
            </a:r>
            <a:r>
              <a:rPr lang="en-US" sz="3000" b="1" dirty="0" err="1"/>
              <a:t>şartları</a:t>
            </a:r>
            <a:r>
              <a:rPr lang="en-US" sz="3000" b="1" dirty="0"/>
              <a:t> </a:t>
            </a:r>
            <a:r>
              <a:rPr lang="en-US" sz="3000" b="1" dirty="0" err="1"/>
              <a:t>olduğu</a:t>
            </a:r>
            <a:r>
              <a:rPr lang="en-US" sz="3000" b="1" dirty="0"/>
              <a:t> </a:t>
            </a:r>
            <a:r>
              <a:rPr lang="en-US" sz="3000" b="1" dirty="0" err="1"/>
              <a:t>görülmektedir</a:t>
            </a:r>
            <a:r>
              <a:rPr lang="en-US" sz="3000" b="1" dirty="0"/>
              <a:t>. 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36081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2916" y="959643"/>
            <a:ext cx="8004284" cy="51206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b="1" dirty="0" err="1" smtClean="0"/>
              <a:t>Türkiye</a:t>
            </a:r>
            <a:r>
              <a:rPr lang="en-US" sz="3000" b="1" dirty="0" smtClean="0"/>
              <a:t>’</a:t>
            </a:r>
            <a:r>
              <a:rPr lang="tr-TR" sz="3000" b="1" dirty="0" smtClean="0"/>
              <a:t>de</a:t>
            </a:r>
            <a:r>
              <a:rPr lang="en-US" sz="3000" b="1" dirty="0" smtClean="0"/>
              <a:t> </a:t>
            </a:r>
            <a:r>
              <a:rPr lang="en-US" sz="3000" b="1" dirty="0" err="1"/>
              <a:t>ilaçların</a:t>
            </a:r>
            <a:r>
              <a:rPr lang="en-US" sz="3000" b="1" dirty="0"/>
              <a:t> </a:t>
            </a:r>
            <a:r>
              <a:rPr lang="en-US" sz="3000" b="1" dirty="0" err="1"/>
              <a:t>fiyatlandırmasında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geri</a:t>
            </a:r>
            <a:r>
              <a:rPr lang="en-US" sz="3000" b="1" dirty="0"/>
              <a:t> </a:t>
            </a:r>
            <a:r>
              <a:rPr lang="en-US" sz="3000" b="1" dirty="0" err="1"/>
              <a:t>ödemesinde</a:t>
            </a:r>
            <a:r>
              <a:rPr lang="en-US" sz="3000" b="1" dirty="0"/>
              <a:t> </a:t>
            </a:r>
            <a:r>
              <a:rPr lang="en-US" sz="3000" b="1" dirty="0" err="1"/>
              <a:t>Fransa</a:t>
            </a:r>
            <a:r>
              <a:rPr lang="en-US" sz="3000" b="1" dirty="0"/>
              <a:t>, </a:t>
            </a:r>
            <a:r>
              <a:rPr lang="en-US" sz="3000" b="1" dirty="0" err="1"/>
              <a:t>Yunanistan</a:t>
            </a:r>
            <a:r>
              <a:rPr lang="en-US" sz="3000" b="1" dirty="0"/>
              <a:t>, </a:t>
            </a:r>
            <a:r>
              <a:rPr lang="en-US" sz="3000" b="1" dirty="0" err="1"/>
              <a:t>İtalya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İspanya</a:t>
            </a:r>
            <a:r>
              <a:rPr lang="en-US" sz="3000" b="1" dirty="0"/>
              <a:t> </a:t>
            </a:r>
            <a:r>
              <a:rPr lang="en-US" sz="3000" b="1" dirty="0" err="1"/>
              <a:t>ile</a:t>
            </a:r>
            <a:r>
              <a:rPr lang="en-US" sz="3000" b="1" dirty="0"/>
              <a:t> </a:t>
            </a:r>
            <a:r>
              <a:rPr lang="en-US" sz="3000" b="1" dirty="0" err="1"/>
              <a:t>benzer</a:t>
            </a:r>
            <a:r>
              <a:rPr lang="en-US" sz="3000" b="1" dirty="0"/>
              <a:t> </a:t>
            </a:r>
            <a:r>
              <a:rPr lang="en-US" sz="3000" b="1" dirty="0" err="1" smtClean="0"/>
              <a:t>yönlerin</a:t>
            </a:r>
            <a:r>
              <a:rPr lang="en-US" sz="3000" b="1" dirty="0" smtClean="0"/>
              <a:t> </a:t>
            </a:r>
            <a:r>
              <a:rPr lang="en-US" sz="3000" b="1" dirty="0" err="1"/>
              <a:t>olduğu</a:t>
            </a:r>
            <a:r>
              <a:rPr lang="en-US" sz="3000" b="1" dirty="0"/>
              <a:t>, </a:t>
            </a:r>
            <a:r>
              <a:rPr lang="en-US" sz="3000" b="1" dirty="0" err="1"/>
              <a:t>ancak</a:t>
            </a:r>
            <a:r>
              <a:rPr lang="en-US" sz="3000" b="1" dirty="0"/>
              <a:t> </a:t>
            </a:r>
            <a:r>
              <a:rPr lang="en-US" sz="3000" b="1" dirty="0" err="1"/>
              <a:t>Birleşik</a:t>
            </a:r>
            <a:r>
              <a:rPr lang="en-US" sz="3000" b="1" dirty="0"/>
              <a:t> </a:t>
            </a:r>
            <a:r>
              <a:rPr lang="en-US" sz="3000" b="1" dirty="0" err="1"/>
              <a:t>Krallık’taki</a:t>
            </a:r>
            <a:r>
              <a:rPr lang="en-US" sz="3000" b="1" dirty="0"/>
              <a:t> </a:t>
            </a:r>
            <a:r>
              <a:rPr lang="en-US" sz="3000" b="1" dirty="0" err="1"/>
              <a:t>sistemden</a:t>
            </a:r>
            <a:r>
              <a:rPr lang="en-US" sz="3000" b="1" dirty="0"/>
              <a:t> </a:t>
            </a:r>
            <a:r>
              <a:rPr lang="en-US" sz="3000" b="1" dirty="0" err="1"/>
              <a:t>belirgin</a:t>
            </a:r>
            <a:r>
              <a:rPr lang="en-US" sz="3000" b="1" dirty="0"/>
              <a:t> </a:t>
            </a:r>
            <a:r>
              <a:rPr lang="en-US" sz="3000" b="1" dirty="0" err="1"/>
              <a:t>farklılıklara</a:t>
            </a:r>
            <a:r>
              <a:rPr lang="en-US" sz="3000" b="1" dirty="0"/>
              <a:t> </a:t>
            </a:r>
            <a:r>
              <a:rPr lang="en-US" sz="3000" b="1" dirty="0" err="1"/>
              <a:t>sahip</a:t>
            </a:r>
            <a:r>
              <a:rPr lang="en-US" sz="3000" b="1" dirty="0"/>
              <a:t> </a:t>
            </a:r>
            <a:r>
              <a:rPr lang="en-US" sz="3000" b="1" dirty="0" err="1"/>
              <a:t>olduğu</a:t>
            </a:r>
            <a:r>
              <a:rPr lang="en-US" sz="3000" b="1" dirty="0"/>
              <a:t> </a:t>
            </a:r>
            <a:r>
              <a:rPr lang="en-US" sz="3000" b="1" dirty="0" err="1"/>
              <a:t>görülmektedir</a:t>
            </a:r>
            <a:r>
              <a:rPr lang="en-US" sz="3000" b="1" dirty="0"/>
              <a:t>. </a:t>
            </a:r>
            <a:endParaRPr lang="tr-TR" sz="3000" b="1" dirty="0" smtClean="0"/>
          </a:p>
          <a:p>
            <a:pPr>
              <a:lnSpc>
                <a:spcPct val="150000"/>
              </a:lnSpc>
            </a:pPr>
            <a:r>
              <a:rPr lang="en-US" sz="3000" b="1" dirty="0" err="1" smtClean="0"/>
              <a:t>Birleşik</a:t>
            </a:r>
            <a:r>
              <a:rPr lang="en-US" sz="3000" b="1" dirty="0" smtClean="0"/>
              <a:t> </a:t>
            </a:r>
            <a:r>
              <a:rPr lang="en-US" sz="3000" b="1" dirty="0" err="1"/>
              <a:t>Krallık’ta</a:t>
            </a:r>
            <a:r>
              <a:rPr lang="en-US" sz="3000" b="1" dirty="0"/>
              <a:t> </a:t>
            </a:r>
            <a:r>
              <a:rPr lang="en-US" sz="3000" b="1" dirty="0" err="1"/>
              <a:t>fiyat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geri</a:t>
            </a:r>
            <a:r>
              <a:rPr lang="en-US" sz="3000" b="1" dirty="0"/>
              <a:t> </a:t>
            </a:r>
            <a:r>
              <a:rPr lang="en-US" sz="3000" b="1" dirty="0" err="1"/>
              <a:t>ödeme</a:t>
            </a:r>
            <a:r>
              <a:rPr lang="en-US" sz="3000" b="1" dirty="0"/>
              <a:t> </a:t>
            </a:r>
            <a:r>
              <a:rPr lang="en-US" sz="3000" b="1" dirty="0" err="1"/>
              <a:t>süreçleri</a:t>
            </a:r>
            <a:r>
              <a:rPr lang="en-US" sz="3000" b="1" dirty="0"/>
              <a:t> </a:t>
            </a:r>
            <a:r>
              <a:rPr lang="en-US" sz="3000" b="1" dirty="0" err="1"/>
              <a:t>birlikte</a:t>
            </a:r>
            <a:r>
              <a:rPr lang="en-US" sz="3000" b="1" dirty="0"/>
              <a:t> </a:t>
            </a:r>
            <a:r>
              <a:rPr lang="en-US" sz="3000" b="1" dirty="0" err="1"/>
              <a:t>yürümekte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ilaçların</a:t>
            </a:r>
            <a:r>
              <a:rPr lang="en-US" sz="3000" b="1" dirty="0"/>
              <a:t> </a:t>
            </a:r>
            <a:r>
              <a:rPr lang="en-US" sz="3000" b="1" dirty="0" err="1"/>
              <a:t>karlılık</a:t>
            </a:r>
            <a:r>
              <a:rPr lang="en-US" sz="3000" b="1" dirty="0"/>
              <a:t> </a:t>
            </a:r>
            <a:r>
              <a:rPr lang="en-US" sz="3000" b="1" dirty="0" err="1"/>
              <a:t>kontrolüne</a:t>
            </a:r>
            <a:r>
              <a:rPr lang="en-US" sz="3000" b="1" dirty="0"/>
              <a:t> </a:t>
            </a:r>
            <a:r>
              <a:rPr lang="en-US" sz="3000" b="1" dirty="0" err="1"/>
              <a:t>dayalı</a:t>
            </a:r>
            <a:r>
              <a:rPr lang="en-US" sz="3000" b="1" dirty="0"/>
              <a:t> </a:t>
            </a:r>
            <a:r>
              <a:rPr lang="en-US" sz="3000" b="1" dirty="0" err="1"/>
              <a:t>bir</a:t>
            </a:r>
            <a:r>
              <a:rPr lang="en-US" sz="3000" b="1" dirty="0"/>
              <a:t> </a:t>
            </a:r>
            <a:r>
              <a:rPr lang="en-US" sz="3000" b="1" dirty="0" err="1"/>
              <a:t>sistem</a:t>
            </a:r>
            <a:r>
              <a:rPr lang="en-US" sz="3000" b="1" dirty="0"/>
              <a:t> </a:t>
            </a:r>
            <a:r>
              <a:rPr lang="en-US" sz="3000" b="1" dirty="0" err="1"/>
              <a:t>bulunmaktadır</a:t>
            </a:r>
            <a:r>
              <a:rPr lang="tr-TR" sz="3000" b="1" dirty="0"/>
              <a:t>.</a:t>
            </a:r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9338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100" b="1" dirty="0" err="1"/>
              <a:t>Türkiye</a:t>
            </a:r>
            <a:r>
              <a:rPr lang="en-US" sz="2100" b="1" dirty="0"/>
              <a:t> </a:t>
            </a:r>
            <a:r>
              <a:rPr lang="en-US" sz="2100" b="1" dirty="0" err="1"/>
              <a:t>geri</a:t>
            </a:r>
            <a:r>
              <a:rPr lang="en-US" sz="2100" b="1" dirty="0"/>
              <a:t> </a:t>
            </a:r>
            <a:r>
              <a:rPr lang="en-US" sz="2100" b="1" dirty="0" err="1"/>
              <a:t>ödeme</a:t>
            </a:r>
            <a:r>
              <a:rPr lang="en-US" sz="2100" b="1" dirty="0"/>
              <a:t> </a:t>
            </a:r>
            <a:r>
              <a:rPr lang="en-US" sz="2100" b="1" dirty="0" err="1"/>
              <a:t>süreçlerinde</a:t>
            </a:r>
            <a:r>
              <a:rPr lang="en-US" sz="2100" b="1" dirty="0"/>
              <a:t> </a:t>
            </a:r>
            <a:r>
              <a:rPr lang="en-US" sz="2100" b="1" dirty="0" err="1"/>
              <a:t>özellikle</a:t>
            </a:r>
            <a:r>
              <a:rPr lang="en-US" sz="2100" b="1" dirty="0"/>
              <a:t> </a:t>
            </a:r>
            <a:r>
              <a:rPr lang="en-US" sz="2100" b="1" dirty="0" err="1"/>
              <a:t>değerlendirme</a:t>
            </a:r>
            <a:r>
              <a:rPr lang="en-US" sz="2100" b="1" dirty="0"/>
              <a:t> </a:t>
            </a:r>
            <a:r>
              <a:rPr lang="en-US" sz="2100" b="1" dirty="0" err="1"/>
              <a:t>aşamasında</a:t>
            </a:r>
            <a:r>
              <a:rPr lang="en-US" sz="2100" b="1" dirty="0"/>
              <a:t> </a:t>
            </a:r>
            <a:r>
              <a:rPr lang="en-US" sz="2100" b="1" dirty="0" err="1"/>
              <a:t>bütçe</a:t>
            </a:r>
            <a:r>
              <a:rPr lang="en-US" sz="2100" b="1" dirty="0"/>
              <a:t> </a:t>
            </a:r>
            <a:r>
              <a:rPr lang="en-US" sz="2100" b="1" dirty="0" err="1"/>
              <a:t>etkisi</a:t>
            </a:r>
            <a:r>
              <a:rPr lang="en-US" sz="2100" b="1" dirty="0"/>
              <a:t> </a:t>
            </a:r>
            <a:r>
              <a:rPr lang="en-US" sz="2100" b="1" dirty="0" err="1"/>
              <a:t>üzerine</a:t>
            </a:r>
            <a:r>
              <a:rPr lang="en-US" sz="2100" b="1" dirty="0"/>
              <a:t> </a:t>
            </a:r>
            <a:r>
              <a:rPr lang="en-US" sz="2100" b="1" dirty="0" err="1"/>
              <a:t>kurulu</a:t>
            </a:r>
            <a:r>
              <a:rPr lang="en-US" sz="2100" b="1" dirty="0"/>
              <a:t> </a:t>
            </a:r>
            <a:r>
              <a:rPr lang="en-US" sz="2100" b="1" dirty="0" err="1"/>
              <a:t>yapı</a:t>
            </a:r>
            <a:r>
              <a:rPr lang="en-US" sz="2100" b="1" dirty="0"/>
              <a:t> </a:t>
            </a:r>
            <a:r>
              <a:rPr lang="en-US" sz="2100" b="1" dirty="0" err="1"/>
              <a:t>nedeniyle</a:t>
            </a:r>
            <a:r>
              <a:rPr lang="en-US" sz="2100" b="1" dirty="0"/>
              <a:t> </a:t>
            </a:r>
            <a:r>
              <a:rPr lang="en-US" sz="2100" b="1" dirty="0" err="1"/>
              <a:t>yenilikçi</a:t>
            </a:r>
            <a:r>
              <a:rPr lang="en-US" sz="2100" b="1" dirty="0"/>
              <a:t> </a:t>
            </a:r>
            <a:r>
              <a:rPr lang="en-US" sz="2100" b="1" dirty="0" err="1"/>
              <a:t>ilaçların</a:t>
            </a:r>
            <a:r>
              <a:rPr lang="en-US" sz="2100" b="1" dirty="0"/>
              <a:t> </a:t>
            </a:r>
            <a:r>
              <a:rPr lang="en-US" sz="2100" b="1" dirty="0" err="1"/>
              <a:t>pazara</a:t>
            </a:r>
            <a:r>
              <a:rPr lang="en-US" sz="2100" b="1" dirty="0"/>
              <a:t> </a:t>
            </a:r>
            <a:r>
              <a:rPr lang="en-US" sz="2100" b="1" dirty="0" err="1"/>
              <a:t>erişiminde</a:t>
            </a:r>
            <a:r>
              <a:rPr lang="en-US" sz="2100" b="1" dirty="0"/>
              <a:t> </a:t>
            </a:r>
            <a:r>
              <a:rPr lang="en-US" sz="2100" b="1" dirty="0" err="1"/>
              <a:t>bazı</a:t>
            </a:r>
            <a:r>
              <a:rPr lang="en-US" sz="2100" b="1" dirty="0"/>
              <a:t> </a:t>
            </a:r>
            <a:r>
              <a:rPr lang="en-US" sz="2100" b="1" dirty="0" err="1"/>
              <a:t>sorunlar</a:t>
            </a:r>
            <a:r>
              <a:rPr lang="en-US" sz="2100" b="1" dirty="0"/>
              <a:t> </a:t>
            </a:r>
            <a:r>
              <a:rPr lang="en-US" sz="2100" b="1" dirty="0" err="1"/>
              <a:t>yaşamaktadır</a:t>
            </a:r>
            <a:r>
              <a:rPr lang="en-US" sz="2100" b="1" dirty="0"/>
              <a:t>. </a:t>
            </a:r>
            <a:endParaRPr lang="tr-TR" sz="2100" b="1" dirty="0" smtClean="0"/>
          </a:p>
          <a:p>
            <a:pPr algn="just">
              <a:lnSpc>
                <a:spcPct val="150000"/>
              </a:lnSpc>
            </a:pPr>
            <a:r>
              <a:rPr lang="en-US" sz="2100" b="1" dirty="0" smtClean="0"/>
              <a:t>2014 </a:t>
            </a:r>
            <a:r>
              <a:rPr lang="en-US" sz="2100" b="1" dirty="0" err="1"/>
              <a:t>yılında</a:t>
            </a:r>
            <a:r>
              <a:rPr lang="en-US" sz="2100" b="1" dirty="0"/>
              <a:t> </a:t>
            </a:r>
            <a:r>
              <a:rPr lang="en-US" sz="2100" b="1" dirty="0" err="1"/>
              <a:t>yapılan</a:t>
            </a:r>
            <a:r>
              <a:rPr lang="en-US" sz="2100" b="1" dirty="0"/>
              <a:t> </a:t>
            </a:r>
            <a:r>
              <a:rPr lang="en-US" sz="2100" b="1" dirty="0" err="1"/>
              <a:t>yenilikçi</a:t>
            </a:r>
            <a:r>
              <a:rPr lang="en-US" sz="2100" b="1" dirty="0"/>
              <a:t> </a:t>
            </a:r>
            <a:r>
              <a:rPr lang="en-US" sz="2100" b="1" dirty="0" err="1"/>
              <a:t>ilaçlara</a:t>
            </a:r>
            <a:r>
              <a:rPr lang="en-US" sz="2100" b="1" dirty="0"/>
              <a:t> </a:t>
            </a:r>
            <a:r>
              <a:rPr lang="en-US" sz="2100" b="1" dirty="0" err="1"/>
              <a:t>hastaların</a:t>
            </a:r>
            <a:r>
              <a:rPr lang="en-US" sz="2100" b="1" dirty="0"/>
              <a:t> </a:t>
            </a:r>
            <a:r>
              <a:rPr lang="en-US" sz="2100" b="1" dirty="0" err="1"/>
              <a:t>erişimi</a:t>
            </a:r>
            <a:r>
              <a:rPr lang="en-US" sz="2100" b="1" dirty="0"/>
              <a:t> </a:t>
            </a:r>
            <a:r>
              <a:rPr lang="en-US" sz="2100" b="1" dirty="0" err="1"/>
              <a:t>konulu</a:t>
            </a:r>
            <a:r>
              <a:rPr lang="en-US" sz="2100" b="1" dirty="0"/>
              <a:t> </a:t>
            </a:r>
            <a:r>
              <a:rPr lang="en-US" sz="2100" b="1" dirty="0" err="1"/>
              <a:t>bir</a:t>
            </a:r>
            <a:r>
              <a:rPr lang="en-US" sz="2100" b="1" dirty="0"/>
              <a:t> </a:t>
            </a:r>
            <a:r>
              <a:rPr lang="en-US" sz="2100" b="1" dirty="0" err="1"/>
              <a:t>çalışmaya</a:t>
            </a:r>
            <a:r>
              <a:rPr lang="en-US" sz="2100" b="1" dirty="0"/>
              <a:t> </a:t>
            </a:r>
            <a:r>
              <a:rPr lang="en-US" sz="2100" b="1" dirty="0" err="1"/>
              <a:t>göre</a:t>
            </a:r>
            <a:r>
              <a:rPr lang="en-US" sz="2100" b="1" dirty="0"/>
              <a:t> (Tatar </a:t>
            </a:r>
            <a:r>
              <a:rPr lang="en-US" sz="2100" b="1" dirty="0" err="1"/>
              <a:t>ve</a:t>
            </a:r>
            <a:r>
              <a:rPr lang="en-US" sz="2100" b="1" dirty="0"/>
              <a:t> Atikeler, 2014) (Lichtenberg </a:t>
            </a:r>
            <a:r>
              <a:rPr lang="en-US" sz="2100" b="1" dirty="0" err="1"/>
              <a:t>ve</a:t>
            </a:r>
            <a:r>
              <a:rPr lang="en-US" sz="2100" b="1" dirty="0"/>
              <a:t> ark., 2014) </a:t>
            </a:r>
            <a:r>
              <a:rPr lang="en-US" sz="2100" b="1" dirty="0" err="1"/>
              <a:t>Türkiye’de</a:t>
            </a:r>
            <a:r>
              <a:rPr lang="en-US" sz="2100" b="1" dirty="0"/>
              <a:t> 2005-2013 </a:t>
            </a:r>
            <a:r>
              <a:rPr lang="en-US" sz="2100" b="1" dirty="0" err="1"/>
              <a:t>yılları</a:t>
            </a:r>
            <a:r>
              <a:rPr lang="en-US" sz="2100" b="1" dirty="0"/>
              <a:t> </a:t>
            </a:r>
            <a:r>
              <a:rPr lang="en-US" sz="2100" b="1" dirty="0" err="1"/>
              <a:t>arasında</a:t>
            </a:r>
            <a:r>
              <a:rPr lang="en-US" sz="2100" b="1" dirty="0"/>
              <a:t> </a:t>
            </a:r>
            <a:r>
              <a:rPr lang="en-US" sz="2100" b="1" dirty="0" err="1"/>
              <a:t>yenilikçi</a:t>
            </a:r>
            <a:r>
              <a:rPr lang="en-US" sz="2100" b="1" dirty="0"/>
              <a:t> </a:t>
            </a:r>
            <a:r>
              <a:rPr lang="en-US" sz="2100" b="1" dirty="0" err="1"/>
              <a:t>ilaçların</a:t>
            </a:r>
            <a:r>
              <a:rPr lang="en-US" sz="2100" b="1" dirty="0"/>
              <a:t> </a:t>
            </a:r>
            <a:r>
              <a:rPr lang="en-US" sz="2100" b="1" dirty="0" err="1"/>
              <a:t>pazara</a:t>
            </a:r>
            <a:r>
              <a:rPr lang="en-US" sz="2100" b="1" dirty="0"/>
              <a:t> </a:t>
            </a:r>
            <a:r>
              <a:rPr lang="en-US" sz="2100" b="1" dirty="0" err="1"/>
              <a:t>erişim</a:t>
            </a:r>
            <a:r>
              <a:rPr lang="en-US" sz="2100" b="1" dirty="0"/>
              <a:t> </a:t>
            </a:r>
            <a:r>
              <a:rPr lang="en-US" sz="2100" b="1" dirty="0" err="1"/>
              <a:t>oranı</a:t>
            </a:r>
            <a:r>
              <a:rPr lang="en-US" sz="2100" b="1" dirty="0"/>
              <a:t> ABD </a:t>
            </a:r>
            <a:r>
              <a:rPr lang="en-US" sz="2100" b="1" dirty="0" err="1"/>
              <a:t>ve</a:t>
            </a:r>
            <a:r>
              <a:rPr lang="en-US" sz="2100" b="1" dirty="0"/>
              <a:t> AB </a:t>
            </a:r>
            <a:r>
              <a:rPr lang="en-US" sz="2100" b="1" dirty="0" err="1"/>
              <a:t>ile</a:t>
            </a:r>
            <a:r>
              <a:rPr lang="en-US" sz="2100" b="1" dirty="0"/>
              <a:t> </a:t>
            </a:r>
            <a:r>
              <a:rPr lang="en-US" sz="2100" b="1" dirty="0" err="1"/>
              <a:t>karşılaştırıldığında</a:t>
            </a:r>
            <a:r>
              <a:rPr lang="en-US" sz="2100" b="1" dirty="0"/>
              <a:t> %20 </a:t>
            </a:r>
            <a:r>
              <a:rPr lang="en-US" sz="2100" b="1" dirty="0" err="1"/>
              <a:t>seviyelerinde</a:t>
            </a:r>
            <a:r>
              <a:rPr lang="en-US" sz="2100" b="1" dirty="0"/>
              <a:t> </a:t>
            </a:r>
            <a:r>
              <a:rPr lang="en-US" sz="2100" b="1" dirty="0" err="1"/>
              <a:t>kalmakta</a:t>
            </a:r>
            <a:r>
              <a:rPr lang="en-US" sz="2100" b="1" dirty="0"/>
              <a:t>, </a:t>
            </a:r>
            <a:r>
              <a:rPr lang="en-US" sz="2100" b="1" dirty="0" err="1"/>
              <a:t>bu</a:t>
            </a:r>
            <a:r>
              <a:rPr lang="en-US" sz="2100" b="1" dirty="0"/>
              <a:t> </a:t>
            </a:r>
            <a:r>
              <a:rPr lang="en-US" sz="2100" b="1" dirty="0" err="1"/>
              <a:t>oran</a:t>
            </a:r>
            <a:r>
              <a:rPr lang="en-US" sz="2100" b="1" dirty="0"/>
              <a:t> 2011-2013 </a:t>
            </a:r>
            <a:r>
              <a:rPr lang="en-US" sz="2100" b="1" dirty="0" err="1"/>
              <a:t>yılları</a:t>
            </a:r>
            <a:r>
              <a:rPr lang="en-US" sz="2100" b="1" dirty="0"/>
              <a:t> </a:t>
            </a:r>
            <a:r>
              <a:rPr lang="en-US" sz="2100" b="1" dirty="0" err="1"/>
              <a:t>baz</a:t>
            </a:r>
            <a:r>
              <a:rPr lang="en-US" sz="2100" b="1" dirty="0"/>
              <a:t> </a:t>
            </a:r>
            <a:r>
              <a:rPr lang="en-US" sz="2100" b="1" dirty="0" err="1"/>
              <a:t>alındığında</a:t>
            </a:r>
            <a:r>
              <a:rPr lang="en-US" sz="2100" b="1" dirty="0"/>
              <a:t> </a:t>
            </a:r>
            <a:r>
              <a:rPr lang="en-US" sz="2100" b="1" dirty="0" err="1"/>
              <a:t>ise</a:t>
            </a:r>
            <a:r>
              <a:rPr lang="en-US" sz="2100" b="1" dirty="0"/>
              <a:t> %4’e </a:t>
            </a:r>
            <a:r>
              <a:rPr lang="en-US" sz="2100" b="1" dirty="0" err="1"/>
              <a:t>kadar</a:t>
            </a:r>
            <a:r>
              <a:rPr lang="en-US" sz="2100" b="1" dirty="0"/>
              <a:t> </a:t>
            </a:r>
            <a:r>
              <a:rPr lang="en-US" sz="2100" b="1" dirty="0" err="1"/>
              <a:t>düşmektedir</a:t>
            </a:r>
            <a:r>
              <a:rPr lang="en-US" sz="2100" b="1" dirty="0"/>
              <a:t>. </a:t>
            </a:r>
            <a:endParaRPr lang="tr-TR" sz="2100" b="1" dirty="0"/>
          </a:p>
        </p:txBody>
      </p:sp>
    </p:spTree>
    <p:extLst>
      <p:ext uri="{BB962C8B-B14F-4D97-AF65-F5344CB8AC3E}">
        <p14:creationId xmlns:p14="http://schemas.microsoft.com/office/powerpoint/2010/main" val="4690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 smtClean="0"/>
              <a:t>İlaçların</a:t>
            </a:r>
            <a:r>
              <a:rPr lang="en-US" sz="3200" b="1" dirty="0" smtClean="0"/>
              <a:t> </a:t>
            </a:r>
            <a:r>
              <a:rPr lang="en-US" sz="3200" b="1" dirty="0" err="1"/>
              <a:t>geri</a:t>
            </a:r>
            <a:r>
              <a:rPr lang="en-US" sz="3200" b="1" dirty="0"/>
              <a:t> </a:t>
            </a:r>
            <a:r>
              <a:rPr lang="en-US" sz="3200" b="1" dirty="0" err="1"/>
              <a:t>ödeme</a:t>
            </a:r>
            <a:r>
              <a:rPr lang="en-US" sz="3200" b="1" dirty="0"/>
              <a:t> </a:t>
            </a:r>
            <a:r>
              <a:rPr lang="en-US" sz="3200" b="1" dirty="0" err="1"/>
              <a:t>şartlarının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süreçlerinin</a:t>
            </a:r>
            <a:r>
              <a:rPr lang="en-US" sz="3200" b="1" dirty="0"/>
              <a:t> </a:t>
            </a:r>
            <a:r>
              <a:rPr lang="en-US" sz="3200" b="1" dirty="0" err="1"/>
              <a:t>tekrar</a:t>
            </a:r>
            <a:r>
              <a:rPr lang="en-US" sz="3200" b="1" dirty="0"/>
              <a:t> </a:t>
            </a:r>
            <a:r>
              <a:rPr lang="en-US" sz="3200" b="1" dirty="0" err="1"/>
              <a:t>gözden</a:t>
            </a:r>
            <a:r>
              <a:rPr lang="en-US" sz="3200" b="1" dirty="0"/>
              <a:t> </a:t>
            </a:r>
            <a:r>
              <a:rPr lang="en-US" sz="3200" b="1" dirty="0" err="1"/>
              <a:t>geçirilmesi</a:t>
            </a:r>
            <a:r>
              <a:rPr lang="en-US" sz="3200" b="1" dirty="0"/>
              <a:t>, </a:t>
            </a:r>
            <a:r>
              <a:rPr lang="en-US" sz="3200" b="1" dirty="0" err="1"/>
              <a:t>Fransa’da</a:t>
            </a:r>
            <a:r>
              <a:rPr lang="en-US" sz="3200" b="1" dirty="0"/>
              <a:t> </a:t>
            </a:r>
            <a:r>
              <a:rPr lang="en-US" sz="3200" b="1" dirty="0" err="1"/>
              <a:t>olduğu</a:t>
            </a:r>
            <a:r>
              <a:rPr lang="en-US" sz="3200" b="1" dirty="0"/>
              <a:t> </a:t>
            </a:r>
            <a:r>
              <a:rPr lang="en-US" sz="3200" b="1" dirty="0" err="1"/>
              <a:t>gibi</a:t>
            </a:r>
            <a:r>
              <a:rPr lang="en-US" sz="3200" b="1" dirty="0"/>
              <a:t> </a:t>
            </a:r>
            <a:r>
              <a:rPr lang="en-US" sz="3200" b="1" dirty="0" err="1"/>
              <a:t>sürecin</a:t>
            </a:r>
            <a:r>
              <a:rPr lang="en-US" sz="3200" b="1" dirty="0"/>
              <a:t> </a:t>
            </a:r>
            <a:r>
              <a:rPr lang="en-US" sz="3200" b="1" dirty="0" err="1"/>
              <a:t>bilimsel</a:t>
            </a:r>
            <a:r>
              <a:rPr lang="en-US" sz="3200" b="1" dirty="0"/>
              <a:t> </a:t>
            </a:r>
            <a:r>
              <a:rPr lang="en-US" sz="3200" b="1" dirty="0" err="1"/>
              <a:t>temelinin</a:t>
            </a:r>
            <a:r>
              <a:rPr lang="en-US" sz="3200" b="1" dirty="0"/>
              <a:t> </a:t>
            </a:r>
            <a:r>
              <a:rPr lang="en-US" sz="3200" b="1" dirty="0" err="1"/>
              <a:t>güçlendirilmesi</a:t>
            </a:r>
            <a:r>
              <a:rPr lang="en-US" sz="3200" b="1" dirty="0"/>
              <a:t> </a:t>
            </a:r>
            <a:r>
              <a:rPr lang="en-US" sz="3200" b="1" dirty="0" err="1"/>
              <a:t>gerekmektedir</a:t>
            </a:r>
            <a:r>
              <a:rPr lang="en-US" sz="3200" b="1" dirty="0"/>
              <a:t>. 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823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İlaç </a:t>
            </a:r>
            <a:r>
              <a:rPr lang="tr-TR" sz="2800" b="1" dirty="0"/>
              <a:t>fiyatlarının halk sağlığını yakından ilgilendirmesi nedeniyle, en ucuz şekilde ilaca erişilirken en verimli sonucun </a:t>
            </a:r>
            <a:r>
              <a:rPr lang="tr-TR" sz="2800" b="1" dirty="0" smtClean="0"/>
              <a:t>sağlanması için düzenlemeler yapılmaktadır.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Ayrıca </a:t>
            </a:r>
            <a:r>
              <a:rPr lang="tr-TR" sz="2800" b="1" dirty="0"/>
              <a:t>geri ödeme sistemleri ve fiyatlandırma politikaları sosyal güvenlik kurumları ve özel sağlık sigortalarının bütçelerini de yakından ilgilendirmektedir. 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102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3000" b="1" dirty="0" err="1"/>
              <a:t>Ayrıca</a:t>
            </a:r>
            <a:r>
              <a:rPr lang="en-US" sz="3000" b="1" dirty="0"/>
              <a:t> </a:t>
            </a:r>
            <a:r>
              <a:rPr lang="en-US" sz="3000" b="1" dirty="0" err="1"/>
              <a:t>sürecin</a:t>
            </a:r>
            <a:r>
              <a:rPr lang="en-US" sz="3000" b="1" dirty="0"/>
              <a:t> </a:t>
            </a:r>
            <a:r>
              <a:rPr lang="en-US" sz="3000" b="1" dirty="0" err="1"/>
              <a:t>şeffaflığının</a:t>
            </a:r>
            <a:r>
              <a:rPr lang="en-US" sz="3000" b="1" dirty="0"/>
              <a:t> </a:t>
            </a:r>
            <a:r>
              <a:rPr lang="en-US" sz="3000" b="1" dirty="0" err="1"/>
              <a:t>diğer</a:t>
            </a:r>
            <a:r>
              <a:rPr lang="en-US" sz="3000" b="1" dirty="0"/>
              <a:t> </a:t>
            </a:r>
            <a:r>
              <a:rPr lang="en-US" sz="3000" b="1" dirty="0" err="1"/>
              <a:t>ülkelerdeki</a:t>
            </a:r>
            <a:r>
              <a:rPr lang="en-US" sz="3000" b="1" dirty="0"/>
              <a:t> </a:t>
            </a:r>
            <a:r>
              <a:rPr lang="en-US" sz="3000" b="1" dirty="0" err="1"/>
              <a:t>genel</a:t>
            </a:r>
            <a:r>
              <a:rPr lang="en-US" sz="3000" b="1" dirty="0"/>
              <a:t> </a:t>
            </a:r>
            <a:r>
              <a:rPr lang="en-US" sz="3000" b="1" dirty="0" err="1"/>
              <a:t>standartlara</a:t>
            </a:r>
            <a:r>
              <a:rPr lang="en-US" sz="3000" b="1" dirty="0"/>
              <a:t> </a:t>
            </a:r>
            <a:r>
              <a:rPr lang="en-US" sz="3000" b="1" dirty="0" err="1"/>
              <a:t>yaklaştırılması</a:t>
            </a:r>
            <a:r>
              <a:rPr lang="en-US" sz="3000" b="1" dirty="0"/>
              <a:t> </a:t>
            </a:r>
            <a:r>
              <a:rPr lang="en-US" sz="3000" b="1" dirty="0" err="1"/>
              <a:t>önem</a:t>
            </a:r>
            <a:r>
              <a:rPr lang="en-US" sz="3000" b="1" dirty="0"/>
              <a:t> </a:t>
            </a:r>
            <a:r>
              <a:rPr lang="en-US" sz="3000" b="1" dirty="0" err="1"/>
              <a:t>arz</a:t>
            </a:r>
            <a:r>
              <a:rPr lang="en-US" sz="3000" b="1" dirty="0"/>
              <a:t> </a:t>
            </a:r>
            <a:r>
              <a:rPr lang="en-US" sz="3000" b="1" dirty="0" err="1"/>
              <a:t>etmektedir</a:t>
            </a:r>
            <a:r>
              <a:rPr lang="en-US" sz="3000" b="1" dirty="0"/>
              <a:t>. </a:t>
            </a:r>
            <a:r>
              <a:rPr lang="en-US" sz="3000" b="1" dirty="0" err="1"/>
              <a:t>Öte</a:t>
            </a:r>
            <a:r>
              <a:rPr lang="en-US" sz="3000" b="1" dirty="0"/>
              <a:t> </a:t>
            </a:r>
            <a:r>
              <a:rPr lang="en-US" sz="3000" b="1" dirty="0" err="1"/>
              <a:t>yandan</a:t>
            </a:r>
            <a:r>
              <a:rPr lang="en-US" sz="3000" b="1" dirty="0"/>
              <a:t> </a:t>
            </a:r>
            <a:r>
              <a:rPr lang="en-US" sz="3000" b="1" dirty="0" err="1"/>
              <a:t>özellikle</a:t>
            </a:r>
            <a:r>
              <a:rPr lang="en-US" sz="3000" b="1" dirty="0"/>
              <a:t> 2009 </a:t>
            </a:r>
            <a:r>
              <a:rPr lang="en-US" sz="3000" b="1" dirty="0" err="1"/>
              <a:t>yılından</a:t>
            </a:r>
            <a:r>
              <a:rPr lang="en-US" sz="3000" b="1" dirty="0"/>
              <a:t> </a:t>
            </a:r>
            <a:r>
              <a:rPr lang="en-US" sz="3000" b="1" dirty="0" err="1"/>
              <a:t>itibaren</a:t>
            </a:r>
            <a:r>
              <a:rPr lang="en-US" sz="3000" b="1" dirty="0"/>
              <a:t> </a:t>
            </a:r>
            <a:r>
              <a:rPr lang="en-US" sz="3000" b="1" dirty="0" err="1"/>
              <a:t>ilaç</a:t>
            </a:r>
            <a:r>
              <a:rPr lang="en-US" sz="3000" b="1" dirty="0"/>
              <a:t> </a:t>
            </a:r>
            <a:r>
              <a:rPr lang="en-US" sz="3000" b="1" dirty="0" err="1"/>
              <a:t>fiyatlarında</a:t>
            </a:r>
            <a:r>
              <a:rPr lang="en-US" sz="3000" b="1" dirty="0"/>
              <a:t> </a:t>
            </a:r>
            <a:r>
              <a:rPr lang="en-US" sz="3000" b="1" dirty="0" err="1"/>
              <a:t>yapılan</a:t>
            </a:r>
            <a:r>
              <a:rPr lang="en-US" sz="3000" b="1" dirty="0"/>
              <a:t> </a:t>
            </a:r>
            <a:r>
              <a:rPr lang="en-US" sz="3000" b="1" dirty="0" err="1"/>
              <a:t>düzenlemelerin</a:t>
            </a:r>
            <a:r>
              <a:rPr lang="en-US" sz="3000" b="1" dirty="0"/>
              <a:t> </a:t>
            </a:r>
            <a:r>
              <a:rPr lang="en-US" sz="3000" b="1" dirty="0" err="1"/>
              <a:t>bazı</a:t>
            </a:r>
            <a:r>
              <a:rPr lang="en-US" sz="3000" b="1" dirty="0"/>
              <a:t> </a:t>
            </a:r>
            <a:r>
              <a:rPr lang="en-US" sz="3000" b="1" dirty="0" err="1"/>
              <a:t>noktalarda</a:t>
            </a:r>
            <a:r>
              <a:rPr lang="en-US" sz="3000" b="1" dirty="0"/>
              <a:t> </a:t>
            </a:r>
            <a:r>
              <a:rPr lang="en-US" sz="3000" b="1" dirty="0" err="1"/>
              <a:t>paydaşlar</a:t>
            </a:r>
            <a:r>
              <a:rPr lang="en-US" sz="3000" b="1" dirty="0"/>
              <a:t> </a:t>
            </a:r>
            <a:r>
              <a:rPr lang="en-US" sz="3000" b="1" dirty="0" err="1"/>
              <a:t>arasında</a:t>
            </a:r>
            <a:r>
              <a:rPr lang="en-US" sz="3000" b="1" dirty="0"/>
              <a:t> </a:t>
            </a:r>
            <a:r>
              <a:rPr lang="en-US" sz="3000" b="1" dirty="0" err="1"/>
              <a:t>hakkaniyetsizliğe</a:t>
            </a:r>
            <a:r>
              <a:rPr lang="en-US" sz="3000" b="1" dirty="0"/>
              <a:t> </a:t>
            </a:r>
            <a:r>
              <a:rPr lang="en-US" sz="3000" b="1" dirty="0" err="1"/>
              <a:t>sebep</a:t>
            </a:r>
            <a:r>
              <a:rPr lang="en-US" sz="3000" b="1" dirty="0"/>
              <a:t> </a:t>
            </a:r>
            <a:r>
              <a:rPr lang="en-US" sz="3000" b="1" dirty="0" err="1"/>
              <a:t>olabileceği</a:t>
            </a:r>
            <a:r>
              <a:rPr lang="en-US" sz="3000" b="1" dirty="0"/>
              <a:t> </a:t>
            </a:r>
            <a:r>
              <a:rPr lang="en-US" sz="3000" b="1" dirty="0" err="1"/>
              <a:t>düşünülmektedir</a:t>
            </a:r>
            <a:r>
              <a:rPr lang="en-US" sz="3000" b="1" dirty="0"/>
              <a:t>. </a:t>
            </a:r>
            <a:endParaRPr lang="tr-TR" sz="3000" b="1" dirty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8468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2916" y="864108"/>
            <a:ext cx="7315200" cy="51206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/>
              <a:t>Portekiz’de</a:t>
            </a:r>
            <a:r>
              <a:rPr lang="en-US" sz="2400" b="1" dirty="0"/>
              <a:t> </a:t>
            </a:r>
            <a:r>
              <a:rPr lang="en-US" sz="2400" b="1" dirty="0" err="1"/>
              <a:t>olduğu</a:t>
            </a:r>
            <a:r>
              <a:rPr lang="en-US" sz="2400" b="1" dirty="0"/>
              <a:t> </a:t>
            </a:r>
            <a:r>
              <a:rPr lang="en-US" sz="2400" b="1" dirty="0" err="1"/>
              <a:t>gibi</a:t>
            </a:r>
            <a:r>
              <a:rPr lang="en-US" sz="2400" b="1" dirty="0"/>
              <a:t> </a:t>
            </a:r>
            <a:r>
              <a:rPr lang="en-US" sz="2400" b="1" dirty="0" err="1"/>
              <a:t>fiyat</a:t>
            </a:r>
            <a:r>
              <a:rPr lang="en-US" sz="2400" b="1" dirty="0"/>
              <a:t> </a:t>
            </a:r>
            <a:r>
              <a:rPr lang="en-US" sz="2400" b="1" dirty="0" err="1"/>
              <a:t>düşüşlerinin</a:t>
            </a:r>
            <a:r>
              <a:rPr lang="en-US" sz="2400" b="1" dirty="0"/>
              <a:t> </a:t>
            </a:r>
            <a:r>
              <a:rPr lang="en-US" sz="2400" b="1" dirty="0" err="1"/>
              <a:t>hacim</a:t>
            </a:r>
            <a:r>
              <a:rPr lang="en-US" sz="2400" b="1" dirty="0"/>
              <a:t> </a:t>
            </a:r>
            <a:r>
              <a:rPr lang="en-US" sz="2400" b="1" dirty="0" err="1"/>
              <a:t>artışına</a:t>
            </a:r>
            <a:r>
              <a:rPr lang="en-US" sz="2400" b="1" dirty="0"/>
              <a:t> </a:t>
            </a:r>
            <a:r>
              <a:rPr lang="en-US" sz="2400" b="1" dirty="0" err="1"/>
              <a:t>neden</a:t>
            </a:r>
            <a:r>
              <a:rPr lang="en-US" sz="2400" b="1" dirty="0"/>
              <a:t> </a:t>
            </a:r>
            <a:r>
              <a:rPr lang="en-US" sz="2400" b="1" dirty="0" err="1"/>
              <a:t>olabileceği</a:t>
            </a:r>
            <a:r>
              <a:rPr lang="en-US" sz="2400" b="1" dirty="0"/>
              <a:t> </a:t>
            </a:r>
            <a:r>
              <a:rPr lang="en-US" sz="2400" b="1" dirty="0" err="1"/>
              <a:t>öngörülmektedir</a:t>
            </a:r>
            <a:r>
              <a:rPr lang="en-US" sz="2400" b="1" dirty="0"/>
              <a:t>. Bu </a:t>
            </a:r>
            <a:r>
              <a:rPr lang="en-US" sz="2400" b="1" dirty="0" err="1"/>
              <a:t>gibi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duruma</a:t>
            </a:r>
            <a:r>
              <a:rPr lang="en-US" sz="2400" b="1" dirty="0"/>
              <a:t> </a:t>
            </a:r>
            <a:r>
              <a:rPr lang="en-US" sz="2400" b="1" dirty="0" err="1"/>
              <a:t>engel</a:t>
            </a:r>
            <a:r>
              <a:rPr lang="en-US" sz="2400" b="1" dirty="0"/>
              <a:t> </a:t>
            </a:r>
            <a:r>
              <a:rPr lang="en-US" sz="2400" b="1" dirty="0" err="1"/>
              <a:t>olabilmek</a:t>
            </a:r>
            <a:r>
              <a:rPr lang="en-US" sz="2400" b="1" dirty="0"/>
              <a:t> </a:t>
            </a:r>
            <a:r>
              <a:rPr lang="en-US" sz="2400" b="1" dirty="0" err="1"/>
              <a:t>için</a:t>
            </a:r>
            <a:r>
              <a:rPr lang="en-US" sz="2400" b="1" dirty="0"/>
              <a:t> </a:t>
            </a:r>
            <a:r>
              <a:rPr lang="en-US" sz="2400" b="1" dirty="0" err="1"/>
              <a:t>özelleşmiş</a:t>
            </a:r>
            <a:r>
              <a:rPr lang="en-US" sz="2400" b="1" dirty="0"/>
              <a:t> </a:t>
            </a:r>
            <a:r>
              <a:rPr lang="en-US" sz="2400" b="1" dirty="0" err="1"/>
              <a:t>çalışmaların</a:t>
            </a:r>
            <a:r>
              <a:rPr lang="en-US" sz="2400" b="1" dirty="0"/>
              <a:t> </a:t>
            </a:r>
            <a:r>
              <a:rPr lang="en-US" sz="2400" b="1" dirty="0" err="1"/>
              <a:t>yapılması</a:t>
            </a:r>
            <a:r>
              <a:rPr lang="en-US" sz="2400" b="1" dirty="0"/>
              <a:t> </a:t>
            </a:r>
            <a:r>
              <a:rPr lang="en-US" sz="2400" b="1" dirty="0" err="1"/>
              <a:t>gerekmektedir</a:t>
            </a:r>
            <a:r>
              <a:rPr lang="en-US" sz="2400" b="1" dirty="0"/>
              <a:t>. 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Türkiye</a:t>
            </a:r>
            <a:r>
              <a:rPr lang="en-US" sz="2400" b="1" dirty="0" smtClean="0"/>
              <a:t> </a:t>
            </a:r>
            <a:r>
              <a:rPr lang="en-US" sz="2400" b="1" dirty="0" err="1"/>
              <a:t>İlaç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Tıbbi</a:t>
            </a:r>
            <a:r>
              <a:rPr lang="en-US" sz="2400" b="1" dirty="0"/>
              <a:t> </a:t>
            </a:r>
            <a:r>
              <a:rPr lang="en-US" sz="2400" b="1" dirty="0" err="1"/>
              <a:t>Cihaz</a:t>
            </a:r>
            <a:r>
              <a:rPr lang="en-US" sz="2400" b="1" dirty="0"/>
              <a:t> </a:t>
            </a:r>
            <a:r>
              <a:rPr lang="en-US" sz="2400" b="1" dirty="0" err="1"/>
              <a:t>Kurumu</a:t>
            </a:r>
            <a:r>
              <a:rPr lang="en-US" sz="2400" b="1" dirty="0"/>
              <a:t> </a:t>
            </a:r>
            <a:r>
              <a:rPr lang="en-US" sz="2400" b="1" dirty="0" err="1"/>
              <a:t>Ekonomik</a:t>
            </a:r>
            <a:r>
              <a:rPr lang="en-US" sz="2400" b="1" dirty="0"/>
              <a:t> </a:t>
            </a:r>
            <a:r>
              <a:rPr lang="en-US" sz="2400" b="1" dirty="0" err="1"/>
              <a:t>Değerlendirmeler</a:t>
            </a:r>
            <a:r>
              <a:rPr lang="en-US" sz="2400" b="1" dirty="0"/>
              <a:t> </a:t>
            </a:r>
            <a:r>
              <a:rPr lang="en-US" sz="2400" b="1" dirty="0" err="1"/>
              <a:t>Dairesi</a:t>
            </a:r>
            <a:r>
              <a:rPr lang="en-US" sz="2400" b="1" dirty="0"/>
              <a:t> </a:t>
            </a:r>
            <a:r>
              <a:rPr lang="en-US" sz="2400" b="1" dirty="0" err="1"/>
              <a:t>tarafından</a:t>
            </a:r>
            <a:r>
              <a:rPr lang="en-US" sz="2400" b="1" dirty="0"/>
              <a:t> </a:t>
            </a:r>
            <a:r>
              <a:rPr lang="en-US" sz="2400" b="1" dirty="0" err="1"/>
              <a:t>Ağustos</a:t>
            </a:r>
            <a:r>
              <a:rPr lang="en-US" sz="2400" b="1" dirty="0"/>
              <a:t> 2014’te </a:t>
            </a:r>
            <a:r>
              <a:rPr lang="en-US" sz="2400" b="1" dirty="0" err="1"/>
              <a:t>yayımlanan</a:t>
            </a:r>
            <a:r>
              <a:rPr lang="en-US" sz="2400" b="1" dirty="0"/>
              <a:t> </a:t>
            </a:r>
            <a:r>
              <a:rPr lang="en-US" sz="2400" b="1" dirty="0" err="1"/>
              <a:t>Sağlık</a:t>
            </a:r>
            <a:r>
              <a:rPr lang="en-US" sz="2400" b="1" dirty="0"/>
              <a:t> </a:t>
            </a:r>
            <a:r>
              <a:rPr lang="en-US" sz="2400" b="1" dirty="0" err="1"/>
              <a:t>Teknolojisi</a:t>
            </a:r>
            <a:r>
              <a:rPr lang="en-US" sz="2400" b="1" dirty="0"/>
              <a:t> </a:t>
            </a:r>
            <a:r>
              <a:rPr lang="en-US" sz="2400" b="1" dirty="0" err="1"/>
              <a:t>Değerlendirme</a:t>
            </a:r>
            <a:r>
              <a:rPr lang="en-US" sz="2400" b="1" dirty="0"/>
              <a:t> </a:t>
            </a:r>
            <a:r>
              <a:rPr lang="en-US" sz="2400" b="1" dirty="0" err="1"/>
              <a:t>Raporu</a:t>
            </a:r>
            <a:r>
              <a:rPr lang="en-US" sz="2400" b="1" dirty="0"/>
              <a:t> </a:t>
            </a:r>
            <a:r>
              <a:rPr lang="en-US" sz="2400" b="1" dirty="0" err="1"/>
              <a:t>bu</a:t>
            </a:r>
            <a:r>
              <a:rPr lang="en-US" sz="2400" b="1" dirty="0"/>
              <a:t> </a:t>
            </a:r>
            <a:r>
              <a:rPr lang="en-US" sz="2400" b="1" dirty="0" err="1"/>
              <a:t>konuya</a:t>
            </a:r>
            <a:r>
              <a:rPr lang="en-US" sz="2400" b="1" dirty="0"/>
              <a:t> </a:t>
            </a:r>
            <a:r>
              <a:rPr lang="en-US" sz="2400" b="1" dirty="0" err="1"/>
              <a:t>öncülük</a:t>
            </a:r>
            <a:r>
              <a:rPr lang="en-US" sz="2400" b="1" dirty="0"/>
              <a:t> </a:t>
            </a:r>
            <a:r>
              <a:rPr lang="en-US" sz="2400" b="1" dirty="0" err="1"/>
              <a:t>edebilecek</a:t>
            </a:r>
            <a:r>
              <a:rPr lang="en-US" sz="2400" b="1" dirty="0"/>
              <a:t> </a:t>
            </a:r>
            <a:r>
              <a:rPr lang="tr-TR" sz="2400" b="1" dirty="0" smtClean="0"/>
              <a:t>önemli bir çalışma olarak öne çıkmaktadır</a:t>
            </a:r>
            <a:r>
              <a:rPr lang="en-US" sz="2400" b="1" dirty="0" smtClean="0"/>
              <a:t>.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2575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1" dirty="0" smtClean="0"/>
              <a:t>TİTCK tarafından yayımlanan </a:t>
            </a:r>
            <a:r>
              <a:rPr lang="tr-TR" sz="2800" b="1" dirty="0"/>
              <a:t>r</a:t>
            </a:r>
            <a:r>
              <a:rPr lang="en-US" sz="2800" b="1" dirty="0" err="1" smtClean="0"/>
              <a:t>apora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göre</a:t>
            </a:r>
            <a:r>
              <a:rPr lang="en-US" sz="2800" b="1" dirty="0" smtClean="0"/>
              <a:t> 2013 </a:t>
            </a:r>
            <a:r>
              <a:rPr lang="en-US" sz="2800" b="1" dirty="0" err="1" smtClean="0"/>
              <a:t>yılında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çok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referans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ülke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olarak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alınan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ülkenin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Yunanistan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olduğu</a:t>
            </a:r>
            <a:r>
              <a:rPr lang="en-US" sz="2800" b="1" dirty="0" smtClean="0"/>
              <a:t>, 2008-2013 </a:t>
            </a:r>
            <a:r>
              <a:rPr lang="en-US" sz="2800" b="1" dirty="0" err="1" smtClean="0"/>
              <a:t>yılları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arasında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incelenen</a:t>
            </a:r>
            <a:r>
              <a:rPr lang="en-US" sz="2800" b="1" dirty="0" smtClean="0"/>
              <a:t> ilk 100 </a:t>
            </a:r>
            <a:r>
              <a:rPr lang="en-US" sz="2800" b="1" dirty="0" err="1" smtClean="0"/>
              <a:t>ilaçta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Türkiye’nin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Yunanistan’ı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referans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alarak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fiyatlandırdığı</a:t>
            </a:r>
            <a:r>
              <a:rPr lang="en-US" sz="2800" b="1" dirty="0" smtClean="0"/>
              <a:t> 58 </a:t>
            </a:r>
            <a:r>
              <a:rPr lang="en-US" sz="2800" b="1" dirty="0" err="1" smtClean="0"/>
              <a:t>ilacın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referans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fiyatının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düştüğü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görülmüştür</a:t>
            </a:r>
            <a:r>
              <a:rPr lang="en-US" sz="2800" b="1" dirty="0" smtClean="0"/>
              <a:t> (TİTCK, 2014).</a:t>
            </a:r>
            <a:endParaRPr lang="tr-TR" sz="2800" b="1" dirty="0" smtClean="0"/>
          </a:p>
          <a:p>
            <a:pPr algn="just">
              <a:lnSpc>
                <a:spcPct val="150000"/>
              </a:lnSpc>
            </a:pP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213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/>
              <a:t>Yunanistan’da</a:t>
            </a:r>
            <a:r>
              <a:rPr lang="en-US" sz="3000" b="1" dirty="0"/>
              <a:t> </a:t>
            </a:r>
            <a:r>
              <a:rPr lang="en-US" sz="3000" b="1" dirty="0" err="1"/>
              <a:t>Türkiye</a:t>
            </a:r>
            <a:r>
              <a:rPr lang="en-US" sz="3000" b="1" dirty="0"/>
              <a:t> </a:t>
            </a:r>
            <a:r>
              <a:rPr lang="en-US" sz="3000" b="1" dirty="0" err="1"/>
              <a:t>ile</a:t>
            </a:r>
            <a:r>
              <a:rPr lang="en-US" sz="3000" b="1" dirty="0"/>
              <a:t> </a:t>
            </a:r>
            <a:r>
              <a:rPr lang="en-US" sz="3000" b="1" dirty="0" err="1"/>
              <a:t>benzer</a:t>
            </a:r>
            <a:r>
              <a:rPr lang="en-US" sz="3000" b="1" dirty="0"/>
              <a:t> </a:t>
            </a:r>
            <a:r>
              <a:rPr lang="en-US" sz="3000" b="1" dirty="0" err="1"/>
              <a:t>şekilde</a:t>
            </a:r>
            <a:r>
              <a:rPr lang="en-US" sz="3000" b="1" dirty="0"/>
              <a:t> </a:t>
            </a:r>
            <a:r>
              <a:rPr lang="en-US" sz="3000" b="1" dirty="0" err="1"/>
              <a:t>tüm</a:t>
            </a:r>
            <a:r>
              <a:rPr lang="en-US" sz="3000" b="1" dirty="0"/>
              <a:t> </a:t>
            </a:r>
            <a:r>
              <a:rPr lang="en-US" sz="3000" b="1" dirty="0" err="1"/>
              <a:t>ilaçlar</a:t>
            </a:r>
            <a:r>
              <a:rPr lang="en-US" sz="3000" b="1" dirty="0"/>
              <a:t> </a:t>
            </a:r>
            <a:r>
              <a:rPr lang="en-US" sz="3000" b="1" dirty="0" err="1"/>
              <a:t>için</a:t>
            </a:r>
            <a:r>
              <a:rPr lang="en-US" sz="3000" b="1" dirty="0"/>
              <a:t> </a:t>
            </a:r>
            <a:r>
              <a:rPr lang="en-US" sz="3000" b="1" dirty="0" err="1"/>
              <a:t>kontrol</a:t>
            </a:r>
            <a:r>
              <a:rPr lang="en-US" sz="3000" b="1" dirty="0"/>
              <a:t> </a:t>
            </a:r>
            <a:r>
              <a:rPr lang="en-US" sz="3000" b="1" dirty="0" err="1"/>
              <a:t>sistemi</a:t>
            </a:r>
            <a:r>
              <a:rPr lang="en-US" sz="3000" b="1" dirty="0"/>
              <a:t> </a:t>
            </a:r>
            <a:r>
              <a:rPr lang="en-US" sz="3000" b="1" dirty="0" err="1"/>
              <a:t>uygulanmaktadır</a:t>
            </a:r>
            <a:r>
              <a:rPr lang="en-US" sz="3000" b="1" dirty="0"/>
              <a:t>. </a:t>
            </a:r>
            <a:r>
              <a:rPr lang="en-US" sz="3000" b="1" dirty="0" err="1"/>
              <a:t>İthal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yerli</a:t>
            </a:r>
            <a:r>
              <a:rPr lang="en-US" sz="3000" b="1" dirty="0"/>
              <a:t> </a:t>
            </a:r>
            <a:r>
              <a:rPr lang="en-US" sz="3000" b="1" dirty="0" err="1"/>
              <a:t>tıbbi</a:t>
            </a:r>
            <a:r>
              <a:rPr lang="en-US" sz="3000" b="1" dirty="0"/>
              <a:t> </a:t>
            </a:r>
            <a:r>
              <a:rPr lang="en-US" sz="3000" b="1" dirty="0" err="1"/>
              <a:t>ürünlerin</a:t>
            </a:r>
            <a:r>
              <a:rPr lang="en-US" sz="3000" b="1" dirty="0"/>
              <a:t> </a:t>
            </a:r>
            <a:r>
              <a:rPr lang="en-US" sz="3000" b="1" dirty="0" err="1"/>
              <a:t>fiyatı</a:t>
            </a:r>
            <a:r>
              <a:rPr lang="en-US" sz="3000" b="1" dirty="0"/>
              <a:t> </a:t>
            </a:r>
            <a:r>
              <a:rPr lang="en-US" sz="3000" b="1" dirty="0" err="1"/>
              <a:t>Avrupa’daki</a:t>
            </a:r>
            <a:r>
              <a:rPr lang="en-US" sz="3000" b="1" dirty="0"/>
              <a:t> en </a:t>
            </a:r>
            <a:r>
              <a:rPr lang="en-US" sz="3000" b="1" dirty="0" err="1"/>
              <a:t>düşük</a:t>
            </a:r>
            <a:r>
              <a:rPr lang="en-US" sz="3000" b="1" dirty="0"/>
              <a:t> </a:t>
            </a:r>
            <a:r>
              <a:rPr lang="en-US" sz="3000" b="1" dirty="0" err="1"/>
              <a:t>fabrika</a:t>
            </a:r>
            <a:r>
              <a:rPr lang="en-US" sz="3000" b="1" dirty="0"/>
              <a:t> </a:t>
            </a:r>
            <a:r>
              <a:rPr lang="en-US" sz="3000" b="1" dirty="0" err="1"/>
              <a:t>çıkış</a:t>
            </a:r>
            <a:r>
              <a:rPr lang="en-US" sz="3000" b="1" dirty="0"/>
              <a:t> </a:t>
            </a:r>
            <a:r>
              <a:rPr lang="en-US" sz="3000" b="1" dirty="0" err="1"/>
              <a:t>fiyatlarını</a:t>
            </a:r>
            <a:r>
              <a:rPr lang="en-US" sz="3000" b="1" dirty="0"/>
              <a:t> </a:t>
            </a:r>
            <a:r>
              <a:rPr lang="en-US" sz="3000" b="1" dirty="0" err="1"/>
              <a:t>aşmamak</a:t>
            </a:r>
            <a:r>
              <a:rPr lang="en-US" sz="3000" b="1" dirty="0"/>
              <a:t> </a:t>
            </a:r>
            <a:r>
              <a:rPr lang="en-US" sz="3000" b="1" dirty="0" err="1"/>
              <a:t>durumundadır</a:t>
            </a:r>
            <a:r>
              <a:rPr lang="en-US" sz="3000" b="1" dirty="0"/>
              <a:t>. 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39159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91846" y="864108"/>
            <a:ext cx="8086171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/>
              <a:t>Doğrudan</a:t>
            </a:r>
            <a:r>
              <a:rPr lang="en-US" sz="3000" b="1" dirty="0"/>
              <a:t> </a:t>
            </a:r>
            <a:r>
              <a:rPr lang="en-US" sz="3000" b="1" dirty="0" err="1"/>
              <a:t>fiyat</a:t>
            </a:r>
            <a:r>
              <a:rPr lang="en-US" sz="3000" b="1" dirty="0"/>
              <a:t> </a:t>
            </a:r>
            <a:r>
              <a:rPr lang="en-US" sz="3000" b="1" dirty="0" err="1"/>
              <a:t>kontrolü</a:t>
            </a:r>
            <a:r>
              <a:rPr lang="en-US" sz="3000" b="1" dirty="0"/>
              <a:t> </a:t>
            </a:r>
            <a:r>
              <a:rPr lang="en-US" sz="3000" b="1" dirty="0" err="1"/>
              <a:t>yapılan</a:t>
            </a:r>
            <a:r>
              <a:rPr lang="en-US" sz="3000" b="1" dirty="0"/>
              <a:t> </a:t>
            </a:r>
            <a:r>
              <a:rPr lang="en-US" sz="3000" b="1" dirty="0" err="1"/>
              <a:t>ülkelerden</a:t>
            </a:r>
            <a:r>
              <a:rPr lang="en-US" sz="3000" b="1" dirty="0"/>
              <a:t> </a:t>
            </a:r>
            <a:r>
              <a:rPr lang="en-US" sz="3000" b="1" dirty="0" err="1"/>
              <a:t>Fransa’da</a:t>
            </a:r>
            <a:r>
              <a:rPr lang="en-US" sz="3000" b="1" dirty="0"/>
              <a:t> </a:t>
            </a:r>
            <a:r>
              <a:rPr lang="en-US" sz="3000" b="1" dirty="0" err="1"/>
              <a:t>hastanelere</a:t>
            </a:r>
            <a:r>
              <a:rPr lang="en-US" sz="3000" b="1" dirty="0"/>
              <a:t> </a:t>
            </a:r>
            <a:r>
              <a:rPr lang="en-US" sz="3000" b="1" dirty="0" err="1"/>
              <a:t>satılan</a:t>
            </a:r>
            <a:r>
              <a:rPr lang="en-US" sz="3000" b="1" dirty="0"/>
              <a:t> </a:t>
            </a:r>
            <a:r>
              <a:rPr lang="en-US" sz="3000" b="1" dirty="0" err="1"/>
              <a:t>ilaçlar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geri</a:t>
            </a:r>
            <a:r>
              <a:rPr lang="en-US" sz="3000" b="1" dirty="0"/>
              <a:t> </a:t>
            </a:r>
            <a:r>
              <a:rPr lang="en-US" sz="3000" b="1" dirty="0" err="1"/>
              <a:t>ödemesi</a:t>
            </a:r>
            <a:r>
              <a:rPr lang="en-US" sz="3000" b="1" dirty="0"/>
              <a:t> </a:t>
            </a:r>
            <a:r>
              <a:rPr lang="en-US" sz="3000" b="1" dirty="0" err="1"/>
              <a:t>yapılan</a:t>
            </a:r>
            <a:r>
              <a:rPr lang="en-US" sz="3000" b="1" dirty="0"/>
              <a:t> </a:t>
            </a:r>
            <a:r>
              <a:rPr lang="en-US" sz="3000" b="1" dirty="0" err="1"/>
              <a:t>ilaçların</a:t>
            </a:r>
            <a:r>
              <a:rPr lang="en-US" sz="3000" b="1" dirty="0"/>
              <a:t> </a:t>
            </a:r>
            <a:r>
              <a:rPr lang="en-US" sz="3000" b="1" dirty="0" err="1"/>
              <a:t>fiyatları</a:t>
            </a:r>
            <a:r>
              <a:rPr lang="en-US" sz="3000" b="1" dirty="0"/>
              <a:t> </a:t>
            </a:r>
            <a:r>
              <a:rPr lang="en-US" sz="3000" b="1" dirty="0" err="1"/>
              <a:t>üreticiler</a:t>
            </a:r>
            <a:r>
              <a:rPr lang="en-US" sz="3000" b="1" dirty="0"/>
              <a:t> </a:t>
            </a:r>
            <a:r>
              <a:rPr lang="en-US" sz="3000" b="1" dirty="0" err="1"/>
              <a:t>tarafından</a:t>
            </a:r>
            <a:r>
              <a:rPr lang="en-US" sz="3000" b="1" dirty="0"/>
              <a:t> </a:t>
            </a:r>
            <a:r>
              <a:rPr lang="en-US" sz="3000" b="1" dirty="0" err="1"/>
              <a:t>belirlenmekte</a:t>
            </a:r>
            <a:r>
              <a:rPr lang="en-US" sz="3000" b="1" dirty="0"/>
              <a:t>, </a:t>
            </a:r>
            <a:r>
              <a:rPr lang="en-US" sz="3000" b="1" dirty="0" err="1"/>
              <a:t>geri</a:t>
            </a:r>
            <a:r>
              <a:rPr lang="en-US" sz="3000" b="1" dirty="0"/>
              <a:t> </a:t>
            </a:r>
            <a:r>
              <a:rPr lang="en-US" sz="3000" b="1" dirty="0" err="1"/>
              <a:t>ödemesi</a:t>
            </a:r>
            <a:r>
              <a:rPr lang="en-US" sz="3000" b="1" dirty="0"/>
              <a:t> </a:t>
            </a:r>
            <a:r>
              <a:rPr lang="en-US" sz="3000" b="1" dirty="0" err="1"/>
              <a:t>yapılan</a:t>
            </a:r>
            <a:r>
              <a:rPr lang="en-US" sz="3000" b="1" dirty="0"/>
              <a:t> </a:t>
            </a:r>
            <a:r>
              <a:rPr lang="en-US" sz="3000" b="1" dirty="0" err="1"/>
              <a:t>ilaçlarda</a:t>
            </a:r>
            <a:r>
              <a:rPr lang="en-US" sz="3000" b="1" dirty="0"/>
              <a:t> </a:t>
            </a:r>
            <a:r>
              <a:rPr lang="en-US" sz="3000" b="1" dirty="0" err="1"/>
              <a:t>fiyat</a:t>
            </a:r>
            <a:r>
              <a:rPr lang="en-US" sz="3000" b="1" dirty="0"/>
              <a:t> </a:t>
            </a:r>
            <a:r>
              <a:rPr lang="en-US" sz="3000" b="1" dirty="0" err="1"/>
              <a:t>kontrolü</a:t>
            </a:r>
            <a:r>
              <a:rPr lang="en-US" sz="3000" b="1" dirty="0"/>
              <a:t> </a:t>
            </a:r>
            <a:r>
              <a:rPr lang="en-US" sz="3000" b="1" dirty="0" err="1"/>
              <a:t>uygulanmaktadır</a:t>
            </a:r>
            <a:r>
              <a:rPr lang="en-US" sz="3000" b="1" dirty="0"/>
              <a:t> (</a:t>
            </a:r>
            <a:r>
              <a:rPr lang="en-US" sz="3000" b="1" dirty="0" err="1"/>
              <a:t>Balçık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Karsavuran</a:t>
            </a:r>
            <a:r>
              <a:rPr lang="en-US" sz="3000" b="1" dirty="0"/>
              <a:t>, 2012).</a:t>
            </a:r>
            <a:endParaRPr lang="tr-TR" sz="3000" b="1" dirty="0"/>
          </a:p>
          <a:p>
            <a:pPr algn="just"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7819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/>
              <a:t>Geri </a:t>
            </a:r>
            <a:r>
              <a:rPr lang="en-US" sz="2800" b="1" dirty="0" err="1"/>
              <a:t>ödeme</a:t>
            </a:r>
            <a:r>
              <a:rPr lang="en-US" sz="2800" b="1" dirty="0"/>
              <a:t> </a:t>
            </a:r>
            <a:r>
              <a:rPr lang="en-US" sz="2800" b="1" dirty="0" err="1"/>
              <a:t>fiyatlarının</a:t>
            </a:r>
            <a:r>
              <a:rPr lang="en-US" sz="2800" b="1" dirty="0"/>
              <a:t> ‘’</a:t>
            </a:r>
            <a:r>
              <a:rPr lang="en-US" sz="2800" b="1" dirty="0" err="1"/>
              <a:t>ömür</a:t>
            </a:r>
            <a:r>
              <a:rPr lang="en-US" sz="2800" b="1" dirty="0"/>
              <a:t> </a:t>
            </a:r>
            <a:r>
              <a:rPr lang="en-US" sz="2800" b="1" dirty="0" err="1"/>
              <a:t>boyu</a:t>
            </a:r>
            <a:r>
              <a:rPr lang="en-US" sz="2800" b="1" dirty="0"/>
              <a:t>’’ </a:t>
            </a:r>
            <a:r>
              <a:rPr lang="en-US" sz="2800" b="1" dirty="0" err="1"/>
              <a:t>olabilmesi</a:t>
            </a:r>
            <a:r>
              <a:rPr lang="en-US" sz="2800" b="1" dirty="0"/>
              <a:t> </a:t>
            </a:r>
            <a:r>
              <a:rPr lang="en-US" sz="2800" b="1" dirty="0" err="1"/>
              <a:t>şu</a:t>
            </a:r>
            <a:r>
              <a:rPr lang="en-US" sz="2800" b="1" dirty="0"/>
              <a:t> </a:t>
            </a:r>
            <a:r>
              <a:rPr lang="en-US" sz="2800" b="1" dirty="0" err="1"/>
              <a:t>anki</a:t>
            </a:r>
            <a:r>
              <a:rPr lang="en-US" sz="2800" b="1" dirty="0"/>
              <a:t> </a:t>
            </a:r>
            <a:r>
              <a:rPr lang="en-US" sz="2800" b="1" dirty="0" err="1"/>
              <a:t>şartlar</a:t>
            </a:r>
            <a:r>
              <a:rPr lang="en-US" sz="2800" b="1" dirty="0"/>
              <a:t> </a:t>
            </a:r>
            <a:r>
              <a:rPr lang="en-US" sz="2800" b="1" dirty="0" err="1"/>
              <a:t>için</a:t>
            </a:r>
            <a:r>
              <a:rPr lang="en-US" sz="2800" b="1" dirty="0"/>
              <a:t> </a:t>
            </a:r>
            <a:r>
              <a:rPr lang="en-US" sz="2800" b="1" dirty="0" err="1"/>
              <a:t>zor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algn="just">
              <a:lnSpc>
                <a:spcPct val="150000"/>
              </a:lnSpc>
            </a:pPr>
            <a:r>
              <a:rPr lang="tr-TR" sz="2800" b="1" dirty="0" smtClean="0"/>
              <a:t>İlk piyasa fiyatı bir süre sonra yeniden düzenlenmekte</a:t>
            </a:r>
          </a:p>
          <a:p>
            <a:pPr algn="just">
              <a:lnSpc>
                <a:spcPct val="150000"/>
              </a:lnSpc>
            </a:pPr>
            <a:r>
              <a:rPr lang="tr-TR" sz="2800" b="1" dirty="0" smtClean="0"/>
              <a:t>Düzenleme genellikle fiyat düşüşü olmakta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7612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Doğrudan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fiyat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kontrolü</a:t>
            </a:r>
            <a:r>
              <a:rPr lang="en-US" sz="2400" b="1" dirty="0" smtClean="0"/>
              <a:t> </a:t>
            </a:r>
            <a:r>
              <a:rPr lang="tr-TR" sz="2400" b="1" dirty="0" smtClean="0"/>
              <a:t>ile</a:t>
            </a:r>
            <a:r>
              <a:rPr lang="en-US" sz="2400" b="1" dirty="0" smtClean="0"/>
              <a:t> </a:t>
            </a:r>
            <a:r>
              <a:rPr lang="tr-TR" sz="2400" b="1" dirty="0" smtClean="0"/>
              <a:t>fiyat artışı azaltılmakta ve fiyat düşüşü görülmekte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Ancak</a:t>
            </a:r>
            <a:r>
              <a:rPr lang="tr-TR" sz="2400" b="1" dirty="0" smtClean="0"/>
              <a:t> buna rağmen ilaç bütçesi artmaktadır.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Kullanılan ilaç miktarı artışı ve geri ödemeye yeni alınan ilaçlar, ilaç bütçesini artırmaktadır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Mossialos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ark., 2004).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71966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Sonuç ve </a:t>
            </a:r>
            <a:r>
              <a:rPr lang="tr-TR" b="1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/>
              <a:t>Sağlıkta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değişimin</a:t>
            </a:r>
            <a:r>
              <a:rPr lang="en-US" sz="2400" b="1" dirty="0" smtClean="0"/>
              <a:t> </a:t>
            </a:r>
            <a:r>
              <a:rPr lang="en-US" sz="2400" b="1" dirty="0" err="1"/>
              <a:t>önüne</a:t>
            </a:r>
            <a:r>
              <a:rPr lang="en-US" sz="2400" b="1" dirty="0"/>
              <a:t> </a:t>
            </a:r>
            <a:r>
              <a:rPr lang="en-US" sz="2400" b="1" dirty="0" err="1"/>
              <a:t>geçmek</a:t>
            </a:r>
            <a:r>
              <a:rPr lang="en-US" sz="2400" b="1" dirty="0"/>
              <a:t> </a:t>
            </a:r>
            <a:r>
              <a:rPr lang="en-US" sz="2400" b="1" dirty="0" err="1"/>
              <a:t>mümkün</a:t>
            </a:r>
            <a:r>
              <a:rPr lang="en-US" sz="2400" b="1" dirty="0"/>
              <a:t> </a:t>
            </a:r>
            <a:r>
              <a:rPr lang="en-US" sz="2400" b="1" dirty="0" err="1" smtClean="0"/>
              <a:t>değil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Teknolojik gelişmeler</a:t>
            </a:r>
          </a:p>
          <a:p>
            <a:pPr algn="just">
              <a:lnSpc>
                <a:spcPct val="150000"/>
              </a:lnSpc>
            </a:pPr>
            <a:r>
              <a:rPr lang="tr-TR" sz="2400" b="1" dirty="0"/>
              <a:t>E</a:t>
            </a:r>
            <a:r>
              <a:rPr lang="en-US" sz="2400" b="1" dirty="0" err="1" smtClean="0"/>
              <a:t>pidemiyolojik</a:t>
            </a:r>
            <a:r>
              <a:rPr lang="tr-TR" sz="2400" b="1" dirty="0"/>
              <a:t> </a:t>
            </a:r>
            <a:r>
              <a:rPr lang="en-US" sz="2400" b="1" dirty="0" err="1" smtClean="0"/>
              <a:t>değişimler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tr-TR" sz="2400" b="1" dirty="0"/>
              <a:t>N</a:t>
            </a:r>
            <a:r>
              <a:rPr lang="en-US" sz="2400" b="1" dirty="0" err="1" smtClean="0"/>
              <a:t>üfus</a:t>
            </a:r>
            <a:r>
              <a:rPr lang="en-US" sz="2400" b="1" dirty="0" smtClean="0"/>
              <a:t> art</a:t>
            </a:r>
            <a:r>
              <a:rPr lang="tr-TR" sz="2400" b="1" dirty="0" smtClean="0"/>
              <a:t>ışı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 </a:t>
            </a:r>
            <a:r>
              <a:rPr lang="tr-TR" sz="2400" b="1" dirty="0"/>
              <a:t>T</a:t>
            </a:r>
            <a:r>
              <a:rPr lang="en-US" sz="2400" b="1" dirty="0" err="1" smtClean="0"/>
              <a:t>oplum</a:t>
            </a:r>
            <a:r>
              <a:rPr lang="tr-TR" sz="2400" b="1" dirty="0" smtClean="0"/>
              <a:t>sal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beklenti</a:t>
            </a:r>
            <a:r>
              <a:rPr lang="en-US" sz="2400" b="1" dirty="0" smtClean="0"/>
              <a:t> </a:t>
            </a:r>
            <a:r>
              <a:rPr lang="tr-TR" sz="2400" b="1" dirty="0" smtClean="0"/>
              <a:t>artışı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r>
              <a:rPr lang="tr-TR" sz="2400" b="1" dirty="0"/>
              <a:t>T</a:t>
            </a:r>
            <a:r>
              <a:rPr lang="en-US" sz="2400" b="1" dirty="0" err="1" smtClean="0"/>
              <a:t>edavilerdeki</a:t>
            </a:r>
            <a:r>
              <a:rPr lang="en-US" sz="2400" b="1" dirty="0" smtClean="0"/>
              <a:t> </a:t>
            </a:r>
            <a:r>
              <a:rPr lang="en-US" sz="2400" b="1" dirty="0" err="1"/>
              <a:t>yenilikler</a:t>
            </a:r>
            <a:r>
              <a:rPr lang="en-US" sz="2400" b="1" dirty="0"/>
              <a:t> 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Sağlık alanının önceliğini ve dinamizmini oluşturur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Sağlık</a:t>
            </a:r>
            <a:r>
              <a:rPr lang="en-US" sz="2400" b="1" dirty="0" smtClean="0"/>
              <a:t> </a:t>
            </a:r>
            <a:r>
              <a:rPr lang="en-US" sz="2400" b="1" dirty="0" err="1"/>
              <a:t>alanı</a:t>
            </a:r>
            <a:r>
              <a:rPr lang="en-US" sz="2400" b="1" dirty="0"/>
              <a:t> </a:t>
            </a:r>
            <a:r>
              <a:rPr lang="en-US" sz="2400" b="1" dirty="0" err="1"/>
              <a:t>stratejik</a:t>
            </a:r>
            <a:r>
              <a:rPr lang="en-US" sz="2400" b="1" dirty="0"/>
              <a:t> </a:t>
            </a:r>
            <a:r>
              <a:rPr lang="en-US" sz="2400" b="1" dirty="0" err="1"/>
              <a:t>öneme</a:t>
            </a:r>
            <a:r>
              <a:rPr lang="en-US" sz="2400" b="1" dirty="0"/>
              <a:t> </a:t>
            </a:r>
            <a:r>
              <a:rPr lang="en-US" sz="2400" b="1" dirty="0" err="1" smtClean="0"/>
              <a:t>sahi</a:t>
            </a:r>
            <a:r>
              <a:rPr lang="tr-TR" sz="2400" b="1" dirty="0" smtClean="0"/>
              <a:t>p bir alan</a:t>
            </a:r>
            <a:r>
              <a:rPr lang="en-US" sz="2400" b="1" dirty="0" smtClean="0"/>
              <a:t> 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8043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18078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200" b="1" dirty="0" smtClean="0"/>
              <a:t>Kendine </a:t>
            </a:r>
            <a:r>
              <a:rPr lang="tr-TR" sz="2200" b="1" dirty="0" err="1" smtClean="0"/>
              <a:t>kendine</a:t>
            </a:r>
            <a:r>
              <a:rPr lang="tr-TR" sz="2200" b="1" dirty="0" smtClean="0"/>
              <a:t> yetebilen üretken toplum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err="1" smtClean="0"/>
              <a:t>Ar</a:t>
            </a:r>
            <a:r>
              <a:rPr lang="en-US" sz="2200" b="1" dirty="0" smtClean="0"/>
              <a:t>-Ge </a:t>
            </a:r>
            <a:r>
              <a:rPr lang="en-US" sz="2200" b="1" dirty="0" err="1"/>
              <a:t>ve</a:t>
            </a:r>
            <a:r>
              <a:rPr lang="en-US" sz="2200" b="1" dirty="0"/>
              <a:t> </a:t>
            </a:r>
            <a:r>
              <a:rPr lang="en-US" sz="2200" b="1" dirty="0" err="1"/>
              <a:t>girişim</a:t>
            </a:r>
            <a:r>
              <a:rPr lang="en-US" sz="2200" b="1" dirty="0"/>
              <a:t> </a:t>
            </a:r>
            <a:r>
              <a:rPr lang="en-US" sz="2200" b="1" dirty="0" err="1"/>
              <a:t>ekosisteminin</a:t>
            </a:r>
            <a:r>
              <a:rPr lang="en-US" sz="2200" b="1" dirty="0"/>
              <a:t> </a:t>
            </a:r>
            <a:r>
              <a:rPr lang="en-US" sz="2200" b="1" dirty="0" err="1"/>
              <a:t>geliştirilmesi</a:t>
            </a:r>
            <a:r>
              <a:rPr lang="en-US" sz="2200" b="1" dirty="0"/>
              <a:t> </a:t>
            </a:r>
            <a:r>
              <a:rPr lang="tr-TR" sz="2200" b="1" dirty="0" smtClean="0"/>
              <a:t>için tedbirler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err="1" smtClean="0"/>
              <a:t>Uzun</a:t>
            </a:r>
            <a:r>
              <a:rPr lang="en-US" sz="2200" b="1" dirty="0" smtClean="0"/>
              <a:t> </a:t>
            </a:r>
            <a:r>
              <a:rPr lang="en-US" sz="2200" b="1" dirty="0" err="1"/>
              <a:t>vadede</a:t>
            </a:r>
            <a:r>
              <a:rPr lang="en-US" sz="2200" b="1" dirty="0"/>
              <a:t> </a:t>
            </a:r>
            <a:r>
              <a:rPr lang="en-US" sz="2200" b="1" dirty="0" err="1"/>
              <a:t>yeni</a:t>
            </a:r>
            <a:r>
              <a:rPr lang="en-US" sz="2200" b="1" dirty="0"/>
              <a:t> </a:t>
            </a:r>
            <a:r>
              <a:rPr lang="en-US" sz="2200" b="1" dirty="0" err="1"/>
              <a:t>molekül</a:t>
            </a:r>
            <a:r>
              <a:rPr lang="en-US" sz="2200" b="1" dirty="0"/>
              <a:t> </a:t>
            </a:r>
            <a:r>
              <a:rPr lang="en-US" sz="2200" b="1" dirty="0" err="1" smtClean="0"/>
              <a:t>geliştireb</a:t>
            </a:r>
            <a:r>
              <a:rPr lang="tr-TR" sz="2200" b="1" dirty="0" smtClean="0"/>
              <a:t>ilmesi</a:t>
            </a:r>
          </a:p>
          <a:p>
            <a:pPr algn="just">
              <a:lnSpc>
                <a:spcPct val="150000"/>
              </a:lnSpc>
            </a:pPr>
            <a:r>
              <a:rPr lang="tr-TR" sz="2200" b="1" dirty="0" smtClean="0"/>
              <a:t>İlaç </a:t>
            </a:r>
            <a:r>
              <a:rPr lang="en-US" sz="2200" b="1" dirty="0" err="1" smtClean="0"/>
              <a:t>Ar</a:t>
            </a:r>
            <a:r>
              <a:rPr lang="en-US" sz="2200" b="1" dirty="0" smtClean="0"/>
              <a:t>-Ge </a:t>
            </a:r>
            <a:r>
              <a:rPr lang="en-US" sz="2200" b="1" dirty="0" err="1"/>
              <a:t>ekonomik</a:t>
            </a:r>
            <a:r>
              <a:rPr lang="en-US" sz="2200" b="1" dirty="0"/>
              <a:t> </a:t>
            </a:r>
            <a:r>
              <a:rPr lang="en-US" sz="2200" b="1" dirty="0" err="1" smtClean="0"/>
              <a:t>bölgele</a:t>
            </a:r>
            <a:r>
              <a:rPr lang="tr-TR" sz="2200" b="1" dirty="0" err="1" smtClean="0"/>
              <a:t>ri</a:t>
            </a:r>
            <a:r>
              <a:rPr lang="tr-TR" sz="2200" b="1" dirty="0" smtClean="0"/>
              <a:t> oluşturulması</a:t>
            </a:r>
            <a:r>
              <a:rPr lang="en-US" sz="2200" b="1" dirty="0" smtClean="0"/>
              <a:t> </a:t>
            </a:r>
            <a:r>
              <a:rPr lang="en-US" sz="2200" b="1" dirty="0"/>
              <a:t>(TİTCK, 2014). 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9016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28325" y="864108"/>
            <a:ext cx="7649442" cy="51206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dirty="0" err="1"/>
              <a:t>Yenilikçi</a:t>
            </a:r>
            <a:r>
              <a:rPr lang="en-US" sz="2200" b="1" dirty="0"/>
              <a:t> </a:t>
            </a:r>
            <a:r>
              <a:rPr lang="en-US" sz="2200" b="1" dirty="0" err="1"/>
              <a:t>ilaçların</a:t>
            </a:r>
            <a:r>
              <a:rPr lang="en-US" sz="2200" b="1" dirty="0"/>
              <a:t> </a:t>
            </a:r>
            <a:r>
              <a:rPr lang="tr-TR" sz="2200" b="1" dirty="0" err="1"/>
              <a:t>p</a:t>
            </a:r>
            <a:r>
              <a:rPr lang="en-US" sz="2200" b="1" dirty="0" smtClean="0"/>
              <a:t>azar </a:t>
            </a:r>
            <a:r>
              <a:rPr lang="en-US" sz="2200" b="1" dirty="0" err="1"/>
              <a:t>erişiminin</a:t>
            </a:r>
            <a:r>
              <a:rPr lang="en-US" sz="2200" b="1" dirty="0"/>
              <a:t> </a:t>
            </a:r>
            <a:r>
              <a:rPr lang="en-US" sz="2200" b="1" dirty="0" err="1"/>
              <a:t>artmasında</a:t>
            </a:r>
            <a:r>
              <a:rPr lang="en-US" sz="2200" b="1" dirty="0"/>
              <a:t> </a:t>
            </a:r>
            <a:r>
              <a:rPr lang="en-US" sz="2200" b="1" dirty="0" err="1"/>
              <a:t>Ar</a:t>
            </a:r>
            <a:r>
              <a:rPr lang="en-US" sz="2200" b="1" dirty="0"/>
              <a:t>-Ge </a:t>
            </a:r>
            <a:r>
              <a:rPr lang="tr-TR" sz="2200" b="1" dirty="0" smtClean="0"/>
              <a:t>etkisi</a:t>
            </a:r>
            <a:r>
              <a:rPr lang="en-US" sz="2200" b="1" dirty="0" smtClean="0"/>
              <a:t> </a:t>
            </a:r>
            <a:r>
              <a:rPr lang="tr-TR" sz="2200" b="1" dirty="0" smtClean="0"/>
              <a:t>Kamu- Sanayi işbirliğinin artması</a:t>
            </a:r>
            <a:r>
              <a:rPr lang="en-US" sz="2200" b="1" dirty="0" smtClean="0"/>
              <a:t> </a:t>
            </a:r>
            <a:endParaRPr lang="tr-TR" sz="2200" b="1" dirty="0" smtClean="0"/>
          </a:p>
          <a:p>
            <a:pPr algn="just">
              <a:lnSpc>
                <a:spcPct val="150000"/>
              </a:lnSpc>
            </a:pPr>
            <a:r>
              <a:rPr lang="tr-TR" sz="2200" b="1" dirty="0" smtClean="0"/>
              <a:t>Sık sık değişen </a:t>
            </a:r>
            <a:r>
              <a:rPr lang="en-US" sz="2200" b="1" dirty="0" smtClean="0"/>
              <a:t>SUT </a:t>
            </a:r>
            <a:r>
              <a:rPr lang="en-US" sz="2200" b="1" dirty="0" err="1"/>
              <a:t>kurallarının</a:t>
            </a:r>
            <a:r>
              <a:rPr lang="en-US" sz="2200" b="1" dirty="0"/>
              <a:t> </a:t>
            </a:r>
            <a:r>
              <a:rPr lang="en-US" sz="2200" b="1" dirty="0" err="1" smtClean="0"/>
              <a:t>etkisinin</a:t>
            </a:r>
            <a:r>
              <a:rPr lang="en-US" sz="2200" b="1" dirty="0" smtClean="0"/>
              <a:t> </a:t>
            </a:r>
            <a:r>
              <a:rPr lang="en-US" sz="2200" b="1" dirty="0" err="1"/>
              <a:t>uzun</a:t>
            </a:r>
            <a:r>
              <a:rPr lang="en-US" sz="2200" b="1" dirty="0"/>
              <a:t> </a:t>
            </a:r>
            <a:r>
              <a:rPr lang="en-US" sz="2200" b="1" dirty="0" err="1"/>
              <a:t>vadede</a:t>
            </a:r>
            <a:r>
              <a:rPr lang="en-US" sz="2200" b="1" dirty="0"/>
              <a:t> </a:t>
            </a:r>
            <a:r>
              <a:rPr lang="en-US" sz="2200" b="1" dirty="0" err="1" smtClean="0"/>
              <a:t>incelenmesi</a:t>
            </a:r>
            <a:r>
              <a:rPr lang="en-US" sz="2200" b="1" dirty="0" smtClean="0"/>
              <a:t> </a:t>
            </a:r>
            <a:endParaRPr lang="tr-TR" sz="2200" b="1" dirty="0" smtClean="0"/>
          </a:p>
          <a:p>
            <a:pPr algn="just">
              <a:lnSpc>
                <a:spcPct val="150000"/>
              </a:lnSpc>
            </a:pPr>
            <a:r>
              <a:rPr lang="tr-TR" sz="2200" b="1" dirty="0" smtClean="0"/>
              <a:t>SUT &amp; </a:t>
            </a:r>
            <a:r>
              <a:rPr lang="en-US" sz="2200" b="1" dirty="0" err="1" smtClean="0"/>
              <a:t>İlaç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tüketim</a:t>
            </a:r>
            <a:r>
              <a:rPr lang="tr-TR" sz="2200" b="1" dirty="0" smtClean="0"/>
              <a:t>inde</a:t>
            </a:r>
            <a:r>
              <a:rPr lang="en-US" sz="2200" b="1" dirty="0" smtClean="0"/>
              <a:t> </a:t>
            </a:r>
            <a:r>
              <a:rPr lang="en-US" sz="2200" b="1" dirty="0" err="1"/>
              <a:t>kutu</a:t>
            </a:r>
            <a:r>
              <a:rPr lang="en-US" sz="2200" b="1" dirty="0"/>
              <a:t> </a:t>
            </a:r>
            <a:r>
              <a:rPr lang="en-US" sz="2200" b="1" dirty="0" err="1"/>
              <a:t>ve</a:t>
            </a:r>
            <a:r>
              <a:rPr lang="en-US" sz="2200" b="1" dirty="0"/>
              <a:t> </a:t>
            </a:r>
            <a:r>
              <a:rPr lang="en-US" sz="2200" b="1" dirty="0" err="1"/>
              <a:t>değer</a:t>
            </a:r>
            <a:r>
              <a:rPr lang="en-US" sz="2200" b="1" dirty="0"/>
              <a:t> </a:t>
            </a:r>
            <a:r>
              <a:rPr lang="en-US" sz="2200" b="1" dirty="0" err="1" smtClean="0"/>
              <a:t>bazlı</a:t>
            </a:r>
            <a:r>
              <a:rPr lang="tr-TR" sz="2200" b="1" dirty="0" smtClean="0"/>
              <a:t> değişimlerin incelenmesi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13766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b="1" dirty="0"/>
              <a:t>Yıllar içinde ulusal ve uluslararası ilaç politikalarında değişimler görülmüş ve ilaç fiyatlandırmasında kontrol mekanizması giderek önemle hale gelmiştir (Çalışkan, 2008).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418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18078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000" b="1" dirty="0" smtClean="0"/>
              <a:t>Bütçe politikalarının kısa &amp; uzun vadede değerlendirilmesi</a:t>
            </a:r>
          </a:p>
          <a:p>
            <a:pPr algn="just">
              <a:lnSpc>
                <a:spcPct val="150000"/>
              </a:lnSpc>
            </a:pPr>
            <a:r>
              <a:rPr lang="tr-TR" sz="3000" b="1" dirty="0" smtClean="0"/>
              <a:t>Paralel Ticaret ?</a:t>
            </a:r>
          </a:p>
          <a:p>
            <a:pPr algn="just">
              <a:lnSpc>
                <a:spcPct val="150000"/>
              </a:lnSpc>
            </a:pPr>
            <a:r>
              <a:rPr lang="tr-TR" sz="3000" b="1" dirty="0" smtClean="0"/>
              <a:t>İlacın piyasada bulunamaması durumu</a:t>
            </a:r>
          </a:p>
        </p:txBody>
      </p:sp>
    </p:spTree>
    <p:extLst>
      <p:ext uri="{BB962C8B-B14F-4D97-AF65-F5344CB8AC3E}">
        <p14:creationId xmlns:p14="http://schemas.microsoft.com/office/powerpoint/2010/main" val="12061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7" y="959643"/>
            <a:ext cx="7485669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600" b="1" dirty="0" smtClean="0"/>
              <a:t>Global bütçe ile ekonomik büyümenin paralelliği ?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err="1" smtClean="0"/>
              <a:t>Sektörel</a:t>
            </a:r>
            <a:r>
              <a:rPr lang="tr-TR" sz="2600" b="1" dirty="0" smtClean="0"/>
              <a:t> daralmanın istihdama etkisi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err="1" smtClean="0"/>
              <a:t>Sektörel</a:t>
            </a:r>
            <a:r>
              <a:rPr lang="tr-TR" sz="2600" b="1" dirty="0" smtClean="0"/>
              <a:t> planlamada ilaçta fiyatın önemi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Verimlilik, hakkaniyet, kalite ve maliyet unsurları</a:t>
            </a: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32348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7" y="959643"/>
            <a:ext cx="7826863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 err="1" smtClean="0"/>
              <a:t>Yenilikçi</a:t>
            </a:r>
            <a:r>
              <a:rPr lang="en-US" sz="2600" b="1" dirty="0" smtClean="0"/>
              <a:t> </a:t>
            </a:r>
            <a:r>
              <a:rPr lang="en-US" sz="2600" b="1" dirty="0" err="1"/>
              <a:t>ilaçlar</a:t>
            </a:r>
            <a:r>
              <a:rPr lang="en-US" sz="2600" b="1" dirty="0"/>
              <a:t> </a:t>
            </a:r>
            <a:r>
              <a:rPr lang="en-US" sz="2600" b="1" dirty="0" err="1"/>
              <a:t>gelecekte</a:t>
            </a:r>
            <a:r>
              <a:rPr lang="en-US" sz="2600" b="1" dirty="0"/>
              <a:t> </a:t>
            </a:r>
            <a:r>
              <a:rPr lang="en-US" sz="2600" b="1" dirty="0" err="1"/>
              <a:t>ilaç</a:t>
            </a:r>
            <a:r>
              <a:rPr lang="en-US" sz="2600" b="1" dirty="0"/>
              <a:t> </a:t>
            </a:r>
            <a:r>
              <a:rPr lang="en-US" sz="2600" b="1" dirty="0" err="1"/>
              <a:t>harcamasını</a:t>
            </a:r>
            <a:r>
              <a:rPr lang="en-US" sz="2600" b="1" dirty="0"/>
              <a:t> </a:t>
            </a:r>
            <a:r>
              <a:rPr lang="en-US" sz="2600" b="1" dirty="0" err="1"/>
              <a:t>arttıracaktır</a:t>
            </a:r>
            <a:r>
              <a:rPr lang="en-US" sz="2600" b="1" dirty="0"/>
              <a:t> </a:t>
            </a:r>
            <a:endParaRPr lang="tr-TR" sz="2600" b="1" dirty="0" smtClean="0"/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İlaç bütçesi daralması ile toplam sağlık harcamaları arasındaki ilişki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Talep tarafına odaklanarak Akılcı İlaç Kullanımını </a:t>
            </a:r>
            <a:r>
              <a:rPr lang="tr-TR" sz="2600" b="1" dirty="0" err="1" smtClean="0"/>
              <a:t>teşviği</a:t>
            </a:r>
            <a:r>
              <a:rPr lang="tr-TR" sz="2600" b="1" dirty="0" smtClean="0"/>
              <a:t> </a:t>
            </a:r>
            <a:r>
              <a:rPr lang="en-US" sz="2600" b="1" dirty="0" smtClean="0"/>
              <a:t>(</a:t>
            </a:r>
            <a:r>
              <a:rPr lang="en-US" sz="2600" b="1" dirty="0" err="1"/>
              <a:t>Balçık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Karsavuran</a:t>
            </a:r>
            <a:r>
              <a:rPr lang="en-US" sz="2600" b="1" dirty="0"/>
              <a:t>, 2012).</a:t>
            </a:r>
            <a:endParaRPr lang="tr-TR" sz="2600" b="1" dirty="0"/>
          </a:p>
          <a:p>
            <a:pPr algn="just">
              <a:lnSpc>
                <a:spcPct val="150000"/>
              </a:lnSpc>
            </a:pPr>
            <a:endParaRPr lang="tr-TR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158830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604380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000" b="1" dirty="0" smtClean="0"/>
              <a:t>Euro kuru sorunsalı </a:t>
            </a:r>
          </a:p>
          <a:p>
            <a:pPr algn="just">
              <a:lnSpc>
                <a:spcPct val="150000"/>
              </a:lnSpc>
            </a:pPr>
            <a:r>
              <a:rPr lang="tr-TR" sz="3000" b="1" dirty="0" smtClean="0"/>
              <a:t>2009-2011 arası 2,5 milyar TL sektörün kur ilişkili kaybı </a:t>
            </a:r>
            <a:r>
              <a:rPr lang="tr-TR" sz="3000" b="1" dirty="0" smtClean="0"/>
              <a:t>AB’de 10 Euro olan orijinal ilacın Türkiye’de 4,7 Euro olması, </a:t>
            </a:r>
            <a:r>
              <a:rPr lang="tr-TR" sz="3000" b="1" dirty="0"/>
              <a:t>Jenerikte ise 3,5 </a:t>
            </a:r>
            <a:r>
              <a:rPr lang="tr-TR" sz="3000" b="1" dirty="0" smtClean="0"/>
              <a:t>Euro olması ne kadar gerçekçi ? </a:t>
            </a:r>
            <a:r>
              <a:rPr lang="tr-TR" sz="3000" b="1" dirty="0"/>
              <a:t>(AİFD, TİSD, 2012</a:t>
            </a:r>
            <a:r>
              <a:rPr lang="tr-TR" sz="3000" b="1" dirty="0" smtClean="0"/>
              <a:t>)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33792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600" b="1" dirty="0" smtClean="0"/>
              <a:t>Fiyat önemli bir konu 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İç dinamiklerden etkilenir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Her ülkenin şartlarına göre belirlenmeli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Gelişen Türkiye ekonomisinin hem üretici hem yönetici olması gerekir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Uzun vadede ekonomik katkının göz önüne alınması gerekir</a:t>
            </a: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21342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/>
              <a:t>Kısa</a:t>
            </a:r>
            <a:r>
              <a:rPr lang="en-US" sz="2400" b="1" dirty="0"/>
              <a:t> </a:t>
            </a:r>
            <a:r>
              <a:rPr lang="en-US" sz="2400" b="1" dirty="0" err="1" smtClean="0"/>
              <a:t>vadede</a:t>
            </a:r>
            <a:r>
              <a:rPr lang="tr-TR" sz="2400" b="1" dirty="0" smtClean="0"/>
              <a:t>ki yükü risk anlaşmaları ile kısmen önlenebilir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Başlangıç </a:t>
            </a:r>
            <a:r>
              <a:rPr lang="en-US" sz="2400" b="1" dirty="0" err="1" smtClean="0"/>
              <a:t>olarak</a:t>
            </a:r>
            <a:r>
              <a:rPr lang="en-US" sz="2400" b="1" dirty="0" smtClean="0"/>
              <a:t> </a:t>
            </a:r>
            <a:r>
              <a:rPr lang="en-US" sz="2400" b="1" dirty="0" err="1"/>
              <a:t>referans</a:t>
            </a:r>
            <a:r>
              <a:rPr lang="en-US" sz="2400" b="1" dirty="0"/>
              <a:t> </a:t>
            </a:r>
            <a:r>
              <a:rPr lang="en-US" sz="2400" b="1" dirty="0" err="1"/>
              <a:t>fiyat</a:t>
            </a:r>
            <a:r>
              <a:rPr lang="en-US" sz="2400" b="1" dirty="0"/>
              <a:t> </a:t>
            </a:r>
            <a:r>
              <a:rPr lang="en-US" sz="2400" b="1" dirty="0" err="1" smtClean="0"/>
              <a:t>uygulaması</a:t>
            </a:r>
            <a:r>
              <a:rPr lang="en-US" sz="2400" b="1" dirty="0" smtClean="0"/>
              <a:t> </a:t>
            </a:r>
            <a:r>
              <a:rPr lang="en-US" sz="2400" b="1" dirty="0"/>
              <a:t>en </a:t>
            </a:r>
            <a:r>
              <a:rPr lang="en-US" sz="2400" b="1" dirty="0" err="1"/>
              <a:t>düşük</a:t>
            </a:r>
            <a:r>
              <a:rPr lang="en-US" sz="2400" b="1" dirty="0"/>
              <a:t> </a:t>
            </a:r>
            <a:r>
              <a:rPr lang="en-US" sz="2400" b="1" dirty="0" err="1"/>
              <a:t>referans</a:t>
            </a:r>
            <a:r>
              <a:rPr lang="en-US" sz="2400" b="1" dirty="0"/>
              <a:t> </a:t>
            </a:r>
            <a:r>
              <a:rPr lang="en-US" sz="2400" b="1" dirty="0" err="1"/>
              <a:t>fiyat</a:t>
            </a:r>
            <a:r>
              <a:rPr lang="en-US" sz="2400" b="1" dirty="0"/>
              <a:t> </a:t>
            </a:r>
            <a:r>
              <a:rPr lang="en-US" sz="2400" b="1" dirty="0" err="1"/>
              <a:t>yerine</a:t>
            </a:r>
            <a:r>
              <a:rPr lang="en-US" sz="2400" b="1" dirty="0"/>
              <a:t> </a:t>
            </a:r>
            <a:r>
              <a:rPr lang="en-US" sz="2400" b="1" dirty="0" err="1" smtClean="0"/>
              <a:t>en</a:t>
            </a:r>
            <a:r>
              <a:rPr lang="en-US" sz="2400" b="1" dirty="0" smtClean="0"/>
              <a:t> </a:t>
            </a:r>
            <a:r>
              <a:rPr lang="en-US" sz="2400" b="1" dirty="0" err="1"/>
              <a:t>düşük</a:t>
            </a:r>
            <a:r>
              <a:rPr lang="en-US" sz="2400" b="1" dirty="0"/>
              <a:t> 3 </a:t>
            </a:r>
            <a:r>
              <a:rPr lang="en-US" sz="2400" b="1" dirty="0" err="1"/>
              <a:t>ilacın</a:t>
            </a:r>
            <a:r>
              <a:rPr lang="en-US" sz="2400" b="1" dirty="0"/>
              <a:t> </a:t>
            </a:r>
            <a:r>
              <a:rPr lang="en-US" sz="2400" b="1" dirty="0" err="1"/>
              <a:t>fiyat</a:t>
            </a:r>
            <a:r>
              <a:rPr lang="en-US" sz="2400" b="1" dirty="0"/>
              <a:t> </a:t>
            </a:r>
            <a:r>
              <a:rPr lang="en-US" sz="2400" b="1" dirty="0" err="1"/>
              <a:t>ortalaması</a:t>
            </a:r>
            <a:r>
              <a:rPr lang="en-US" sz="2400" b="1" dirty="0"/>
              <a:t> </a:t>
            </a:r>
            <a:r>
              <a:rPr lang="en-US" sz="2400" b="1" dirty="0" err="1"/>
              <a:t>alınarak</a:t>
            </a:r>
            <a:r>
              <a:rPr lang="en-US" sz="2400" b="1" dirty="0"/>
              <a:t> </a:t>
            </a:r>
            <a:r>
              <a:rPr lang="tr-TR" sz="2400" b="1" dirty="0" smtClean="0"/>
              <a:t>uygulanabilir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err="1" smtClean="0"/>
              <a:t>Multidisipliner</a:t>
            </a:r>
            <a:r>
              <a:rPr lang="tr-TR" sz="2400" b="1" dirty="0" smtClean="0"/>
              <a:t> çalışma önemli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120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7135" cy="4601183"/>
          </a:xfrm>
        </p:spPr>
        <p:txBody>
          <a:bodyPr/>
          <a:lstStyle/>
          <a:p>
            <a:pPr algn="ctr"/>
            <a:r>
              <a:rPr lang="tr-TR" b="1" dirty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2915" y="1246245"/>
            <a:ext cx="7315200" cy="51206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600" b="1" dirty="0"/>
              <a:t>Kıt </a:t>
            </a:r>
            <a:r>
              <a:rPr lang="en-US" sz="2600" b="1" dirty="0" err="1"/>
              <a:t>kaynakların</a:t>
            </a:r>
            <a:r>
              <a:rPr lang="en-US" sz="2600" b="1" dirty="0"/>
              <a:t> </a:t>
            </a:r>
            <a:r>
              <a:rPr lang="en-US" sz="2600" b="1" dirty="0" err="1"/>
              <a:t>en</a:t>
            </a:r>
            <a:r>
              <a:rPr lang="en-US" sz="2600" b="1" dirty="0"/>
              <a:t> </a:t>
            </a:r>
            <a:r>
              <a:rPr lang="en-US" sz="2600" b="1" dirty="0" err="1"/>
              <a:t>iyi</a:t>
            </a:r>
            <a:r>
              <a:rPr lang="en-US" sz="2600" b="1" dirty="0"/>
              <a:t> </a:t>
            </a:r>
            <a:r>
              <a:rPr lang="en-US" sz="2600" b="1" dirty="0" err="1"/>
              <a:t>şekilde</a:t>
            </a:r>
            <a:r>
              <a:rPr lang="en-US" sz="2600" b="1" dirty="0"/>
              <a:t> </a:t>
            </a:r>
            <a:r>
              <a:rPr lang="en-US" sz="2600" b="1" dirty="0" err="1"/>
              <a:t>dağıtılması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kullanılması</a:t>
            </a:r>
            <a:r>
              <a:rPr lang="en-US" sz="2600" b="1" dirty="0"/>
              <a:t> </a:t>
            </a:r>
            <a:r>
              <a:rPr lang="en-US" sz="2600" b="1" dirty="0" err="1"/>
              <a:t>açısından</a:t>
            </a:r>
            <a:r>
              <a:rPr lang="en-US" sz="2600" b="1" dirty="0"/>
              <a:t> </a:t>
            </a:r>
            <a:r>
              <a:rPr lang="en-US" sz="2600" b="1" dirty="0" err="1"/>
              <a:t>gelecekte</a:t>
            </a:r>
            <a:r>
              <a:rPr lang="en-US" sz="2600" b="1" dirty="0"/>
              <a:t> </a:t>
            </a:r>
            <a:r>
              <a:rPr lang="en-US" sz="2600" b="1" dirty="0" err="1"/>
              <a:t>yapılacak</a:t>
            </a:r>
            <a:r>
              <a:rPr lang="en-US" sz="2600" b="1" dirty="0"/>
              <a:t> </a:t>
            </a:r>
            <a:r>
              <a:rPr lang="en-US" sz="2600" b="1" dirty="0" err="1"/>
              <a:t>değerlendirmelerin</a:t>
            </a:r>
            <a:r>
              <a:rPr lang="en-US" sz="2600" b="1" dirty="0"/>
              <a:t> </a:t>
            </a:r>
            <a:r>
              <a:rPr lang="en-US" sz="2600" b="1" dirty="0" err="1"/>
              <a:t>multidisipliner</a:t>
            </a:r>
            <a:r>
              <a:rPr lang="en-US" sz="2600" b="1" dirty="0"/>
              <a:t> </a:t>
            </a:r>
            <a:r>
              <a:rPr lang="en-US" sz="2600" b="1" dirty="0" err="1"/>
              <a:t>bir</a:t>
            </a:r>
            <a:r>
              <a:rPr lang="en-US" sz="2600" b="1" dirty="0"/>
              <a:t> </a:t>
            </a:r>
            <a:r>
              <a:rPr lang="en-US" sz="2600" b="1" dirty="0" err="1"/>
              <a:t>çerçevede</a:t>
            </a:r>
            <a:r>
              <a:rPr lang="en-US" sz="2600" b="1" dirty="0"/>
              <a:t> </a:t>
            </a:r>
            <a:r>
              <a:rPr lang="en-US" sz="2600" b="1" dirty="0" err="1"/>
              <a:t>yapılması</a:t>
            </a:r>
            <a:r>
              <a:rPr lang="en-US" sz="2600" b="1" dirty="0"/>
              <a:t> </a:t>
            </a:r>
            <a:r>
              <a:rPr lang="en-US" sz="2600" b="1" dirty="0" err="1"/>
              <a:t>gerektiği</a:t>
            </a:r>
            <a:r>
              <a:rPr lang="en-US" sz="2600" b="1" dirty="0"/>
              <a:t> </a:t>
            </a:r>
            <a:r>
              <a:rPr lang="en-US" sz="2600" b="1" dirty="0" err="1"/>
              <a:t>görülmektedir</a:t>
            </a:r>
            <a:r>
              <a:rPr lang="tr-TR" sz="2600" b="1" dirty="0" smtClean="0"/>
              <a:t>.</a:t>
            </a:r>
            <a:endParaRPr lang="tr-TR" sz="2600" b="1" dirty="0"/>
          </a:p>
          <a:p>
            <a:pPr>
              <a:lnSpc>
                <a:spcPct val="150000"/>
              </a:lnSpc>
            </a:pP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harcamalarının</a:t>
            </a:r>
            <a:r>
              <a:rPr lang="en-US" sz="2600" b="1" dirty="0"/>
              <a:t> </a:t>
            </a:r>
            <a:r>
              <a:rPr lang="en-US" sz="2600" b="1" dirty="0" err="1"/>
              <a:t>önemli</a:t>
            </a:r>
            <a:r>
              <a:rPr lang="en-US" sz="2600" b="1" dirty="0"/>
              <a:t> </a:t>
            </a:r>
            <a:r>
              <a:rPr lang="en-US" sz="2600" b="1" dirty="0" err="1"/>
              <a:t>bir</a:t>
            </a:r>
            <a:r>
              <a:rPr lang="en-US" sz="2600" b="1" dirty="0"/>
              <a:t> </a:t>
            </a:r>
            <a:r>
              <a:rPr lang="en-US" sz="2600" b="1" dirty="0" err="1"/>
              <a:t>kısmını</a:t>
            </a:r>
            <a:r>
              <a:rPr lang="en-US" sz="2600" b="1" dirty="0"/>
              <a:t> </a:t>
            </a:r>
            <a:r>
              <a:rPr lang="en-US" sz="2600" b="1" dirty="0" err="1"/>
              <a:t>oluşturan</a:t>
            </a:r>
            <a:r>
              <a:rPr lang="en-US" sz="2600" b="1" dirty="0"/>
              <a:t> </a:t>
            </a:r>
            <a:r>
              <a:rPr lang="en-US" sz="2600" b="1" dirty="0" err="1"/>
              <a:t>ilaç</a:t>
            </a:r>
            <a:r>
              <a:rPr lang="en-US" sz="2600" b="1" dirty="0"/>
              <a:t> </a:t>
            </a:r>
            <a:r>
              <a:rPr lang="en-US" sz="2600" b="1" dirty="0" err="1"/>
              <a:t>harcamalarının</a:t>
            </a:r>
            <a:r>
              <a:rPr lang="en-US" sz="2600" b="1" dirty="0"/>
              <a:t>; </a:t>
            </a:r>
            <a:r>
              <a:rPr lang="en-US" sz="2600" b="1" dirty="0" err="1"/>
              <a:t>fiyatlandırma</a:t>
            </a:r>
            <a:r>
              <a:rPr lang="en-US" sz="2600" b="1" dirty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geri</a:t>
            </a:r>
            <a:r>
              <a:rPr lang="en-US" sz="2600" b="1" dirty="0"/>
              <a:t> </a:t>
            </a:r>
            <a:r>
              <a:rPr lang="en-US" sz="2600" b="1" dirty="0" err="1"/>
              <a:t>ödeme</a:t>
            </a:r>
            <a:r>
              <a:rPr lang="en-US" sz="2600" b="1" dirty="0"/>
              <a:t> </a:t>
            </a:r>
            <a:r>
              <a:rPr lang="en-US" sz="2600" b="1" dirty="0" err="1"/>
              <a:t>politikaları</a:t>
            </a:r>
            <a:r>
              <a:rPr lang="en-US" sz="2600" b="1" dirty="0"/>
              <a:t> </a:t>
            </a:r>
            <a:r>
              <a:rPr lang="en-US" sz="2600" b="1" dirty="0" err="1"/>
              <a:t>açısından</a:t>
            </a:r>
            <a:r>
              <a:rPr lang="en-US" sz="2600" b="1" dirty="0"/>
              <a:t> optimum hale </a:t>
            </a:r>
            <a:r>
              <a:rPr lang="en-US" sz="2600" b="1" dirty="0" err="1"/>
              <a:t>getirmek</a:t>
            </a:r>
            <a:r>
              <a:rPr lang="en-US" sz="2600" b="1" dirty="0"/>
              <a:t> </a:t>
            </a:r>
            <a:r>
              <a:rPr lang="en-US" sz="2600" b="1" dirty="0" err="1"/>
              <a:t>için</a:t>
            </a:r>
            <a:r>
              <a:rPr lang="en-US" sz="2600" b="1" dirty="0"/>
              <a:t> </a:t>
            </a:r>
            <a:r>
              <a:rPr lang="en-US" sz="2600" b="1" dirty="0" err="1"/>
              <a:t>ortaya</a:t>
            </a:r>
            <a:r>
              <a:rPr lang="en-US" sz="2600" b="1" dirty="0"/>
              <a:t> </a:t>
            </a:r>
            <a:r>
              <a:rPr lang="en-US" sz="2600" b="1" dirty="0" err="1"/>
              <a:t>çıkarılacak</a:t>
            </a:r>
            <a:r>
              <a:rPr lang="en-US" sz="2600" b="1" dirty="0"/>
              <a:t> </a:t>
            </a:r>
            <a:r>
              <a:rPr lang="en-US" sz="2600" b="1" dirty="0" err="1"/>
              <a:t>öğelerin</a:t>
            </a:r>
            <a:r>
              <a:rPr lang="en-US" sz="2600" b="1" dirty="0"/>
              <a:t> </a:t>
            </a:r>
            <a:r>
              <a:rPr lang="en-US" sz="2600" b="1" dirty="0" err="1"/>
              <a:t>ülke</a:t>
            </a:r>
            <a:r>
              <a:rPr lang="en-US" sz="2600" b="1" dirty="0"/>
              <a:t> </a:t>
            </a: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politikası</a:t>
            </a:r>
            <a:r>
              <a:rPr lang="en-US" sz="2600" b="1" dirty="0"/>
              <a:t> </a:t>
            </a:r>
            <a:r>
              <a:rPr lang="en-US" sz="2600" b="1" dirty="0" err="1"/>
              <a:t>üzerinde</a:t>
            </a:r>
            <a:r>
              <a:rPr lang="en-US" sz="2600" b="1" dirty="0"/>
              <a:t> </a:t>
            </a:r>
            <a:r>
              <a:rPr lang="en-US" sz="2600" b="1" dirty="0" err="1"/>
              <a:t>önemli</a:t>
            </a:r>
            <a:r>
              <a:rPr lang="en-US" sz="2600" b="1" dirty="0"/>
              <a:t> </a:t>
            </a:r>
            <a:r>
              <a:rPr lang="en-US" sz="2600" b="1" dirty="0" err="1"/>
              <a:t>etkisi</a:t>
            </a:r>
            <a:r>
              <a:rPr lang="en-US" sz="2600" b="1" dirty="0"/>
              <a:t> </a:t>
            </a:r>
            <a:r>
              <a:rPr lang="en-US" sz="2600" b="1" dirty="0" err="1"/>
              <a:t>olacağı</a:t>
            </a:r>
            <a:r>
              <a:rPr lang="en-US" sz="2600" b="1" dirty="0"/>
              <a:t> </a:t>
            </a:r>
            <a:r>
              <a:rPr lang="en-US" sz="2600" b="1" dirty="0" err="1"/>
              <a:t>önemli</a:t>
            </a:r>
            <a:r>
              <a:rPr lang="en-US" sz="2600" b="1" dirty="0"/>
              <a:t> </a:t>
            </a:r>
            <a:r>
              <a:rPr lang="en-US" sz="2600" b="1" dirty="0" err="1"/>
              <a:t>bir</a:t>
            </a:r>
            <a:r>
              <a:rPr lang="en-US" sz="2600" b="1" dirty="0"/>
              <a:t> </a:t>
            </a:r>
            <a:r>
              <a:rPr lang="en-US" sz="2600" b="1" dirty="0" err="1"/>
              <a:t>husustur</a:t>
            </a:r>
            <a:r>
              <a:rPr lang="en-US" sz="2600" b="1" dirty="0"/>
              <a:t>.</a:t>
            </a:r>
            <a:endParaRPr lang="tr-TR" sz="2600" b="1" dirty="0"/>
          </a:p>
          <a:p>
            <a:pPr>
              <a:lnSpc>
                <a:spcPct val="150000"/>
              </a:lnSpc>
            </a:pPr>
            <a:endParaRPr lang="tr-TR" sz="2600" b="1" dirty="0"/>
          </a:p>
          <a:p>
            <a:pPr>
              <a:lnSpc>
                <a:spcPct val="150000"/>
              </a:lnSpc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127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3487" cy="4601183"/>
          </a:xfrm>
        </p:spPr>
        <p:txBody>
          <a:bodyPr/>
          <a:lstStyle/>
          <a:p>
            <a:pPr algn="ctr"/>
            <a:r>
              <a:rPr lang="tr-TR" b="1" dirty="0" smtClean="0"/>
              <a:t>Sonuç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959643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100" b="1" dirty="0" err="1"/>
              <a:t>Fiyatlandırma</a:t>
            </a:r>
            <a:r>
              <a:rPr lang="en-US" sz="2100" b="1" dirty="0"/>
              <a:t> </a:t>
            </a:r>
            <a:r>
              <a:rPr lang="en-US" sz="2100" b="1" dirty="0" err="1"/>
              <a:t>ve</a:t>
            </a:r>
            <a:r>
              <a:rPr lang="en-US" sz="2100" b="1" dirty="0"/>
              <a:t> </a:t>
            </a:r>
            <a:r>
              <a:rPr lang="en-US" sz="2100" b="1" dirty="0" err="1"/>
              <a:t>geri</a:t>
            </a:r>
            <a:r>
              <a:rPr lang="en-US" sz="2100" b="1" dirty="0"/>
              <a:t> </a:t>
            </a:r>
            <a:r>
              <a:rPr lang="en-US" sz="2100" b="1" dirty="0" err="1" smtClean="0"/>
              <a:t>ödeme</a:t>
            </a:r>
            <a:r>
              <a:rPr lang="tr-TR" sz="2100" b="1" dirty="0" smtClean="0"/>
              <a:t>de </a:t>
            </a:r>
            <a:r>
              <a:rPr lang="en-US" sz="2100" b="1" dirty="0" err="1" smtClean="0"/>
              <a:t>Bakanlık</a:t>
            </a:r>
            <a:r>
              <a:rPr lang="en-US" sz="2100" b="1" dirty="0" smtClean="0"/>
              <a:t> </a:t>
            </a:r>
            <a:r>
              <a:rPr lang="en-US" sz="2100" b="1" dirty="0" err="1"/>
              <a:t>arası</a:t>
            </a:r>
            <a:r>
              <a:rPr lang="en-US" sz="2100" b="1" dirty="0"/>
              <a:t> </a:t>
            </a:r>
            <a:r>
              <a:rPr lang="en-US" sz="2100" b="1" dirty="0" err="1" smtClean="0"/>
              <a:t>Komisyon</a:t>
            </a:r>
            <a:endParaRPr lang="tr-TR" sz="2100" b="1" dirty="0"/>
          </a:p>
          <a:p>
            <a:pPr algn="just">
              <a:lnSpc>
                <a:spcPct val="150000"/>
              </a:lnSpc>
            </a:pPr>
            <a:r>
              <a:rPr lang="en-US" sz="2100" b="1" dirty="0" err="1" smtClean="0"/>
              <a:t>Komisyon</a:t>
            </a:r>
            <a:r>
              <a:rPr lang="tr-TR" sz="2100" b="1" dirty="0" smtClean="0"/>
              <a:t>da</a:t>
            </a:r>
            <a:r>
              <a:rPr lang="en-US" sz="2100" b="1" dirty="0" smtClean="0"/>
              <a:t> </a:t>
            </a:r>
            <a:r>
              <a:rPr lang="en-US" sz="2100" b="1" dirty="0"/>
              <a:t>tam </a:t>
            </a:r>
            <a:r>
              <a:rPr lang="en-US" sz="2100" b="1" dirty="0" err="1"/>
              <a:t>zamanlı</a:t>
            </a:r>
            <a:r>
              <a:rPr lang="en-US" sz="2100" b="1" dirty="0"/>
              <a:t> </a:t>
            </a:r>
            <a:r>
              <a:rPr lang="en-US" sz="2100" b="1" dirty="0" err="1" smtClean="0"/>
              <a:t>uzman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istihdam</a:t>
            </a:r>
            <a:r>
              <a:rPr lang="tr-TR" sz="2100" b="1" dirty="0" smtClean="0"/>
              <a:t>ı </a:t>
            </a:r>
            <a:r>
              <a:rPr lang="en-US" sz="2100" b="1" dirty="0" err="1" smtClean="0"/>
              <a:t>çalışma</a:t>
            </a:r>
            <a:r>
              <a:rPr lang="en-US" sz="2100" b="1" dirty="0" smtClean="0"/>
              <a:t> </a:t>
            </a:r>
            <a:r>
              <a:rPr lang="en-US" sz="2100" b="1" dirty="0" err="1"/>
              <a:t>kapasitesini</a:t>
            </a:r>
            <a:r>
              <a:rPr lang="en-US" sz="2100" b="1" dirty="0"/>
              <a:t> </a:t>
            </a:r>
            <a:r>
              <a:rPr lang="en-US" sz="2100" b="1" dirty="0" err="1"/>
              <a:t>ve</a:t>
            </a:r>
            <a:r>
              <a:rPr lang="en-US" sz="2100" b="1" dirty="0"/>
              <a:t> </a:t>
            </a:r>
            <a:r>
              <a:rPr lang="en-US" sz="2100" b="1" dirty="0" err="1"/>
              <a:t>verimliliğini</a:t>
            </a:r>
            <a:r>
              <a:rPr lang="en-US" sz="2100" b="1" dirty="0"/>
              <a:t> </a:t>
            </a:r>
            <a:r>
              <a:rPr lang="en-US" sz="2100" b="1" dirty="0" err="1"/>
              <a:t>arttıracağı</a:t>
            </a:r>
            <a:r>
              <a:rPr lang="en-US" sz="2100" b="1" dirty="0"/>
              <a:t> </a:t>
            </a:r>
            <a:r>
              <a:rPr lang="en-US" sz="2100" b="1" dirty="0" err="1"/>
              <a:t>düşünülmektedir</a:t>
            </a:r>
            <a:r>
              <a:rPr lang="en-US" sz="2100" b="1" dirty="0"/>
              <a:t>. </a:t>
            </a:r>
            <a:endParaRPr lang="tr-TR" sz="2100" b="1" dirty="0" smtClean="0"/>
          </a:p>
          <a:p>
            <a:pPr algn="just">
              <a:lnSpc>
                <a:spcPct val="150000"/>
              </a:lnSpc>
            </a:pPr>
            <a:r>
              <a:rPr lang="en-US" sz="2100" b="1" dirty="0" err="1" smtClean="0"/>
              <a:t>Komisyon’un</a:t>
            </a:r>
            <a:r>
              <a:rPr lang="en-US" sz="2100" b="1" dirty="0" smtClean="0"/>
              <a:t> </a:t>
            </a:r>
            <a:r>
              <a:rPr lang="en-US" sz="2100" b="1" dirty="0" err="1"/>
              <a:t>teknik</a:t>
            </a:r>
            <a:r>
              <a:rPr lang="en-US" sz="2100" b="1" dirty="0"/>
              <a:t> </a:t>
            </a:r>
            <a:r>
              <a:rPr lang="en-US" sz="2100" b="1" dirty="0" err="1"/>
              <a:t>ve</a:t>
            </a:r>
            <a:r>
              <a:rPr lang="en-US" sz="2100" b="1" dirty="0"/>
              <a:t> </a:t>
            </a:r>
            <a:r>
              <a:rPr lang="en-US" sz="2100" b="1" dirty="0" err="1"/>
              <a:t>bilimsel</a:t>
            </a:r>
            <a:r>
              <a:rPr lang="en-US" sz="2100" b="1" dirty="0"/>
              <a:t> </a:t>
            </a:r>
            <a:r>
              <a:rPr lang="en-US" sz="2100" b="1" dirty="0" err="1" smtClean="0"/>
              <a:t>kapasitesi</a:t>
            </a:r>
            <a:r>
              <a:rPr lang="tr-TR" sz="2100" b="1" dirty="0" err="1" smtClean="0"/>
              <a:t>nin</a:t>
            </a:r>
            <a:r>
              <a:rPr lang="tr-TR" sz="2100" b="1" dirty="0" smtClean="0"/>
              <a:t> yüksek olması</a:t>
            </a:r>
          </a:p>
          <a:p>
            <a:pPr algn="just">
              <a:lnSpc>
                <a:spcPct val="150000"/>
              </a:lnSpc>
            </a:pPr>
            <a:r>
              <a:rPr lang="en-US" sz="2100" b="1" dirty="0" err="1" smtClean="0"/>
              <a:t>Ancak</a:t>
            </a:r>
            <a:r>
              <a:rPr lang="en-US" sz="2100" b="1" dirty="0" smtClean="0"/>
              <a:t> </a:t>
            </a:r>
            <a:r>
              <a:rPr lang="en-US" sz="2100" b="1" dirty="0" err="1"/>
              <a:t>bu</a:t>
            </a:r>
            <a:r>
              <a:rPr lang="en-US" sz="2100" b="1" dirty="0"/>
              <a:t> </a:t>
            </a:r>
            <a:r>
              <a:rPr lang="en-US" sz="2100" b="1" dirty="0" err="1"/>
              <a:t>şekilde</a:t>
            </a:r>
            <a:r>
              <a:rPr lang="en-US" sz="2100" b="1" dirty="0"/>
              <a:t> </a:t>
            </a:r>
            <a:r>
              <a:rPr lang="en-US" sz="2100" b="1" dirty="0" err="1"/>
              <a:t>sağlık</a:t>
            </a:r>
            <a:r>
              <a:rPr lang="en-US" sz="2100" b="1" dirty="0"/>
              <a:t> </a:t>
            </a:r>
            <a:r>
              <a:rPr lang="en-US" sz="2100" b="1" dirty="0" err="1"/>
              <a:t>hizmet</a:t>
            </a:r>
            <a:r>
              <a:rPr lang="en-US" sz="2100" b="1" dirty="0"/>
              <a:t> </a:t>
            </a:r>
            <a:r>
              <a:rPr lang="en-US" sz="2100" b="1" dirty="0" err="1"/>
              <a:t>sunumu</a:t>
            </a:r>
            <a:r>
              <a:rPr lang="en-US" sz="2100" b="1" dirty="0"/>
              <a:t>, </a:t>
            </a:r>
            <a:r>
              <a:rPr lang="en-US" sz="2100" b="1" dirty="0" err="1"/>
              <a:t>ödeyicisi</a:t>
            </a:r>
            <a:r>
              <a:rPr lang="en-US" sz="2100" b="1" dirty="0"/>
              <a:t> </a:t>
            </a:r>
            <a:r>
              <a:rPr lang="en-US" sz="2100" b="1" dirty="0" err="1"/>
              <a:t>ve</a:t>
            </a:r>
            <a:r>
              <a:rPr lang="en-US" sz="2100" b="1" dirty="0"/>
              <a:t> </a:t>
            </a:r>
            <a:r>
              <a:rPr lang="en-US" sz="2100" b="1" dirty="0" err="1"/>
              <a:t>karar</a:t>
            </a:r>
            <a:r>
              <a:rPr lang="en-US" sz="2100" b="1" dirty="0"/>
              <a:t> </a:t>
            </a:r>
            <a:r>
              <a:rPr lang="en-US" sz="2100" b="1" dirty="0" err="1"/>
              <a:t>alıcısı</a:t>
            </a:r>
            <a:r>
              <a:rPr lang="en-US" sz="2100" b="1" dirty="0"/>
              <a:t> </a:t>
            </a:r>
            <a:r>
              <a:rPr lang="en-US" sz="2100" b="1" dirty="0" err="1"/>
              <a:t>arasındaki</a:t>
            </a:r>
            <a:r>
              <a:rPr lang="en-US" sz="2100" b="1" dirty="0"/>
              <a:t> net </a:t>
            </a:r>
            <a:r>
              <a:rPr lang="en-US" sz="2100" b="1" dirty="0" err="1"/>
              <a:t>çizgilerin</a:t>
            </a:r>
            <a:r>
              <a:rPr lang="en-US" sz="2100" b="1" dirty="0"/>
              <a:t> de </a:t>
            </a:r>
            <a:r>
              <a:rPr lang="en-US" sz="2100" b="1" dirty="0" err="1"/>
              <a:t>belirleneceği</a:t>
            </a:r>
            <a:r>
              <a:rPr lang="en-US" sz="2100" b="1" dirty="0"/>
              <a:t> </a:t>
            </a:r>
            <a:r>
              <a:rPr lang="en-US" sz="2100" b="1" dirty="0" err="1"/>
              <a:t>düşünülmektedir</a:t>
            </a:r>
            <a:r>
              <a:rPr lang="en-US" sz="2100" b="1" dirty="0"/>
              <a:t>.</a:t>
            </a:r>
            <a:endParaRPr lang="tr-TR" sz="2100" b="1" dirty="0"/>
          </a:p>
          <a:p>
            <a:pPr algn="just">
              <a:lnSpc>
                <a:spcPct val="150000"/>
              </a:lnSpc>
            </a:pPr>
            <a:endParaRPr lang="tr-TR" sz="2100" b="1" dirty="0"/>
          </a:p>
        </p:txBody>
      </p:sp>
    </p:spTree>
    <p:extLst>
      <p:ext uri="{BB962C8B-B14F-4D97-AF65-F5344CB8AC3E}">
        <p14:creationId xmlns:p14="http://schemas.microsoft.com/office/powerpoint/2010/main" val="388761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ARSLANHAN MEMİŞ, S., (2013). </a:t>
            </a:r>
            <a:r>
              <a:rPr lang="en-US" dirty="0" err="1"/>
              <a:t>Fiyat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Geri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Politikalarının</a:t>
            </a: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dirty="0" err="1" smtClean="0"/>
              <a:t>İlaç</a:t>
            </a:r>
            <a:r>
              <a:rPr lang="en-US" dirty="0" smtClean="0"/>
              <a:t> </a:t>
            </a:r>
            <a:r>
              <a:rPr lang="en-US" dirty="0" err="1"/>
              <a:t>Sanayii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, </a:t>
            </a:r>
            <a:r>
              <a:rPr lang="en-US" dirty="0" smtClean="0"/>
              <a:t>TEPAV</a:t>
            </a:r>
            <a:r>
              <a:rPr lang="en-US" dirty="0"/>
              <a:t>, </a:t>
            </a:r>
            <a:r>
              <a:rPr lang="en-US" dirty="0" err="1"/>
              <a:t>Erişim</a:t>
            </a:r>
            <a:r>
              <a:rPr lang="en-US" dirty="0"/>
              <a:t>: 	[http://</a:t>
            </a:r>
            <a:r>
              <a:rPr lang="en-US" dirty="0" smtClean="0"/>
              <a:t>www.tepav.org.tr/upload/files/13572117065.Fiyat_ve_G</a:t>
            </a:r>
            <a:r>
              <a:rPr lang="tr-TR" dirty="0" smtClean="0"/>
              <a:t>	</a:t>
            </a:r>
            <a:r>
              <a:rPr lang="en-US" dirty="0" err="1" smtClean="0"/>
              <a:t>eri_Odeme_Politikalarini_I</a:t>
            </a:r>
            <a:r>
              <a:rPr lang="tr-TR" dirty="0" smtClean="0"/>
              <a:t>	</a:t>
            </a:r>
            <a:r>
              <a:rPr lang="en-US" dirty="0" smtClean="0"/>
              <a:t>lac_Sanayi_Uzerine_Etkisi.pdf</a:t>
            </a:r>
            <a:r>
              <a:rPr lang="en-US" dirty="0"/>
              <a:t>].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/>
              <a:t>Tarihi</a:t>
            </a:r>
            <a:r>
              <a:rPr lang="en-US" dirty="0"/>
              <a:t>: 15.11.2013, </a:t>
            </a:r>
            <a:r>
              <a:rPr lang="en-US" b="1" dirty="0"/>
              <a:t>N2013:01: </a:t>
            </a:r>
            <a:r>
              <a:rPr lang="en-US" dirty="0"/>
              <a:t>1-4</a:t>
            </a:r>
            <a:endParaRPr lang="tr-TR" dirty="0"/>
          </a:p>
          <a:p>
            <a:r>
              <a:rPr lang="tr-TR" dirty="0"/>
              <a:t>BALÇIK, Y.P., KARSAVURAN, S., (2012). Dünyada ve Türkiye’de İlaç </a:t>
            </a:r>
            <a:r>
              <a:rPr lang="tr-TR" dirty="0" smtClean="0"/>
              <a:t>	Fiyatlandırması</a:t>
            </a:r>
            <a:r>
              <a:rPr lang="tr-TR" dirty="0"/>
              <a:t>, </a:t>
            </a:r>
            <a:r>
              <a:rPr lang="tr-TR" dirty="0" smtClean="0"/>
              <a:t>Hacettepe 	Sağlık </a:t>
            </a:r>
            <a:r>
              <a:rPr lang="tr-TR" dirty="0"/>
              <a:t>İdaresi Dergisi, </a:t>
            </a:r>
            <a:r>
              <a:rPr lang="tr-TR" b="1" dirty="0"/>
              <a:t>2012:15:2</a:t>
            </a:r>
            <a:endParaRPr lang="tr-TR" dirty="0"/>
          </a:p>
          <a:p>
            <a:r>
              <a:rPr lang="en-US" dirty="0"/>
              <a:t>BENTES, M., DIAS, C., BANKAUSKAITE, V., (2004). Health Care </a:t>
            </a:r>
            <a:r>
              <a:rPr lang="tr-TR" dirty="0" smtClean="0"/>
              <a:t>	</a:t>
            </a:r>
            <a:r>
              <a:rPr lang="en-US" dirty="0" smtClean="0"/>
              <a:t>Systems </a:t>
            </a:r>
            <a:r>
              <a:rPr lang="en-US" dirty="0"/>
              <a:t>in </a:t>
            </a:r>
            <a:r>
              <a:rPr lang="en-US" dirty="0" smtClean="0"/>
              <a:t>Transition Summary </a:t>
            </a:r>
            <a:r>
              <a:rPr lang="en-US" dirty="0"/>
              <a:t>of </a:t>
            </a:r>
            <a:r>
              <a:rPr lang="tr-TR" dirty="0" smtClean="0"/>
              <a:t>	</a:t>
            </a:r>
            <a:r>
              <a:rPr lang="en-US" dirty="0" smtClean="0"/>
              <a:t>Portugal</a:t>
            </a:r>
            <a:r>
              <a:rPr lang="en-US" dirty="0"/>
              <a:t>, </a:t>
            </a:r>
            <a:r>
              <a:rPr lang="en-US" i="1" dirty="0"/>
              <a:t>European </a:t>
            </a:r>
            <a:r>
              <a:rPr lang="tr-TR" i="1" dirty="0" smtClean="0"/>
              <a:t>	</a:t>
            </a:r>
            <a:r>
              <a:rPr lang="en-US" i="1" dirty="0" smtClean="0"/>
              <a:t>Observatory </a:t>
            </a:r>
            <a:r>
              <a:rPr lang="en-US" i="1" dirty="0"/>
              <a:t>on Health </a:t>
            </a:r>
            <a:r>
              <a:rPr lang="en-US" i="1" dirty="0" smtClean="0"/>
              <a:t>Systems </a:t>
            </a:r>
            <a:r>
              <a:rPr lang="en-US" i="1" dirty="0"/>
              <a:t>and Policies</a:t>
            </a:r>
            <a:r>
              <a:rPr lang="en-US" dirty="0"/>
              <a:t>, </a:t>
            </a:r>
            <a:r>
              <a:rPr lang="en-US" b="1" dirty="0"/>
              <a:t>2004: </a:t>
            </a:r>
            <a:r>
              <a:rPr lang="en-US" dirty="0" smtClean="0"/>
              <a:t>2-8</a:t>
            </a:r>
            <a:endParaRPr lang="tr-TR" dirty="0"/>
          </a:p>
          <a:p>
            <a:r>
              <a:rPr lang="en-US" dirty="0"/>
              <a:t>CALDEIRA, S., FURTADO, C., VIERIA, I., BAPTISTA, A., (2010). </a:t>
            </a:r>
            <a:r>
              <a:rPr lang="tr-TR" dirty="0" smtClean="0"/>
              <a:t>	</a:t>
            </a:r>
            <a:r>
              <a:rPr lang="en-US" dirty="0" smtClean="0"/>
              <a:t>Pharmaceutical </a:t>
            </a:r>
            <a:r>
              <a:rPr lang="en-US" dirty="0"/>
              <a:t>Health 	Information System </a:t>
            </a:r>
            <a:r>
              <a:rPr lang="en-US" dirty="0" err="1"/>
              <a:t>Pharma</a:t>
            </a: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dirty="0" smtClean="0"/>
              <a:t>Profile </a:t>
            </a:r>
            <a:r>
              <a:rPr lang="en-US" dirty="0"/>
              <a:t>Portugal, 	</a:t>
            </a:r>
            <a:r>
              <a:rPr lang="en-US" dirty="0" err="1"/>
              <a:t>Erişim</a:t>
            </a:r>
            <a:r>
              <a:rPr lang="en-US" dirty="0"/>
              <a:t>:[http://</a:t>
            </a:r>
            <a:r>
              <a:rPr lang="en-US" dirty="0" smtClean="0"/>
              <a:t>whocc.goeg.at/Literaturliste/Dokumente/Count</a:t>
            </a:r>
            <a:r>
              <a:rPr lang="tr-TR" dirty="0" smtClean="0"/>
              <a:t>	</a:t>
            </a:r>
            <a:r>
              <a:rPr lang="en-US" dirty="0" err="1" smtClean="0"/>
              <a:t>ryInformationReports</a:t>
            </a:r>
            <a:r>
              <a:rPr lang="en-US" dirty="0" smtClean="0"/>
              <a:t>/PHIS%20Hospital%20Pharma%20Portu</a:t>
            </a:r>
            <a:r>
              <a:rPr lang="tr-TR" dirty="0" smtClean="0"/>
              <a:t>	</a:t>
            </a:r>
            <a:r>
              <a:rPr lang="en-US" dirty="0" smtClean="0"/>
              <a:t>gal%202010.pdf</a:t>
            </a:r>
            <a:r>
              <a:rPr lang="en-US" dirty="0"/>
              <a:t>].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/>
              <a:t>Tarihi</a:t>
            </a:r>
            <a:r>
              <a:rPr lang="en-US" dirty="0"/>
              <a:t>: 25.06.2014</a:t>
            </a:r>
            <a:endParaRPr lang="tr-TR" dirty="0"/>
          </a:p>
          <a:p>
            <a:r>
              <a:rPr lang="tr-TR" dirty="0"/>
              <a:t>ÇALIŞKAN, Z., (</a:t>
            </a:r>
            <a:r>
              <a:rPr lang="tr-TR" dirty="0" smtClean="0"/>
              <a:t>2008). </a:t>
            </a:r>
            <a:r>
              <a:rPr lang="tr-TR" dirty="0"/>
              <a:t>Sağlık Hizmetlerinde Önceliklerin </a:t>
            </a:r>
            <a:r>
              <a:rPr lang="tr-TR" dirty="0" smtClean="0"/>
              <a:t>		Belirlenmesinde </a:t>
            </a:r>
            <a:r>
              <a:rPr lang="tr-TR" dirty="0"/>
              <a:t>Ekonomik </a:t>
            </a:r>
            <a:r>
              <a:rPr lang="tr-TR" dirty="0" smtClean="0"/>
              <a:t>Değerlendirme Yöntemi </a:t>
            </a:r>
            <a:r>
              <a:rPr lang="tr-TR" dirty="0"/>
              <a:t>Olarak </a:t>
            </a:r>
            <a:r>
              <a:rPr lang="tr-TR" dirty="0" smtClean="0"/>
              <a:t>	Maliyet-Etkililik </a:t>
            </a:r>
            <a:r>
              <a:rPr lang="tr-TR" dirty="0"/>
              <a:t>Analizi, Süleyman Demirel </a:t>
            </a:r>
            <a:r>
              <a:rPr lang="tr-TR" dirty="0" smtClean="0"/>
              <a:t>Üniversitesi 	İktisadi 	ve </a:t>
            </a:r>
            <a:r>
              <a:rPr lang="tr-TR" dirty="0"/>
              <a:t>İdari </a:t>
            </a:r>
            <a:r>
              <a:rPr lang="tr-TR" dirty="0" smtClean="0"/>
              <a:t>Bilimler </a:t>
            </a:r>
            <a:r>
              <a:rPr lang="tr-TR" dirty="0"/>
              <a:t>Fakültesi Dergisi, </a:t>
            </a:r>
            <a:r>
              <a:rPr lang="tr-TR" b="1" dirty="0" smtClean="0"/>
              <a:t>2008: </a:t>
            </a:r>
            <a:r>
              <a:rPr lang="tr-TR" b="1" dirty="0"/>
              <a:t>14: 2:</a:t>
            </a:r>
            <a:r>
              <a:rPr lang="tr-TR" dirty="0"/>
              <a:t> 311-332</a:t>
            </a:r>
          </a:p>
        </p:txBody>
      </p:sp>
    </p:spTree>
    <p:extLst>
      <p:ext uri="{BB962C8B-B14F-4D97-AF65-F5344CB8AC3E}">
        <p14:creationId xmlns:p14="http://schemas.microsoft.com/office/powerpoint/2010/main" val="267541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ÇALIŞKAN, Z., (2009). Referans Fiyat ve İlaç Piyasası, Hacettepe </a:t>
            </a:r>
            <a:r>
              <a:rPr lang="tr-TR" dirty="0" smtClean="0"/>
              <a:t>	Sağlık </a:t>
            </a:r>
            <a:r>
              <a:rPr lang="tr-TR" dirty="0"/>
              <a:t>İdaresi Dergisi, </a:t>
            </a:r>
            <a:r>
              <a:rPr lang="tr-TR" b="1" dirty="0" smtClean="0"/>
              <a:t>11:1</a:t>
            </a:r>
            <a:r>
              <a:rPr lang="tr-TR" b="1" dirty="0"/>
              <a:t>: </a:t>
            </a:r>
            <a:r>
              <a:rPr lang="tr-TR" dirty="0" smtClean="0"/>
              <a:t>50-51</a:t>
            </a:r>
            <a:endParaRPr lang="tr-TR" dirty="0"/>
          </a:p>
          <a:p>
            <a:r>
              <a:rPr lang="tr-TR" dirty="0"/>
              <a:t>DANZON, P. M., (2001). Reference </a:t>
            </a:r>
            <a:r>
              <a:rPr lang="tr-TR" dirty="0" err="1"/>
              <a:t>Pricing</a:t>
            </a:r>
            <a:r>
              <a:rPr lang="tr-TR" dirty="0"/>
              <a:t>: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Evidence</a:t>
            </a:r>
            <a:r>
              <a:rPr lang="tr-TR" dirty="0"/>
              <a:t>, </a:t>
            </a:r>
            <a:r>
              <a:rPr lang="tr-TR" dirty="0" smtClean="0"/>
              <a:t>	Reference </a:t>
            </a:r>
            <a:r>
              <a:rPr lang="tr-TR" dirty="0" err="1"/>
              <a:t>Pricing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Pharmaceutical</a:t>
            </a:r>
            <a:r>
              <a:rPr lang="tr-TR" dirty="0" smtClean="0"/>
              <a:t> </a:t>
            </a:r>
            <a:r>
              <a:rPr lang="tr-TR" dirty="0" err="1"/>
              <a:t>Policy</a:t>
            </a:r>
            <a:r>
              <a:rPr lang="tr-TR" dirty="0"/>
              <a:t>: </a:t>
            </a:r>
            <a:r>
              <a:rPr lang="tr-TR" dirty="0" err="1"/>
              <a:t>Perspectives</a:t>
            </a:r>
            <a:r>
              <a:rPr lang="tr-TR" dirty="0"/>
              <a:t> on </a:t>
            </a:r>
            <a:r>
              <a:rPr lang="tr-TR" dirty="0" smtClean="0"/>
              <a:t>	</a:t>
            </a:r>
            <a:r>
              <a:rPr lang="tr-TR" dirty="0" err="1" smtClean="0"/>
              <a:t>Economics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Innovation</a:t>
            </a:r>
            <a:r>
              <a:rPr lang="tr-TR" dirty="0"/>
              <a:t>, </a:t>
            </a:r>
            <a:r>
              <a:rPr lang="tr-TR" dirty="0" err="1"/>
              <a:t>Springer</a:t>
            </a:r>
            <a:r>
              <a:rPr lang="tr-TR" dirty="0"/>
              <a:t>, </a:t>
            </a:r>
            <a:r>
              <a:rPr lang="tr-TR" dirty="0" smtClean="0"/>
              <a:t>86-126</a:t>
            </a:r>
            <a:r>
              <a:rPr lang="tr-TR" dirty="0"/>
              <a:t>.</a:t>
            </a:r>
          </a:p>
          <a:p>
            <a:r>
              <a:rPr lang="en-US" dirty="0"/>
              <a:t>DONATINI, A., RICO, A., D’AMBROSIO, M., SCAIZO, A., ORZELLA, L., </a:t>
            </a:r>
            <a:r>
              <a:rPr lang="tr-TR" dirty="0" smtClean="0"/>
              <a:t>	</a:t>
            </a:r>
            <a:r>
              <a:rPr lang="en-US" dirty="0" smtClean="0"/>
              <a:t>CICCHETTI</a:t>
            </a:r>
            <a:r>
              <a:rPr lang="en-US" dirty="0"/>
              <a:t>, A., 	PROFILI, S., (2001). Health Care Systems in </a:t>
            </a:r>
            <a:r>
              <a:rPr lang="tr-TR" dirty="0" smtClean="0"/>
              <a:t>	</a:t>
            </a:r>
            <a:r>
              <a:rPr lang="en-US" dirty="0" smtClean="0"/>
              <a:t>Transition Italy </a:t>
            </a:r>
            <a:r>
              <a:rPr lang="en-US" dirty="0"/>
              <a:t>Summary</a:t>
            </a:r>
            <a:r>
              <a:rPr lang="en-US" i="1" dirty="0"/>
              <a:t>, European 	Observatory on Health </a:t>
            </a:r>
            <a:r>
              <a:rPr lang="tr-TR" i="1" dirty="0" smtClean="0"/>
              <a:t>	</a:t>
            </a:r>
            <a:r>
              <a:rPr lang="en-US" i="1" dirty="0" smtClean="0"/>
              <a:t>Systems </a:t>
            </a:r>
            <a:r>
              <a:rPr lang="en-US" i="1" dirty="0"/>
              <a:t>and Policies</a:t>
            </a:r>
            <a:r>
              <a:rPr lang="en-US" dirty="0"/>
              <a:t>, 1-5</a:t>
            </a:r>
            <a:endParaRPr lang="tr-TR" dirty="0"/>
          </a:p>
          <a:p>
            <a:r>
              <a:rPr lang="tr-TR" dirty="0"/>
              <a:t>DPT (2006). Sekizinci Beş Yıllık Kalkınma Planı, İlaç Sanayii Özel </a:t>
            </a:r>
            <a:r>
              <a:rPr lang="tr-TR" dirty="0" smtClean="0"/>
              <a:t>İhtisas 	Erişim</a:t>
            </a:r>
            <a:r>
              <a:rPr lang="tr-TR" dirty="0"/>
              <a:t>: </a:t>
            </a:r>
            <a:r>
              <a:rPr lang="tr-TR" dirty="0" smtClean="0"/>
              <a:t>	[</a:t>
            </a:r>
            <a:r>
              <a:rPr lang="tr-TR" dirty="0"/>
              <a:t>http://</a:t>
            </a:r>
            <a:r>
              <a:rPr lang="tr-TR" dirty="0" smtClean="0"/>
              <a:t>www.tobb.org.tr/Documents/yayinlar/ilac%20rapor.pdf	Erişim Tarihi</a:t>
            </a:r>
            <a:r>
              <a:rPr lang="tr-TR" dirty="0"/>
              <a:t>: 20 </a:t>
            </a:r>
            <a:r>
              <a:rPr lang="tr-TR" dirty="0" smtClean="0"/>
              <a:t>Ağustos 2014</a:t>
            </a:r>
            <a:endParaRPr lang="tr-TR" dirty="0"/>
          </a:p>
          <a:p>
            <a:r>
              <a:rPr lang="en-US" dirty="0"/>
              <a:t>GANSE, E., BECQUART, V., LOPES, S., MARTY, C., (2008). </a:t>
            </a:r>
            <a:r>
              <a:rPr lang="tr-TR" dirty="0" smtClean="0"/>
              <a:t>	</a:t>
            </a:r>
            <a:r>
              <a:rPr lang="en-US" dirty="0" smtClean="0"/>
              <a:t>Pharmaceutical Pricing and Reimbursement Information </a:t>
            </a:r>
            <a:r>
              <a:rPr lang="tr-TR" dirty="0" smtClean="0"/>
              <a:t>	</a:t>
            </a:r>
            <a:r>
              <a:rPr lang="en-US" dirty="0" smtClean="0"/>
              <a:t>France </a:t>
            </a:r>
            <a:r>
              <a:rPr lang="en-US" dirty="0" err="1"/>
              <a:t>Pharma</a:t>
            </a:r>
            <a:r>
              <a:rPr lang="en-US" dirty="0"/>
              <a:t> Profile, </a:t>
            </a:r>
            <a:r>
              <a:rPr lang="en-US" dirty="0" err="1"/>
              <a:t>Erişim</a:t>
            </a:r>
            <a:r>
              <a:rPr lang="en-US" dirty="0"/>
              <a:t> : 	[https://</a:t>
            </a:r>
            <a:r>
              <a:rPr lang="en-US" dirty="0" smtClean="0"/>
              <a:t>ppri.goeg.at/Downloads/Results/France_PPRI_2008.p</a:t>
            </a:r>
            <a:r>
              <a:rPr lang="tr-TR" dirty="0" smtClean="0"/>
              <a:t>	</a:t>
            </a:r>
            <a:r>
              <a:rPr lang="en-US" dirty="0" err="1" smtClean="0"/>
              <a:t>df</a:t>
            </a:r>
            <a:r>
              <a:rPr lang="en-US" dirty="0"/>
              <a:t>].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/>
              <a:t>: 10.09.2013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/>
              <a:t>DSÖ 2011 </a:t>
            </a:r>
            <a:r>
              <a:rPr lang="en-US" sz="3200" b="1" dirty="0" err="1"/>
              <a:t>yılında</a:t>
            </a:r>
            <a:r>
              <a:rPr lang="en-US" sz="3200" b="1" dirty="0"/>
              <a:t> </a:t>
            </a:r>
            <a:r>
              <a:rPr lang="en-US" sz="3200" b="1" dirty="0" err="1"/>
              <a:t>yayımlanan</a:t>
            </a:r>
            <a:r>
              <a:rPr lang="en-US" sz="3200" b="1" dirty="0"/>
              <a:t> </a:t>
            </a:r>
            <a:r>
              <a:rPr lang="en-US" sz="3200" b="1" dirty="0" err="1"/>
              <a:t>Dünya</a:t>
            </a:r>
            <a:r>
              <a:rPr lang="en-US" sz="3200" b="1" dirty="0"/>
              <a:t> </a:t>
            </a:r>
            <a:r>
              <a:rPr lang="en-US" sz="3200" b="1" dirty="0" err="1"/>
              <a:t>İlaç</a:t>
            </a:r>
            <a:r>
              <a:rPr lang="en-US" sz="3200" b="1" dirty="0"/>
              <a:t> </a:t>
            </a:r>
            <a:r>
              <a:rPr lang="en-US" sz="3200" b="1" dirty="0" err="1"/>
              <a:t>Raporu’nda</a:t>
            </a:r>
            <a:r>
              <a:rPr lang="en-US" sz="3200" b="1" dirty="0"/>
              <a:t>, </a:t>
            </a:r>
            <a:r>
              <a:rPr lang="en-US" sz="3200" b="1" dirty="0" err="1"/>
              <a:t>ülkelerin</a:t>
            </a:r>
            <a:r>
              <a:rPr lang="en-US" sz="3200" b="1" dirty="0"/>
              <a:t> </a:t>
            </a:r>
            <a:r>
              <a:rPr lang="en-US" sz="3200" b="1" dirty="0" err="1"/>
              <a:t>hastalık</a:t>
            </a:r>
            <a:r>
              <a:rPr lang="en-US" sz="3200" b="1" dirty="0"/>
              <a:t> </a:t>
            </a:r>
            <a:r>
              <a:rPr lang="en-US" sz="3200" b="1" dirty="0" err="1"/>
              <a:t>yükünün</a:t>
            </a:r>
            <a:r>
              <a:rPr lang="en-US" sz="3200" b="1" dirty="0"/>
              <a:t> </a:t>
            </a:r>
            <a:r>
              <a:rPr lang="en-US" sz="3200" b="1" dirty="0" err="1"/>
              <a:t>akut</a:t>
            </a:r>
            <a:r>
              <a:rPr lang="en-US" sz="3200" b="1" dirty="0"/>
              <a:t> </a:t>
            </a:r>
            <a:r>
              <a:rPr lang="en-US" sz="3200" b="1" dirty="0" err="1"/>
              <a:t>hastalıklardan</a:t>
            </a:r>
            <a:r>
              <a:rPr lang="en-US" sz="3200" b="1" dirty="0"/>
              <a:t> </a:t>
            </a:r>
            <a:r>
              <a:rPr lang="en-US" sz="3200" b="1" dirty="0" err="1"/>
              <a:t>kronik</a:t>
            </a:r>
            <a:r>
              <a:rPr lang="en-US" sz="3200" b="1" dirty="0"/>
              <a:t> </a:t>
            </a:r>
            <a:r>
              <a:rPr lang="en-US" sz="3200" b="1" dirty="0" err="1"/>
              <a:t>hastalıklara</a:t>
            </a:r>
            <a:r>
              <a:rPr lang="en-US" sz="3200" b="1" dirty="0"/>
              <a:t> </a:t>
            </a:r>
            <a:r>
              <a:rPr lang="en-US" sz="3200" b="1" dirty="0" err="1"/>
              <a:t>kayma</a:t>
            </a:r>
            <a:r>
              <a:rPr lang="en-US" sz="3200" b="1" dirty="0"/>
              <a:t> </a:t>
            </a:r>
            <a:r>
              <a:rPr lang="en-US" sz="3200" b="1" dirty="0" err="1"/>
              <a:t>gösterdiği</a:t>
            </a:r>
            <a:r>
              <a:rPr lang="en-US" sz="3200" b="1" dirty="0"/>
              <a:t> </a:t>
            </a:r>
            <a:r>
              <a:rPr lang="en-US" sz="3200" b="1" dirty="0" err="1"/>
              <a:t>görülmektedir</a:t>
            </a:r>
            <a:r>
              <a:rPr lang="en-US" sz="3200" b="1" dirty="0"/>
              <a:t>. </a:t>
            </a:r>
            <a:endParaRPr lang="tr-TR" sz="3200" b="1" dirty="0" smtClean="0"/>
          </a:p>
          <a:p>
            <a:pPr algn="just">
              <a:lnSpc>
                <a:spcPct val="150000"/>
              </a:lnSpc>
            </a:pPr>
            <a:r>
              <a:rPr lang="en-US" sz="3200" b="1" dirty="0" smtClean="0"/>
              <a:t>Bu </a:t>
            </a:r>
            <a:r>
              <a:rPr lang="en-US" sz="3200" b="1" dirty="0"/>
              <a:t>durum </a:t>
            </a:r>
            <a:r>
              <a:rPr lang="en-US" sz="3200" b="1" dirty="0" err="1"/>
              <a:t>ilaçların</a:t>
            </a:r>
            <a:r>
              <a:rPr lang="en-US" sz="3200" b="1" dirty="0"/>
              <a:t> hem </a:t>
            </a:r>
            <a:r>
              <a:rPr lang="en-US" sz="3200" b="1" dirty="0" err="1"/>
              <a:t>tedarikini</a:t>
            </a:r>
            <a:r>
              <a:rPr lang="en-US" sz="3200" b="1" dirty="0"/>
              <a:t> hem de </a:t>
            </a:r>
            <a:r>
              <a:rPr lang="en-US" sz="3200" b="1" dirty="0" err="1"/>
              <a:t>kullanımını</a:t>
            </a:r>
            <a:r>
              <a:rPr lang="en-US" sz="3200" b="1" dirty="0"/>
              <a:t> </a:t>
            </a:r>
            <a:r>
              <a:rPr lang="en-US" sz="3200" b="1" dirty="0" err="1"/>
              <a:t>etkilemektedir</a:t>
            </a:r>
            <a:r>
              <a:rPr lang="en-US" sz="3200" b="1" dirty="0"/>
              <a:t>. </a:t>
            </a:r>
            <a:endParaRPr lang="tr-T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998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1154" y="864108"/>
            <a:ext cx="7315200" cy="51206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GÜLERGÜN, E., KARAKOÇ, H., HATİPOĞLU, C., (2013). </a:t>
            </a:r>
            <a:r>
              <a:rPr lang="en-US" dirty="0" err="1"/>
              <a:t>Sektör</a:t>
            </a:r>
            <a:r>
              <a:rPr lang="en-US" dirty="0"/>
              <a:t> </a:t>
            </a:r>
            <a:r>
              <a:rPr lang="en-US" dirty="0" err="1"/>
              <a:t>Araştırması</a:t>
            </a: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dirty="0" err="1" smtClean="0"/>
              <a:t>Raporu</a:t>
            </a:r>
            <a:r>
              <a:rPr lang="en-US" dirty="0"/>
              <a:t>,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 smtClean="0"/>
              <a:t>Kurumu</a:t>
            </a:r>
            <a:r>
              <a:rPr lang="en-US" dirty="0"/>
              <a:t>, </a:t>
            </a:r>
            <a:r>
              <a:rPr lang="en-US" dirty="0" err="1" smtClean="0"/>
              <a:t>Erişim</a:t>
            </a:r>
            <a:r>
              <a:rPr lang="en-US" dirty="0"/>
              <a:t>: 	[http://www.rekabet.gov.tr/File/?</a:t>
            </a:r>
            <a:r>
              <a:rPr lang="en-US" dirty="0" smtClean="0"/>
              <a:t>path=ROOT%2FDocuments%2FSek</a:t>
            </a:r>
            <a:r>
              <a:rPr lang="tr-TR" dirty="0" smtClean="0"/>
              <a:t>	</a:t>
            </a:r>
            <a:r>
              <a:rPr lang="en-US" dirty="0" smtClean="0"/>
              <a:t>t%C3%B6r+Raporu%2Filacrapor.pdf </a:t>
            </a:r>
            <a:r>
              <a:rPr lang="en-US" dirty="0"/>
              <a:t>].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: </a:t>
            </a:r>
            <a:r>
              <a:rPr lang="en-US" dirty="0" smtClean="0"/>
              <a:t>22.05.2014</a:t>
            </a:r>
            <a:endParaRPr lang="tr-TR" dirty="0"/>
          </a:p>
          <a:p>
            <a:r>
              <a:rPr lang="tr-TR" dirty="0"/>
              <a:t>IEIS, (2014). IEIS, AIFD ve TISD Ortak Basın Açıklaması, Erişim: 	[http://</a:t>
            </a:r>
            <a:r>
              <a:rPr lang="tr-TR" dirty="0" smtClean="0"/>
              <a:t>www.ieis.org.tr/ieis/tr/press/7/ieis-aifd-ve-tisd-den-ortak-	</a:t>
            </a:r>
            <a:r>
              <a:rPr lang="tr-TR" dirty="0" err="1" smtClean="0"/>
              <a:t>basin-aciklamasi</a:t>
            </a:r>
            <a:r>
              <a:rPr lang="tr-TR" dirty="0"/>
              <a:t>]. Erişim </a:t>
            </a:r>
            <a:r>
              <a:rPr lang="tr-TR" dirty="0" smtClean="0"/>
              <a:t>Tarihi</a:t>
            </a:r>
            <a:r>
              <a:rPr lang="tr-TR" dirty="0"/>
              <a:t>: 30.08.2014</a:t>
            </a:r>
          </a:p>
          <a:p>
            <a:r>
              <a:rPr lang="en-US" dirty="0" smtClean="0"/>
              <a:t>KULLMAN</a:t>
            </a:r>
            <a:r>
              <a:rPr lang="en-US" dirty="0"/>
              <a:t>, D., (2010). Pharmaceutical Health Information System </a:t>
            </a:r>
            <a:r>
              <a:rPr lang="en-US" dirty="0" err="1"/>
              <a:t>Pharma</a:t>
            </a: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dirty="0" smtClean="0"/>
              <a:t>Profile </a:t>
            </a:r>
            <a:r>
              <a:rPr lang="en-US" dirty="0"/>
              <a:t>United </a:t>
            </a:r>
            <a:r>
              <a:rPr lang="en-US" dirty="0" smtClean="0"/>
              <a:t>Kingdom</a:t>
            </a:r>
            <a:r>
              <a:rPr lang="en-US" dirty="0"/>
              <a:t>,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/>
              <a:t>:[http://</a:t>
            </a:r>
            <a:r>
              <a:rPr lang="en-US" dirty="0" smtClean="0"/>
              <a:t>whocc.goeg.at/Literaturliste/Dokumente/CountryInfor</a:t>
            </a:r>
            <a:r>
              <a:rPr lang="tr-TR" dirty="0" smtClean="0"/>
              <a:t>	</a:t>
            </a:r>
            <a:r>
              <a:rPr lang="en-US" dirty="0" err="1" smtClean="0"/>
              <a:t>mationReports</a:t>
            </a:r>
            <a:r>
              <a:rPr lang="en-US" dirty="0" smtClean="0"/>
              <a:t>/PHIS%20Pharma%20Profile%20UK%20Feb2011.pdf</a:t>
            </a:r>
            <a:r>
              <a:rPr lang="en-US" dirty="0"/>
              <a:t>].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/>
              <a:t>Tarihi</a:t>
            </a:r>
            <a:r>
              <a:rPr lang="en-US" dirty="0"/>
              <a:t>: 28.06.2014</a:t>
            </a:r>
            <a:endParaRPr lang="tr-TR" dirty="0"/>
          </a:p>
          <a:p>
            <a:r>
              <a:rPr lang="tr-TR" dirty="0"/>
              <a:t>LICHTENBERG, F., TATAR, M., ÇALIŞKAN, Z., (2014).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smtClean="0"/>
              <a:t>	</a:t>
            </a:r>
            <a:r>
              <a:rPr lang="tr-TR" dirty="0" err="1" smtClean="0"/>
              <a:t>pharmaceutical</a:t>
            </a:r>
            <a:r>
              <a:rPr lang="tr-TR" dirty="0" smtClean="0"/>
              <a:t> </a:t>
            </a:r>
            <a:r>
              <a:rPr lang="tr-TR" dirty="0" err="1" smtClean="0"/>
              <a:t>innovation</a:t>
            </a:r>
            <a:r>
              <a:rPr lang="tr-TR" dirty="0" smtClean="0"/>
              <a:t> </a:t>
            </a:r>
            <a:r>
              <a:rPr lang="tr-TR" dirty="0"/>
              <a:t>on </a:t>
            </a:r>
            <a:r>
              <a:rPr lang="tr-TR" dirty="0" err="1" smtClean="0"/>
              <a:t>longevity</a:t>
            </a:r>
            <a:r>
              <a:rPr lang="tr-TR" dirty="0"/>
              <a:t>, </a:t>
            </a:r>
            <a:r>
              <a:rPr lang="tr-TR" dirty="0" err="1" smtClean="0"/>
              <a:t>hospitalization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smtClean="0"/>
              <a:t>	</a:t>
            </a:r>
            <a:r>
              <a:rPr lang="tr-TR" dirty="0" err="1" smtClean="0"/>
              <a:t>expenditure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Turkey</a:t>
            </a:r>
            <a:r>
              <a:rPr lang="tr-TR" dirty="0"/>
              <a:t>, </a:t>
            </a:r>
            <a:r>
              <a:rPr lang="tr-TR" dirty="0" smtClean="0"/>
              <a:t>1999–2010,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DOI</a:t>
            </a:r>
            <a:r>
              <a:rPr lang="tr-TR" dirty="0"/>
              <a:t>: </a:t>
            </a:r>
            <a:r>
              <a:rPr lang="tr-TR" dirty="0" smtClean="0"/>
              <a:t>10.1016/j.healthpol.2014.06.002,Erişim</a:t>
            </a:r>
            <a:r>
              <a:rPr lang="tr-TR" dirty="0"/>
              <a:t>: 		[http://</a:t>
            </a:r>
            <a:r>
              <a:rPr lang="tr-TR" dirty="0" smtClean="0"/>
              <a:t>www.sciencedirect.com/science/article/pii/S016885101400138	9</a:t>
            </a:r>
            <a:r>
              <a:rPr lang="tr-TR" dirty="0"/>
              <a:t>]. </a:t>
            </a:r>
            <a:r>
              <a:rPr lang="tr-TR" dirty="0" smtClean="0"/>
              <a:t>Erişim Tarihi</a:t>
            </a:r>
            <a:r>
              <a:rPr lang="tr-TR" dirty="0"/>
              <a:t>: </a:t>
            </a:r>
            <a:r>
              <a:rPr lang="tr-TR" dirty="0" smtClean="0"/>
              <a:t>20.08.2014</a:t>
            </a:r>
            <a:endParaRPr lang="tr-TR" dirty="0"/>
          </a:p>
          <a:p>
            <a:r>
              <a:rPr lang="en-US" dirty="0"/>
              <a:t>LOPES, S., MARTY, C., BERDAI, D., (2011). Pharmaceutical Health Information </a:t>
            </a:r>
            <a:r>
              <a:rPr lang="tr-TR" dirty="0" smtClean="0"/>
              <a:t>	</a:t>
            </a:r>
            <a:r>
              <a:rPr lang="en-US" dirty="0" smtClean="0"/>
              <a:t>System </a:t>
            </a:r>
            <a:r>
              <a:rPr lang="en-US" dirty="0" err="1"/>
              <a:t>Pharma</a:t>
            </a:r>
            <a:r>
              <a:rPr lang="en-US" dirty="0"/>
              <a:t> </a:t>
            </a:r>
            <a:r>
              <a:rPr lang="en-US" dirty="0" smtClean="0"/>
              <a:t>Profile </a:t>
            </a:r>
            <a:r>
              <a:rPr lang="en-US" dirty="0"/>
              <a:t>2011 </a:t>
            </a:r>
            <a:r>
              <a:rPr lang="en-US" dirty="0" smtClean="0"/>
              <a:t>France</a:t>
            </a:r>
            <a:r>
              <a:rPr lang="en-US" dirty="0"/>
              <a:t>,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/>
              <a:t>:[http://</a:t>
            </a:r>
            <a:r>
              <a:rPr lang="en-US" dirty="0" smtClean="0"/>
              <a:t>whocc.goeg.at/Literaturliste/Dokumente/CountryInfor</a:t>
            </a:r>
            <a:r>
              <a:rPr lang="tr-TR" dirty="0" smtClean="0"/>
              <a:t>	</a:t>
            </a:r>
            <a:r>
              <a:rPr lang="en-US" dirty="0" err="1" smtClean="0"/>
              <a:t>mationReports</a:t>
            </a:r>
            <a:r>
              <a:rPr lang="en-US" dirty="0" smtClean="0"/>
              <a:t>/PHIS_Pharma%20Profile%20FR_2011_final.pdf</a:t>
            </a:r>
            <a:r>
              <a:rPr lang="en-US" dirty="0"/>
              <a:t>]. </a:t>
            </a:r>
            <a:r>
              <a:rPr lang="tr-TR" dirty="0" smtClean="0"/>
              <a:t>	</a:t>
            </a:r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/>
              <a:t>Tarihi</a:t>
            </a:r>
            <a:r>
              <a:rPr lang="en-US" dirty="0"/>
              <a:t>: </a:t>
            </a:r>
            <a:r>
              <a:rPr lang="en-US" dirty="0" smtClean="0"/>
              <a:t>30.06.2013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7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LUE, S.P., SANTORO, M., KOSKI, G., The Ethics and Economics of </a:t>
            </a:r>
            <a:r>
              <a:rPr lang="tr-TR" dirty="0" smtClean="0"/>
              <a:t>	</a:t>
            </a:r>
            <a:r>
              <a:rPr lang="en-US" dirty="0" smtClean="0"/>
              <a:t>Pharmaceutical </a:t>
            </a:r>
            <a:r>
              <a:rPr lang="en-US" dirty="0"/>
              <a:t>Pricing, </a:t>
            </a:r>
            <a:r>
              <a:rPr lang="en-US" dirty="0" err="1"/>
              <a:t>Annu</a:t>
            </a:r>
            <a:r>
              <a:rPr lang="en-US" dirty="0"/>
              <a:t>. </a:t>
            </a:r>
            <a:r>
              <a:rPr lang="en-US" dirty="0" smtClean="0"/>
              <a:t>Rev</a:t>
            </a:r>
            <a:r>
              <a:rPr lang="en-US" dirty="0"/>
              <a:t>. </a:t>
            </a:r>
            <a:r>
              <a:rPr lang="en-US" dirty="0" err="1"/>
              <a:t>Pharmacol</a:t>
            </a:r>
            <a:r>
              <a:rPr lang="en-US" dirty="0"/>
              <a:t>. </a:t>
            </a:r>
            <a:r>
              <a:rPr lang="en-US" dirty="0" err="1"/>
              <a:t>Toxicol</a:t>
            </a:r>
            <a:r>
              <a:rPr lang="en-US" dirty="0"/>
              <a:t>. 2015. </a:t>
            </a:r>
            <a:r>
              <a:rPr lang="tr-TR" dirty="0" smtClean="0"/>
              <a:t>	</a:t>
            </a:r>
            <a:r>
              <a:rPr lang="en-US" dirty="0" smtClean="0"/>
              <a:t>55:2.1–2.16</a:t>
            </a:r>
            <a:endParaRPr lang="tr-TR" dirty="0"/>
          </a:p>
          <a:p>
            <a:r>
              <a:rPr lang="tr-TR" dirty="0"/>
              <a:t>MOSSIALOS, E., </a:t>
            </a:r>
            <a:r>
              <a:rPr lang="tr-TR" dirty="0" err="1"/>
              <a:t>Mrazek</a:t>
            </a:r>
            <a:r>
              <a:rPr lang="tr-TR" dirty="0"/>
              <a:t>, M. Ve </a:t>
            </a:r>
            <a:r>
              <a:rPr lang="tr-TR" dirty="0" err="1"/>
              <a:t>Walley</a:t>
            </a:r>
            <a:r>
              <a:rPr lang="tr-TR" dirty="0"/>
              <a:t>, T. (2004) “</a:t>
            </a:r>
            <a:r>
              <a:rPr lang="tr-TR" dirty="0" err="1"/>
              <a:t>Regulating</a:t>
            </a:r>
            <a:r>
              <a:rPr lang="tr-TR" dirty="0"/>
              <a:t> </a:t>
            </a:r>
            <a:r>
              <a:rPr lang="tr-TR" dirty="0" smtClean="0"/>
              <a:t>	</a:t>
            </a:r>
            <a:r>
              <a:rPr lang="tr-TR" dirty="0" err="1" smtClean="0"/>
              <a:t>Pharmaceuticals</a:t>
            </a:r>
            <a:r>
              <a:rPr lang="tr-TR" dirty="0" smtClean="0"/>
              <a:t> in Europe</a:t>
            </a:r>
            <a:r>
              <a:rPr lang="tr-TR" dirty="0"/>
              <a:t>: </a:t>
            </a:r>
            <a:r>
              <a:rPr lang="tr-TR" dirty="0" err="1"/>
              <a:t>Striving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Efficiency</a:t>
            </a:r>
            <a:r>
              <a:rPr lang="tr-TR" dirty="0"/>
              <a:t>, </a:t>
            </a:r>
            <a:r>
              <a:rPr lang="tr-TR" dirty="0" err="1"/>
              <a:t>Equity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smtClean="0"/>
              <a:t>	</a:t>
            </a:r>
            <a:r>
              <a:rPr lang="tr-TR" dirty="0" err="1" smtClean="0"/>
              <a:t>Quality</a:t>
            </a:r>
            <a:r>
              <a:rPr lang="tr-TR" dirty="0"/>
              <a:t>”, Open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 smtClean="0"/>
              <a:t>Press</a:t>
            </a:r>
            <a:r>
              <a:rPr lang="tr-TR" dirty="0"/>
              <a:t>, </a:t>
            </a:r>
            <a:r>
              <a:rPr lang="tr-TR" dirty="0" err="1" smtClean="0"/>
              <a:t>England</a:t>
            </a:r>
            <a:r>
              <a:rPr lang="tr-TR" dirty="0"/>
              <a:t>.</a:t>
            </a:r>
          </a:p>
          <a:p>
            <a:r>
              <a:rPr lang="tr-TR" dirty="0" smtClean="0"/>
              <a:t>SCRIP100</a:t>
            </a:r>
            <a:r>
              <a:rPr lang="tr-TR" dirty="0"/>
              <a:t>, (2014). Erişim: [http://www.scrip100.com/scrip100.html]. </a:t>
            </a:r>
            <a:r>
              <a:rPr lang="tr-TR" dirty="0" smtClean="0"/>
              <a:t>	Erişim Tarihi</a:t>
            </a:r>
            <a:r>
              <a:rPr lang="tr-TR" dirty="0"/>
              <a:t>: 24.08.2014,</a:t>
            </a:r>
          </a:p>
          <a:p>
            <a:r>
              <a:rPr lang="en-US" dirty="0"/>
              <a:t>TATAR, M., (2010). Pharmaceutical Health </a:t>
            </a:r>
            <a:r>
              <a:rPr lang="en-US" dirty="0" err="1"/>
              <a:t>Informatin</a:t>
            </a:r>
            <a:r>
              <a:rPr lang="en-US" dirty="0"/>
              <a:t> System </a:t>
            </a:r>
            <a:r>
              <a:rPr lang="en-US" dirty="0" err="1"/>
              <a:t>Pharma</a:t>
            </a: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dirty="0" smtClean="0"/>
              <a:t>Profile </a:t>
            </a:r>
            <a:r>
              <a:rPr lang="tr-TR" dirty="0" smtClean="0"/>
              <a:t>	</a:t>
            </a:r>
            <a:r>
              <a:rPr lang="en-US" dirty="0" smtClean="0"/>
              <a:t>2010 </a:t>
            </a:r>
            <a:r>
              <a:rPr lang="en-US" dirty="0"/>
              <a:t>Turkey, </a:t>
            </a:r>
            <a:r>
              <a:rPr lang="en-US" dirty="0" err="1"/>
              <a:t>Erişim</a:t>
            </a:r>
            <a:r>
              <a:rPr lang="en-US" dirty="0"/>
              <a:t>: 	[http://</a:t>
            </a:r>
            <a:r>
              <a:rPr lang="en-US" dirty="0" smtClean="0"/>
              <a:t>whocc.goeg.at/Literaturliste/Dokumente/CountryInfor</a:t>
            </a:r>
            <a:r>
              <a:rPr lang="tr-TR" dirty="0" smtClean="0"/>
              <a:t>	</a:t>
            </a:r>
            <a:r>
              <a:rPr lang="en-US" dirty="0" err="1" smtClean="0"/>
              <a:t>mationReports</a:t>
            </a:r>
            <a:r>
              <a:rPr lang="en-US" dirty="0" smtClean="0"/>
              <a:t>/PHIS%20Hospital%20Pharma%20Report%20F</a:t>
            </a:r>
            <a:r>
              <a:rPr lang="tr-TR" dirty="0" smtClean="0"/>
              <a:t>	</a:t>
            </a:r>
            <a:r>
              <a:rPr lang="en-US" dirty="0" smtClean="0"/>
              <a:t>inal%2</a:t>
            </a:r>
            <a:r>
              <a:rPr lang="tr-TR" dirty="0" smtClean="0"/>
              <a:t>	</a:t>
            </a:r>
            <a:r>
              <a:rPr lang="en-US" dirty="0" smtClean="0"/>
              <a:t>02010_Turkey.pdf</a:t>
            </a:r>
            <a:r>
              <a:rPr lang="tr-TR" dirty="0" smtClean="0"/>
              <a:t>]. </a:t>
            </a:r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/>
              <a:t>: </a:t>
            </a:r>
            <a:r>
              <a:rPr lang="en-US" dirty="0" smtClean="0"/>
              <a:t>24.04.2013</a:t>
            </a:r>
            <a:endParaRPr lang="tr-TR" dirty="0"/>
          </a:p>
          <a:p>
            <a:r>
              <a:rPr lang="tr-TR" dirty="0"/>
              <a:t>TİTCK, (2014). Kamu Müdahalelerinin 2008-2013 Dönemindeki Değer </a:t>
            </a:r>
            <a:r>
              <a:rPr lang="tr-TR" dirty="0" smtClean="0"/>
              <a:t>	Bazında </a:t>
            </a:r>
            <a:r>
              <a:rPr lang="tr-TR" dirty="0"/>
              <a:t>İlk </a:t>
            </a:r>
            <a:r>
              <a:rPr lang="tr-TR" dirty="0" smtClean="0"/>
              <a:t>100 İlaç Üzerine </a:t>
            </a:r>
            <a:r>
              <a:rPr lang="tr-TR" dirty="0"/>
              <a:t>Etkilerinin Analizi Raporu, Erişim: 	[http://</a:t>
            </a:r>
            <a:r>
              <a:rPr lang="tr-TR" dirty="0" smtClean="0"/>
              <a:t>www.iegm.gov.tr/PortalAdmin/Uploads/UnitPageAttac	</a:t>
            </a:r>
            <a:r>
              <a:rPr lang="tr-TR" dirty="0" err="1" smtClean="0"/>
              <a:t>hment</a:t>
            </a:r>
            <a:r>
              <a:rPr lang="tr-TR" dirty="0" smtClean="0"/>
              <a:t>/f31634da73356.pdf</a:t>
            </a:r>
            <a:r>
              <a:rPr lang="tr-TR" dirty="0"/>
              <a:t>]. </a:t>
            </a:r>
            <a:r>
              <a:rPr lang="tr-TR" dirty="0" smtClean="0"/>
              <a:t>Erişim </a:t>
            </a:r>
            <a:r>
              <a:rPr lang="tr-TR" dirty="0"/>
              <a:t>Tarihi: 23.08.2014</a:t>
            </a:r>
          </a:p>
          <a:p>
            <a:r>
              <a:rPr lang="en-US" dirty="0"/>
              <a:t>TOBB, (2008).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İlaç</a:t>
            </a:r>
            <a:r>
              <a:rPr lang="en-US" dirty="0"/>
              <a:t> </a:t>
            </a:r>
            <a:r>
              <a:rPr lang="en-US" dirty="0" err="1"/>
              <a:t>Sanayi</a:t>
            </a:r>
            <a:r>
              <a:rPr lang="en-US" dirty="0"/>
              <a:t> </a:t>
            </a:r>
            <a:r>
              <a:rPr lang="en-US" dirty="0" err="1"/>
              <a:t>Sektör</a:t>
            </a:r>
            <a:r>
              <a:rPr lang="en-US" dirty="0"/>
              <a:t> </a:t>
            </a:r>
            <a:r>
              <a:rPr lang="en-US" dirty="0" err="1"/>
              <a:t>Raporu</a:t>
            </a:r>
            <a:r>
              <a:rPr lang="en-US" dirty="0"/>
              <a:t>, TOBB </a:t>
            </a:r>
            <a:r>
              <a:rPr lang="en-US" dirty="0" err="1"/>
              <a:t>Yayın</a:t>
            </a:r>
            <a:r>
              <a:rPr lang="en-US" dirty="0"/>
              <a:t>, </a:t>
            </a:r>
            <a:r>
              <a:rPr lang="en-US" dirty="0" err="1"/>
              <a:t>Ekim</a:t>
            </a:r>
            <a:r>
              <a:rPr lang="en-US" dirty="0"/>
              <a:t>, </a:t>
            </a:r>
            <a:r>
              <a:rPr lang="tr-TR" dirty="0" smtClean="0"/>
              <a:t>	</a:t>
            </a:r>
            <a:r>
              <a:rPr lang="en-US" dirty="0" smtClean="0"/>
              <a:t>2008</a:t>
            </a:r>
            <a:r>
              <a:rPr lang="en-US" dirty="0"/>
              <a:t>, </a:t>
            </a:r>
            <a:r>
              <a:rPr lang="en-US" dirty="0" err="1"/>
              <a:t>Erişim</a:t>
            </a:r>
            <a:r>
              <a:rPr lang="en-US" dirty="0"/>
              <a:t>: </a:t>
            </a:r>
            <a:r>
              <a:rPr lang="en-US" dirty="0" smtClean="0"/>
              <a:t>[</a:t>
            </a:r>
            <a:r>
              <a:rPr lang="en-US" dirty="0"/>
              <a:t>http://www.tobb.org.tr/Documents/ </a:t>
            </a:r>
            <a:r>
              <a:rPr lang="tr-TR" dirty="0" smtClean="0"/>
              <a:t>	</a:t>
            </a:r>
            <a:r>
              <a:rPr lang="en-US" dirty="0" err="1" smtClean="0"/>
              <a:t>yayinlar</a:t>
            </a:r>
            <a:r>
              <a:rPr lang="en-US" dirty="0" smtClean="0"/>
              <a:t>/ilac%20rapor.pdf</a:t>
            </a:r>
            <a:r>
              <a:rPr lang="en-US" dirty="0"/>
              <a:t>].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: </a:t>
            </a:r>
            <a:r>
              <a:rPr lang="en-US" dirty="0" smtClean="0"/>
              <a:t>20.08.2014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1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Teşekkürler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4677" y="3424428"/>
            <a:ext cx="7315200" cy="3291985"/>
          </a:xfrm>
        </p:spPr>
        <p:txBody>
          <a:bodyPr/>
          <a:lstStyle/>
          <a:p>
            <a:pPr algn="ctr"/>
            <a:r>
              <a:rPr lang="tr-TR" b="1" dirty="0"/>
              <a:t>k</a:t>
            </a:r>
            <a:r>
              <a:rPr lang="tr-TR" b="1" dirty="0" smtClean="0"/>
              <a:t>agan.atikeler@sepd.org.tr</a:t>
            </a:r>
            <a:endParaRPr lang="tr-TR" b="1" dirty="0"/>
          </a:p>
        </p:txBody>
      </p:sp>
      <p:pic>
        <p:nvPicPr>
          <p:cNvPr id="4" name="Picture 2" descr="F:\SEP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027" y="410301"/>
            <a:ext cx="80645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ttp://www.ispor.org/images/Student/StudentNetwork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027" y="5440883"/>
            <a:ext cx="476250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1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/>
              <a:t>2007 </a:t>
            </a:r>
            <a:r>
              <a:rPr lang="en-US" sz="3200" b="1" dirty="0" err="1"/>
              <a:t>yılında</a:t>
            </a:r>
            <a:r>
              <a:rPr lang="en-US" sz="3200" b="1" dirty="0"/>
              <a:t> </a:t>
            </a:r>
            <a:r>
              <a:rPr lang="en-US" sz="3200" b="1" dirty="0" err="1"/>
              <a:t>ilaç</a:t>
            </a:r>
            <a:r>
              <a:rPr lang="en-US" sz="3200" b="1" dirty="0"/>
              <a:t> </a:t>
            </a:r>
            <a:r>
              <a:rPr lang="en-US" sz="3200" b="1" dirty="0" err="1"/>
              <a:t>endüstrisinin</a:t>
            </a:r>
            <a:r>
              <a:rPr lang="en-US" sz="3200" b="1" dirty="0"/>
              <a:t> </a:t>
            </a:r>
            <a:r>
              <a:rPr lang="en-US" sz="3200" b="1" dirty="0" err="1"/>
              <a:t>büyüklüğü</a:t>
            </a:r>
            <a:r>
              <a:rPr lang="en-US" sz="3200" b="1" dirty="0"/>
              <a:t> 731 </a:t>
            </a:r>
            <a:r>
              <a:rPr lang="en-US" sz="3200" b="1" dirty="0" err="1"/>
              <a:t>milyar</a:t>
            </a:r>
            <a:r>
              <a:rPr lang="en-US" sz="3200" b="1" dirty="0"/>
              <a:t> </a:t>
            </a:r>
            <a:r>
              <a:rPr lang="en-US" sz="3200" b="1" dirty="0" err="1"/>
              <a:t>dolar</a:t>
            </a:r>
            <a:r>
              <a:rPr lang="en-US" sz="3200" b="1" dirty="0"/>
              <a:t> </a:t>
            </a:r>
            <a:r>
              <a:rPr lang="en-US" sz="3200" b="1" dirty="0" err="1"/>
              <a:t>iken</a:t>
            </a:r>
            <a:r>
              <a:rPr lang="en-US" sz="3200" b="1" dirty="0"/>
              <a:t> </a:t>
            </a:r>
            <a:r>
              <a:rPr lang="en-US" sz="3200" b="1" dirty="0" err="1"/>
              <a:t>bu</a:t>
            </a:r>
            <a:r>
              <a:rPr lang="en-US" sz="3200" b="1" dirty="0"/>
              <a:t> </a:t>
            </a:r>
            <a:r>
              <a:rPr lang="en-US" sz="3200" b="1" dirty="0" err="1"/>
              <a:t>rakam</a:t>
            </a:r>
            <a:r>
              <a:rPr lang="en-US" sz="3200" b="1" dirty="0"/>
              <a:t> 2011 </a:t>
            </a:r>
            <a:r>
              <a:rPr lang="en-US" sz="3200" b="1" dirty="0" err="1"/>
              <a:t>yılında</a:t>
            </a:r>
            <a:r>
              <a:rPr lang="en-US" sz="3200" b="1" dirty="0"/>
              <a:t> 965 </a:t>
            </a:r>
            <a:r>
              <a:rPr lang="en-US" sz="3200" b="1" dirty="0" err="1"/>
              <a:t>milyar</a:t>
            </a:r>
            <a:r>
              <a:rPr lang="en-US" sz="3200" b="1" dirty="0"/>
              <a:t> </a:t>
            </a:r>
            <a:r>
              <a:rPr lang="en-US" sz="3200" b="1" dirty="0" err="1"/>
              <a:t>dolara</a:t>
            </a:r>
            <a:r>
              <a:rPr lang="en-US" sz="3200" b="1" dirty="0"/>
              <a:t> </a:t>
            </a:r>
            <a:r>
              <a:rPr lang="en-US" sz="3200" b="1" dirty="0" err="1"/>
              <a:t>yükselmiştir</a:t>
            </a:r>
            <a:r>
              <a:rPr lang="en-US" sz="3200" b="1" dirty="0"/>
              <a:t> (SCRIP100, 2014).</a:t>
            </a:r>
            <a:endParaRPr lang="tr-TR" sz="3200" b="1" dirty="0"/>
          </a:p>
          <a:p>
            <a:pPr algn="just">
              <a:lnSpc>
                <a:spcPct val="150000"/>
              </a:lnSpc>
            </a:pPr>
            <a:endParaRPr lang="tr-TR" sz="3200" b="1" dirty="0"/>
          </a:p>
          <a:p>
            <a:endParaRPr lang="tr-TR" sz="32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05319" y="12762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smtClean="0"/>
              <a:t>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312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69591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600" b="1" dirty="0" smtClean="0"/>
              <a:t>Reform gereksinimlerinin önemli bir gerekçesini 70’lerin sonlarından itibaren başlayan finansal krizler oluşturmaktadır. </a:t>
            </a:r>
          </a:p>
          <a:p>
            <a:pPr algn="just">
              <a:lnSpc>
                <a:spcPct val="150000"/>
              </a:lnSpc>
            </a:pPr>
            <a:r>
              <a:rPr lang="tr-TR" sz="2600" b="1" dirty="0" smtClean="0"/>
              <a:t>G</a:t>
            </a:r>
            <a:r>
              <a:rPr lang="en-US" sz="2600" b="1" dirty="0" err="1" smtClean="0"/>
              <a:t>elişmiş</a:t>
            </a:r>
            <a:r>
              <a:rPr lang="en-US" sz="2600" b="1" dirty="0" smtClean="0"/>
              <a:t>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gelişmekte</a:t>
            </a:r>
            <a:r>
              <a:rPr lang="en-US" sz="2600" b="1" dirty="0"/>
              <a:t> </a:t>
            </a:r>
            <a:r>
              <a:rPr lang="en-US" sz="2600" b="1" dirty="0" err="1"/>
              <a:t>olan</a:t>
            </a:r>
            <a:r>
              <a:rPr lang="en-US" sz="2600" b="1" dirty="0"/>
              <a:t> </a:t>
            </a:r>
            <a:r>
              <a:rPr lang="en-US" sz="2600" b="1" dirty="0" err="1"/>
              <a:t>ülkelerde</a:t>
            </a:r>
            <a:r>
              <a:rPr lang="en-US" sz="2600" b="1" dirty="0"/>
              <a:t> </a:t>
            </a:r>
            <a:r>
              <a:rPr lang="en-US" sz="2600" b="1" dirty="0" err="1"/>
              <a:t>mevcut</a:t>
            </a:r>
            <a:r>
              <a:rPr lang="en-US" sz="2600" b="1" dirty="0"/>
              <a:t> </a:t>
            </a: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sistemlerinin</a:t>
            </a:r>
            <a:r>
              <a:rPr lang="en-US" sz="2600" b="1" dirty="0"/>
              <a:t> </a:t>
            </a:r>
            <a:r>
              <a:rPr lang="en-US" sz="2600" b="1" dirty="0" err="1"/>
              <a:t>yeniden</a:t>
            </a:r>
            <a:r>
              <a:rPr lang="en-US" sz="2600" b="1" dirty="0"/>
              <a:t> </a:t>
            </a:r>
            <a:r>
              <a:rPr lang="en-US" sz="2600" b="1" dirty="0" err="1"/>
              <a:t>yapılandırılmasına</a:t>
            </a:r>
            <a:r>
              <a:rPr lang="en-US" sz="2600" b="1" dirty="0"/>
              <a:t> </a:t>
            </a:r>
            <a:r>
              <a:rPr lang="tr-TR" sz="2600" b="1" dirty="0" smtClean="0"/>
              <a:t>gidilmiş, </a:t>
            </a:r>
            <a:r>
              <a:rPr lang="en-US" sz="2600" b="1" dirty="0" err="1" smtClean="0"/>
              <a:t>diğer</a:t>
            </a:r>
            <a:r>
              <a:rPr lang="en-US" sz="2600" b="1" dirty="0" smtClean="0"/>
              <a:t> </a:t>
            </a:r>
            <a:r>
              <a:rPr lang="en-US" sz="2600" b="1" dirty="0"/>
              <a:t>mal </a:t>
            </a:r>
            <a:r>
              <a:rPr lang="en-US" sz="2600" b="1" dirty="0" err="1"/>
              <a:t>ve</a:t>
            </a:r>
            <a:r>
              <a:rPr lang="en-US" sz="2600" b="1" dirty="0"/>
              <a:t> </a:t>
            </a:r>
            <a:r>
              <a:rPr lang="en-US" sz="2600" b="1" dirty="0" err="1"/>
              <a:t>hizmet</a:t>
            </a:r>
            <a:r>
              <a:rPr lang="en-US" sz="2600" b="1" dirty="0"/>
              <a:t> </a:t>
            </a:r>
            <a:r>
              <a:rPr lang="en-US" sz="2600" b="1" dirty="0" err="1"/>
              <a:t>piyasalarında</a:t>
            </a:r>
            <a:r>
              <a:rPr lang="en-US" sz="2600" b="1" dirty="0"/>
              <a:t> </a:t>
            </a:r>
            <a:r>
              <a:rPr lang="en-US" sz="2600" b="1" dirty="0" err="1"/>
              <a:t>olduğu</a:t>
            </a:r>
            <a:r>
              <a:rPr lang="en-US" sz="2600" b="1" dirty="0"/>
              <a:t> </a:t>
            </a:r>
            <a:r>
              <a:rPr lang="en-US" sz="2600" b="1" dirty="0" err="1"/>
              <a:t>gibi</a:t>
            </a:r>
            <a:r>
              <a:rPr lang="en-US" sz="2600" b="1" dirty="0"/>
              <a:t> </a:t>
            </a:r>
            <a:r>
              <a:rPr lang="en-US" sz="2600" b="1" dirty="0" err="1"/>
              <a:t>sağlık</a:t>
            </a:r>
            <a:r>
              <a:rPr lang="en-US" sz="2600" b="1" dirty="0"/>
              <a:t> </a:t>
            </a:r>
            <a:r>
              <a:rPr lang="en-US" sz="2600" b="1" dirty="0" err="1"/>
              <a:t>alanından</a:t>
            </a:r>
            <a:r>
              <a:rPr lang="en-US" sz="2600" b="1" dirty="0"/>
              <a:t> da </a:t>
            </a:r>
            <a:r>
              <a:rPr lang="en-US" sz="2600" b="1" dirty="0" err="1"/>
              <a:t>kamunun</a:t>
            </a:r>
            <a:r>
              <a:rPr lang="en-US" sz="2600" b="1" dirty="0"/>
              <a:t> </a:t>
            </a:r>
            <a:r>
              <a:rPr lang="en-US" sz="2600" b="1" dirty="0" err="1"/>
              <a:t>uzaklaştırılmasını</a:t>
            </a:r>
            <a:r>
              <a:rPr lang="en-US" sz="2600" b="1" dirty="0"/>
              <a:t> da </a:t>
            </a:r>
            <a:r>
              <a:rPr lang="en-US" sz="2600" b="1" dirty="0" err="1"/>
              <a:t>içeren</a:t>
            </a:r>
            <a:r>
              <a:rPr lang="en-US" sz="2600" b="1" dirty="0"/>
              <a:t> </a:t>
            </a:r>
            <a:r>
              <a:rPr lang="en-US" sz="2600" b="1" dirty="0" err="1"/>
              <a:t>sistemi</a:t>
            </a:r>
            <a:r>
              <a:rPr lang="en-US" sz="2600" b="1" dirty="0"/>
              <a:t> </a:t>
            </a:r>
            <a:r>
              <a:rPr lang="en-US" sz="2600" b="1" dirty="0" err="1"/>
              <a:t>etkin</a:t>
            </a:r>
            <a:r>
              <a:rPr lang="en-US" sz="2600" b="1" dirty="0"/>
              <a:t> </a:t>
            </a:r>
            <a:r>
              <a:rPr lang="en-US" sz="2600" b="1" dirty="0" err="1"/>
              <a:t>kılacak</a:t>
            </a:r>
            <a:r>
              <a:rPr lang="en-US" sz="2600" b="1" dirty="0"/>
              <a:t> </a:t>
            </a:r>
            <a:r>
              <a:rPr lang="en-US" sz="2600" b="1" dirty="0" err="1"/>
              <a:t>politikalar</a:t>
            </a:r>
            <a:r>
              <a:rPr lang="en-US" sz="2600" b="1" dirty="0"/>
              <a:t> </a:t>
            </a:r>
            <a:r>
              <a:rPr lang="en-US" sz="2600" b="1" dirty="0" err="1"/>
              <a:t>hızla</a:t>
            </a:r>
            <a:r>
              <a:rPr lang="en-US" sz="2600" b="1" dirty="0"/>
              <a:t> </a:t>
            </a:r>
            <a:r>
              <a:rPr lang="en-US" sz="2600" b="1" dirty="0" err="1"/>
              <a:t>uygulanmaya</a:t>
            </a:r>
            <a:r>
              <a:rPr lang="en-US" sz="2600" b="1" dirty="0"/>
              <a:t> </a:t>
            </a:r>
            <a:r>
              <a:rPr lang="en-US" sz="2600" b="1" dirty="0" err="1"/>
              <a:t>başlanmıştır</a:t>
            </a:r>
            <a:r>
              <a:rPr lang="en-US" sz="2600" b="1" dirty="0"/>
              <a:t>. </a:t>
            </a:r>
            <a:endParaRPr lang="tr-TR" sz="2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smtClean="0"/>
              <a:t>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69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/>
              <a:t>Kamu</a:t>
            </a:r>
            <a:r>
              <a:rPr lang="en-US" sz="3000" b="1" dirty="0"/>
              <a:t> </a:t>
            </a:r>
            <a:r>
              <a:rPr lang="en-US" sz="3000" b="1" dirty="0" err="1"/>
              <a:t>harcamalarını</a:t>
            </a:r>
            <a:r>
              <a:rPr lang="en-US" sz="3000" b="1" dirty="0"/>
              <a:t> </a:t>
            </a:r>
            <a:r>
              <a:rPr lang="en-US" sz="3000" b="1" dirty="0" err="1"/>
              <a:t>kontrol</a:t>
            </a:r>
            <a:r>
              <a:rPr lang="en-US" sz="3000" b="1" dirty="0"/>
              <a:t> </a:t>
            </a:r>
            <a:r>
              <a:rPr lang="en-US" sz="3000" b="1" dirty="0" err="1"/>
              <a:t>altına</a:t>
            </a:r>
            <a:r>
              <a:rPr lang="en-US" sz="3000" b="1" dirty="0"/>
              <a:t> alma </a:t>
            </a:r>
            <a:r>
              <a:rPr lang="en-US" sz="3000" b="1" dirty="0" err="1"/>
              <a:t>amaçlı</a:t>
            </a:r>
            <a:r>
              <a:rPr lang="en-US" sz="3000" b="1" dirty="0"/>
              <a:t> </a:t>
            </a:r>
            <a:r>
              <a:rPr lang="en-US" sz="3000" b="1" dirty="0" err="1"/>
              <a:t>yapılan</a:t>
            </a:r>
            <a:r>
              <a:rPr lang="en-US" sz="3000" b="1" dirty="0"/>
              <a:t> </a:t>
            </a:r>
            <a:r>
              <a:rPr lang="en-US" sz="3000" b="1" dirty="0" err="1"/>
              <a:t>bu</a:t>
            </a:r>
            <a:r>
              <a:rPr lang="en-US" sz="3000" b="1" dirty="0"/>
              <a:t> </a:t>
            </a:r>
            <a:r>
              <a:rPr lang="en-US" sz="3000" b="1" dirty="0" err="1"/>
              <a:t>politikalar</a:t>
            </a:r>
            <a:r>
              <a:rPr lang="en-US" sz="3000" b="1" dirty="0"/>
              <a:t> </a:t>
            </a:r>
            <a:r>
              <a:rPr lang="en-US" sz="3000" b="1" dirty="0" err="1"/>
              <a:t>ile</a:t>
            </a:r>
            <a:r>
              <a:rPr lang="en-US" sz="3000" b="1" dirty="0"/>
              <a:t> </a:t>
            </a:r>
            <a:r>
              <a:rPr lang="en-US" sz="3000" b="1" dirty="0" err="1"/>
              <a:t>sağlık</a:t>
            </a:r>
            <a:r>
              <a:rPr lang="en-US" sz="3000" b="1" dirty="0"/>
              <a:t> </a:t>
            </a:r>
            <a:r>
              <a:rPr lang="en-US" sz="3000" b="1" dirty="0" err="1"/>
              <a:t>sisteminde</a:t>
            </a:r>
            <a:r>
              <a:rPr lang="en-US" sz="3000" b="1" dirty="0"/>
              <a:t> </a:t>
            </a:r>
            <a:r>
              <a:rPr lang="en-US" sz="3000" b="1" dirty="0" err="1"/>
              <a:t>hizmet</a:t>
            </a:r>
            <a:r>
              <a:rPr lang="en-US" sz="3000" b="1" dirty="0"/>
              <a:t> </a:t>
            </a:r>
            <a:r>
              <a:rPr lang="en-US" sz="3000" b="1" dirty="0" err="1"/>
              <a:t>sunucuları</a:t>
            </a:r>
            <a:r>
              <a:rPr lang="en-US" sz="3000" b="1" dirty="0"/>
              <a:t> </a:t>
            </a:r>
            <a:r>
              <a:rPr lang="en-US" sz="3000" b="1" dirty="0" err="1"/>
              <a:t>ile</a:t>
            </a:r>
            <a:r>
              <a:rPr lang="en-US" sz="3000" b="1" dirty="0"/>
              <a:t> </a:t>
            </a:r>
            <a:r>
              <a:rPr lang="en-US" sz="3000" b="1" dirty="0" err="1"/>
              <a:t>hizmetin</a:t>
            </a:r>
            <a:r>
              <a:rPr lang="en-US" sz="3000" b="1" dirty="0"/>
              <a:t> </a:t>
            </a:r>
            <a:r>
              <a:rPr lang="en-US" sz="3000" b="1" dirty="0" err="1"/>
              <a:t>finansmanının</a:t>
            </a:r>
            <a:r>
              <a:rPr lang="en-US" sz="3000" b="1" dirty="0"/>
              <a:t> </a:t>
            </a:r>
            <a:r>
              <a:rPr lang="en-US" sz="3000" b="1" dirty="0" err="1"/>
              <a:t>birbirinden</a:t>
            </a:r>
            <a:r>
              <a:rPr lang="en-US" sz="3000" b="1" dirty="0"/>
              <a:t> </a:t>
            </a:r>
            <a:r>
              <a:rPr lang="en-US" sz="3000" b="1" dirty="0" err="1"/>
              <a:t>ayrılması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bu</a:t>
            </a:r>
            <a:r>
              <a:rPr lang="en-US" sz="3000" b="1" dirty="0"/>
              <a:t> </a:t>
            </a:r>
            <a:r>
              <a:rPr lang="en-US" sz="3000" b="1" dirty="0" err="1"/>
              <a:t>süreçte</a:t>
            </a:r>
            <a:r>
              <a:rPr lang="en-US" sz="3000" b="1" dirty="0"/>
              <a:t> </a:t>
            </a:r>
            <a:r>
              <a:rPr lang="en-US" sz="3000" b="1" dirty="0" err="1"/>
              <a:t>kamunun</a:t>
            </a:r>
            <a:r>
              <a:rPr lang="en-US" sz="3000" b="1" dirty="0"/>
              <a:t> her </a:t>
            </a:r>
            <a:r>
              <a:rPr lang="en-US" sz="3000" b="1" dirty="0" err="1"/>
              <a:t>iki</a:t>
            </a:r>
            <a:r>
              <a:rPr lang="en-US" sz="3000" b="1" dirty="0"/>
              <a:t> </a:t>
            </a:r>
            <a:r>
              <a:rPr lang="en-US" sz="3000" b="1" dirty="0" err="1"/>
              <a:t>yapılanmada</a:t>
            </a:r>
            <a:r>
              <a:rPr lang="en-US" sz="3000" b="1" dirty="0"/>
              <a:t> da </a:t>
            </a:r>
            <a:r>
              <a:rPr lang="en-US" sz="3000" b="1" dirty="0" err="1"/>
              <a:t>varlığının</a:t>
            </a:r>
            <a:r>
              <a:rPr lang="en-US" sz="3000" b="1" dirty="0"/>
              <a:t> en </a:t>
            </a:r>
            <a:r>
              <a:rPr lang="en-US" sz="3000" b="1" dirty="0" err="1"/>
              <a:t>aza</a:t>
            </a:r>
            <a:r>
              <a:rPr lang="en-US" sz="3000" b="1" dirty="0"/>
              <a:t> </a:t>
            </a:r>
            <a:r>
              <a:rPr lang="en-US" sz="3000" b="1" dirty="0" err="1"/>
              <a:t>indirilmesi</a:t>
            </a:r>
            <a:r>
              <a:rPr lang="en-US" sz="3000" b="1" dirty="0"/>
              <a:t> </a:t>
            </a:r>
            <a:r>
              <a:rPr lang="en-US" sz="3000" b="1" dirty="0" err="1"/>
              <a:t>düşünülmüştür</a:t>
            </a:r>
            <a:r>
              <a:rPr lang="en-US" sz="3000" b="1" dirty="0"/>
              <a:t> (</a:t>
            </a:r>
            <a:r>
              <a:rPr lang="en-US" sz="3000" b="1" dirty="0" err="1"/>
              <a:t>Çalışkan</a:t>
            </a:r>
            <a:r>
              <a:rPr lang="en-US" sz="3000" b="1" dirty="0"/>
              <a:t>, 2009). 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21850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Referans Fiyat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2916" y="1000586"/>
            <a:ext cx="7315200" cy="51206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/>
              <a:t>Artan</a:t>
            </a:r>
            <a:r>
              <a:rPr lang="en-US" sz="3200" b="1" dirty="0"/>
              <a:t> </a:t>
            </a:r>
            <a:r>
              <a:rPr lang="en-US" sz="3200" b="1" dirty="0" err="1"/>
              <a:t>ilaç</a:t>
            </a:r>
            <a:r>
              <a:rPr lang="en-US" sz="3200" b="1" dirty="0"/>
              <a:t> </a:t>
            </a:r>
            <a:r>
              <a:rPr lang="en-US" sz="3200" b="1" dirty="0" err="1"/>
              <a:t>harcamalarının</a:t>
            </a:r>
            <a:r>
              <a:rPr lang="en-US" sz="3200" b="1" dirty="0"/>
              <a:t> </a:t>
            </a:r>
            <a:r>
              <a:rPr lang="en-US" sz="3200" b="1" dirty="0" err="1"/>
              <a:t>kontrol</a:t>
            </a:r>
            <a:r>
              <a:rPr lang="en-US" sz="3200" b="1" dirty="0"/>
              <a:t> </a:t>
            </a:r>
            <a:r>
              <a:rPr lang="en-US" sz="3200" b="1" dirty="0" err="1"/>
              <a:t>altına</a:t>
            </a:r>
            <a:r>
              <a:rPr lang="en-US" sz="3200" b="1" dirty="0"/>
              <a:t> </a:t>
            </a:r>
            <a:r>
              <a:rPr lang="en-US" sz="3200" b="1" dirty="0" err="1"/>
              <a:t>alınması</a:t>
            </a:r>
            <a:r>
              <a:rPr lang="en-US" sz="3200" b="1" dirty="0"/>
              <a:t> </a:t>
            </a:r>
            <a:r>
              <a:rPr lang="en-US" sz="3200" b="1" dirty="0" err="1"/>
              <a:t>yönündeki</a:t>
            </a:r>
            <a:r>
              <a:rPr lang="en-US" sz="3200" b="1" dirty="0"/>
              <a:t> </a:t>
            </a:r>
            <a:r>
              <a:rPr lang="en-US" sz="3200" b="1" dirty="0" err="1"/>
              <a:t>çalışmalar</a:t>
            </a:r>
            <a:r>
              <a:rPr lang="en-US" sz="3200" b="1" dirty="0"/>
              <a:t> </a:t>
            </a:r>
            <a:r>
              <a:rPr lang="en-US" sz="3200" b="1" dirty="0" err="1"/>
              <a:t>giderek</a:t>
            </a:r>
            <a:r>
              <a:rPr lang="en-US" sz="3200" b="1" dirty="0"/>
              <a:t> </a:t>
            </a:r>
            <a:r>
              <a:rPr lang="en-US" sz="3200" b="1" dirty="0" err="1"/>
              <a:t>önem</a:t>
            </a:r>
            <a:r>
              <a:rPr lang="en-US" sz="3200" b="1" dirty="0"/>
              <a:t> </a:t>
            </a:r>
            <a:r>
              <a:rPr lang="en-US" sz="3200" b="1" dirty="0" err="1"/>
              <a:t>kazanmıştır</a:t>
            </a:r>
            <a:r>
              <a:rPr lang="en-US" sz="3200" b="1" dirty="0"/>
              <a:t>. </a:t>
            </a:r>
            <a:r>
              <a:rPr lang="en-US" sz="3200" b="1" dirty="0" err="1"/>
              <a:t>İlaç</a:t>
            </a:r>
            <a:r>
              <a:rPr lang="en-US" sz="3200" b="1" dirty="0"/>
              <a:t> </a:t>
            </a:r>
            <a:r>
              <a:rPr lang="en-US" sz="3200" b="1" dirty="0" err="1"/>
              <a:t>harcamalarının</a:t>
            </a:r>
            <a:r>
              <a:rPr lang="en-US" sz="3200" b="1" dirty="0"/>
              <a:t> </a:t>
            </a:r>
            <a:r>
              <a:rPr lang="en-US" sz="3200" b="1" dirty="0" err="1"/>
              <a:t>kontrol</a:t>
            </a:r>
            <a:r>
              <a:rPr lang="en-US" sz="3200" b="1" dirty="0"/>
              <a:t> </a:t>
            </a:r>
            <a:r>
              <a:rPr lang="en-US" sz="3200" b="1" dirty="0" err="1"/>
              <a:t>altına</a:t>
            </a:r>
            <a:r>
              <a:rPr lang="en-US" sz="3200" b="1" dirty="0"/>
              <a:t> </a:t>
            </a:r>
            <a:r>
              <a:rPr lang="en-US" sz="3200" b="1" dirty="0" err="1"/>
              <a:t>alınması</a:t>
            </a:r>
            <a:r>
              <a:rPr lang="en-US" sz="3200" b="1" dirty="0"/>
              <a:t> </a:t>
            </a:r>
            <a:r>
              <a:rPr lang="en-US" sz="3200" b="1" dirty="0" err="1"/>
              <a:t>için</a:t>
            </a:r>
            <a:r>
              <a:rPr lang="en-US" sz="3200" b="1" dirty="0"/>
              <a:t> </a:t>
            </a:r>
            <a:r>
              <a:rPr lang="en-US" sz="3200" b="1" dirty="0" err="1"/>
              <a:t>en</a:t>
            </a:r>
            <a:r>
              <a:rPr lang="en-US" sz="3200" b="1" dirty="0"/>
              <a:t> </a:t>
            </a:r>
            <a:r>
              <a:rPr lang="en-US" sz="3200" b="1" dirty="0" err="1"/>
              <a:t>sık</a:t>
            </a:r>
            <a:r>
              <a:rPr lang="en-US" sz="3200" b="1" dirty="0"/>
              <a:t> </a:t>
            </a:r>
            <a:r>
              <a:rPr lang="en-US" sz="3200" b="1" dirty="0" err="1"/>
              <a:t>kullanılan</a:t>
            </a:r>
            <a:r>
              <a:rPr lang="en-US" sz="3200" b="1" dirty="0"/>
              <a:t> </a:t>
            </a:r>
            <a:r>
              <a:rPr lang="en-US" sz="3200" b="1" dirty="0" err="1"/>
              <a:t>yöntemlerden</a:t>
            </a:r>
            <a:r>
              <a:rPr lang="en-US" sz="3200" b="1" dirty="0"/>
              <a:t> </a:t>
            </a:r>
            <a:r>
              <a:rPr lang="en-US" sz="3200" b="1" dirty="0" err="1"/>
              <a:t>biri</a:t>
            </a:r>
            <a:r>
              <a:rPr lang="en-US" sz="3200" b="1" dirty="0"/>
              <a:t> </a:t>
            </a:r>
            <a:r>
              <a:rPr lang="en-US" sz="3200" b="1" dirty="0" err="1"/>
              <a:t>olan</a:t>
            </a:r>
            <a:r>
              <a:rPr lang="en-US" sz="3200" b="1" dirty="0"/>
              <a:t> </a:t>
            </a:r>
            <a:r>
              <a:rPr lang="en-US" sz="3200" b="1" dirty="0" err="1"/>
              <a:t>referans</a:t>
            </a:r>
            <a:r>
              <a:rPr lang="en-US" sz="3200" b="1" dirty="0"/>
              <a:t> </a:t>
            </a:r>
            <a:r>
              <a:rPr lang="en-US" sz="3200" b="1" dirty="0" err="1"/>
              <a:t>fiyat</a:t>
            </a:r>
            <a:r>
              <a:rPr lang="en-US" sz="3200" b="1" dirty="0"/>
              <a:t> </a:t>
            </a:r>
            <a:r>
              <a:rPr lang="en-US" sz="3200" b="1" dirty="0" err="1"/>
              <a:t>sistemi</a:t>
            </a:r>
            <a:r>
              <a:rPr lang="en-US" sz="3200" b="1" dirty="0"/>
              <a:t> </a:t>
            </a:r>
            <a:r>
              <a:rPr lang="en-US" sz="3200" b="1" dirty="0" err="1"/>
              <a:t>olmuş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birçok</a:t>
            </a:r>
            <a:r>
              <a:rPr lang="en-US" sz="3200" b="1" dirty="0"/>
              <a:t> </a:t>
            </a:r>
            <a:r>
              <a:rPr lang="en-US" sz="3200" b="1" dirty="0" err="1"/>
              <a:t>ülkede</a:t>
            </a:r>
            <a:r>
              <a:rPr lang="en-US" sz="3200" b="1" dirty="0"/>
              <a:t> </a:t>
            </a:r>
            <a:r>
              <a:rPr lang="en-US" sz="3200" b="1" dirty="0" err="1"/>
              <a:t>uygulanmaya</a:t>
            </a:r>
            <a:r>
              <a:rPr lang="en-US" sz="3200" b="1" dirty="0"/>
              <a:t> </a:t>
            </a:r>
            <a:r>
              <a:rPr lang="en-US" sz="3200" b="1" dirty="0" err="1"/>
              <a:t>başlanmıştır</a:t>
            </a:r>
            <a:r>
              <a:rPr lang="tr-TR" sz="3200" b="1" dirty="0"/>
              <a:t>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748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Çerçeve">
  <a:themeElements>
    <a:clrScheme name="Çerçev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Çerçev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Çerçev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Çerçeve</Template>
  <TotalTime>13852</TotalTime>
  <Words>2314</Words>
  <Application>Microsoft Office PowerPoint</Application>
  <PresentationFormat>Geniş ekran</PresentationFormat>
  <Paragraphs>398</Paragraphs>
  <Slides>52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9" baseType="lpstr">
      <vt:lpstr>Calibri</vt:lpstr>
      <vt:lpstr>Corbel</vt:lpstr>
      <vt:lpstr>Times New Roman</vt:lpstr>
      <vt:lpstr>Tunga</vt:lpstr>
      <vt:lpstr>Wingdings 2</vt:lpstr>
      <vt:lpstr>Çerçeve</vt:lpstr>
      <vt:lpstr>Belge</vt:lpstr>
      <vt:lpstr>TÜRKİYE VE BAZI ÜLKELERDE İLAÇTA FİYATLANDIRMA VE GERİ ÖDEME SİSTEMLERİNİN KARŞILAŞTIRILMASI </vt:lpstr>
      <vt:lpstr>Giriş</vt:lpstr>
      <vt:lpstr>Giriş</vt:lpstr>
      <vt:lpstr>Giriş</vt:lpstr>
      <vt:lpstr>Giriş</vt:lpstr>
      <vt:lpstr>PowerPoint Sunusu</vt:lpstr>
      <vt:lpstr>Giriş</vt:lpstr>
      <vt:lpstr>Giriş</vt:lpstr>
      <vt:lpstr>Referans Fiyat</vt:lpstr>
      <vt:lpstr>Referans Fiyat</vt:lpstr>
      <vt:lpstr>Amaç</vt:lpstr>
      <vt:lpstr>Giriş</vt:lpstr>
      <vt:lpstr>İlaca Erişim</vt:lpstr>
      <vt:lpstr>Gerekçeler ve Gereklilikler</vt:lpstr>
      <vt:lpstr>Gereç ve Yöntem</vt:lpstr>
      <vt:lpstr>Bulgular</vt:lpstr>
      <vt:lpstr>Fiyatlandırma Yöntemleri </vt:lpstr>
      <vt:lpstr>Bulgular</vt:lpstr>
      <vt:lpstr>Bulgular</vt:lpstr>
      <vt:lpstr>Bulgular</vt:lpstr>
      <vt:lpstr>Bulgular</vt:lpstr>
      <vt:lpstr>Bulgular</vt:lpstr>
      <vt:lpstr>Tablo 3. Türkiye, Referans Ülkeler ve Birleşik Krallık’ta Fiyat ve Geri Ödeme Mekanizmaları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Sonuç ve Değerlendirme</vt:lpstr>
      <vt:lpstr>Kaynaklar</vt:lpstr>
      <vt:lpstr>Kaynaklar</vt:lpstr>
      <vt:lpstr>Kaynaklar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 VE BAZI ÜLKELERDE İLAÇTA FİYATLANDIRMA VE GERİ ÖDEME SİSTEMLERİNİN KARŞILAŞTIRILMASI</dc:title>
  <dc:creator>Kagan Atikeler</dc:creator>
  <cp:lastModifiedBy>Kagan Atikeler</cp:lastModifiedBy>
  <cp:revision>37</cp:revision>
  <dcterms:created xsi:type="dcterms:W3CDTF">2014-09-07T12:36:27Z</dcterms:created>
  <dcterms:modified xsi:type="dcterms:W3CDTF">2014-12-05T10:51:46Z</dcterms:modified>
  <cp:contentStatus/>
</cp:coreProperties>
</file>