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413" r:id="rId3"/>
    <p:sldId id="417" r:id="rId4"/>
    <p:sldId id="468" r:id="rId5"/>
    <p:sldId id="467" r:id="rId6"/>
    <p:sldId id="419" r:id="rId7"/>
    <p:sldId id="420" r:id="rId8"/>
    <p:sldId id="297" r:id="rId9"/>
    <p:sldId id="386" r:id="rId10"/>
    <p:sldId id="454" r:id="rId11"/>
    <p:sldId id="390" r:id="rId12"/>
    <p:sldId id="393" r:id="rId13"/>
    <p:sldId id="395" r:id="rId14"/>
    <p:sldId id="458" r:id="rId15"/>
    <p:sldId id="398" r:id="rId16"/>
    <p:sldId id="399" r:id="rId17"/>
    <p:sldId id="453" r:id="rId18"/>
    <p:sldId id="400" r:id="rId19"/>
    <p:sldId id="401" r:id="rId20"/>
    <p:sldId id="407" r:id="rId21"/>
    <p:sldId id="462" r:id="rId22"/>
    <p:sldId id="464" r:id="rId23"/>
    <p:sldId id="408" r:id="rId24"/>
    <p:sldId id="465" r:id="rId25"/>
    <p:sldId id="437" r:id="rId26"/>
    <p:sldId id="422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0" autoAdjust="0"/>
  </p:normalViewPr>
  <p:slideViewPr>
    <p:cSldViewPr>
      <p:cViewPr>
        <p:scale>
          <a:sx n="60" d="100"/>
          <a:sy n="60" d="100"/>
        </p:scale>
        <p:origin x="-156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2D9B6D-A98B-4F25-BCEE-F3F824B77E4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60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D3473-6003-48FA-8D46-0F2804B55960}" type="slidenum">
              <a:rPr lang="tr-TR"/>
              <a:pPr/>
              <a:t>1</a:t>
            </a:fld>
            <a:endParaRPr lang="tr-T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42825-6185-4D9F-9E2F-BE764D8F8B1F}" type="slidenum">
              <a:rPr lang="tr-TR"/>
              <a:pPr/>
              <a:t>20</a:t>
            </a:fld>
            <a:endParaRPr lang="tr-TR"/>
          </a:p>
        </p:txBody>
      </p:sp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581D6F-A77B-40F6-8CFE-93E6FF5D4994}" type="slidenum">
              <a:rPr lang="ar-SA" sz="1200"/>
              <a:pPr algn="r"/>
              <a:t>20</a:t>
            </a:fld>
            <a:endParaRPr lang="en-GB" sz="120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14375"/>
            <a:ext cx="4573587" cy="3430588"/>
          </a:xfrm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32375" cy="40735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B7804-8775-4CE0-B77E-2040DC2C8EC9}" type="slidenum">
              <a:rPr lang="tr-TR"/>
              <a:pPr/>
              <a:t>23</a:t>
            </a:fld>
            <a:endParaRPr lang="tr-TR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4A5E69-00AB-4311-9DE9-BCDADEB8D4E9}" type="slidenum">
              <a:rPr lang="tr-TR"/>
              <a:pPr/>
              <a:t>26</a:t>
            </a:fld>
            <a:endParaRPr lang="tr-T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9AE11-8E59-4F1D-885F-E26197C99A60}" type="slidenum">
              <a:rPr lang="tr-TR"/>
              <a:pPr/>
              <a:t>2</a:t>
            </a:fld>
            <a:endParaRPr lang="tr-TR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19A9D-0054-425B-A29B-FE6C7CAED4E4}" type="slidenum">
              <a:rPr lang="tr-TR"/>
              <a:pPr/>
              <a:t>3</a:t>
            </a:fld>
            <a:endParaRPr lang="tr-TR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54DE8-67CD-4DF3-8962-89E6DD1C556D}" type="slidenum">
              <a:rPr lang="tr-TR"/>
              <a:pPr/>
              <a:t>6</a:t>
            </a:fld>
            <a:endParaRPr lang="tr-TR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A6A25-93D5-4362-9566-8314932A8C32}" type="slidenum">
              <a:rPr lang="tr-TR"/>
              <a:pPr/>
              <a:t>7</a:t>
            </a:fld>
            <a:endParaRPr lang="tr-TR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A98E0-757A-41FA-9947-6C29B14C9EDA}" type="slidenum">
              <a:rPr lang="tr-TR"/>
              <a:pPr/>
              <a:t>8</a:t>
            </a:fld>
            <a:endParaRPr lang="tr-T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9B4C4-403A-4514-89D6-FA0D81BF76CE}" type="slidenum">
              <a:rPr lang="tr-TR"/>
              <a:pPr/>
              <a:t>9</a:t>
            </a:fld>
            <a:endParaRPr lang="tr-TR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08323-16B8-42A9-9425-A0D696CE7902}" type="slidenum">
              <a:rPr lang="tr-TR"/>
              <a:pPr/>
              <a:t>12</a:t>
            </a:fld>
            <a:endParaRPr lang="tr-TR"/>
          </a:p>
        </p:txBody>
      </p:sp>
      <p:sp>
        <p:nvSpPr>
          <p:cNvPr id="333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/>
              <a:t>Short – few pages, when needed</a:t>
            </a:r>
          </a:p>
        </p:txBody>
      </p:sp>
      <p:sp>
        <p:nvSpPr>
          <p:cNvPr id="33382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7ED71A-572C-4F3A-8524-6252BA26B395}" type="slidenum">
              <a:rPr lang="en-GB" sz="1200"/>
              <a:pPr algn="r"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01C5E-CD7A-414E-8319-F70EE016C6F1}" type="slidenum">
              <a:rPr lang="tr-TR"/>
              <a:pPr/>
              <a:t>15</a:t>
            </a:fld>
            <a:endParaRPr lang="tr-TR"/>
          </a:p>
        </p:txBody>
      </p:sp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40B4E2-16D8-48FD-8EB0-9438C25FF99A}" type="slidenum">
              <a:rPr lang="ar-SA" sz="1200"/>
              <a:pPr algn="r"/>
              <a:t>15</a:t>
            </a:fld>
            <a:endParaRPr lang="en-GB" sz="1200"/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20BE8-0B85-4DAE-9F8A-81AAAA8215A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C985D-56FA-4E74-9DF8-5AE292E4765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D7228-E483-48AE-9F30-7AC135E34A6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C243-6E54-4EA0-99EA-FDC244CA4E0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2D83-2739-4542-8A20-197FCADF6F1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280AD-BEE6-4C7B-A57D-4B7B111CC55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FF8C2-2A5D-4E7C-BBAA-79950448635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8E052-FB37-4457-BB55-2894A1C8002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314B9-50A4-4332-AFE5-ABA4B654D8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F404-C865-47B4-B158-AA420C53FFA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BC8BA-13D9-48AD-86E6-2F04177B2E7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1880AE-1C07-4C63-B74E-2D9870946A98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rpha.net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pha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www.orpha.ne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pha.net/actor/EuropaNews/2008/doc/rddbig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pha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orpha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orpha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675"/>
            <a:ext cx="8892480" cy="1728341"/>
          </a:xfrm>
        </p:spPr>
        <p:txBody>
          <a:bodyPr/>
          <a:lstStyle/>
          <a:p>
            <a:r>
              <a:rPr lang="tr-TR" sz="2800" i="1" dirty="0">
                <a:solidFill>
                  <a:schemeClr val="accent2"/>
                </a:solidFill>
              </a:rPr>
              <a:t/>
            </a:r>
            <a:br>
              <a:rPr lang="tr-TR" sz="2800" i="1" dirty="0">
                <a:solidFill>
                  <a:schemeClr val="accent2"/>
                </a:solidFill>
              </a:rPr>
            </a:br>
            <a:r>
              <a:rPr lang="tr-TR" sz="2800" i="1" dirty="0">
                <a:solidFill>
                  <a:schemeClr val="accent2"/>
                </a:solidFill>
              </a:rPr>
              <a:t/>
            </a:r>
            <a:br>
              <a:rPr lang="tr-TR" sz="2800" i="1" dirty="0">
                <a:solidFill>
                  <a:schemeClr val="accent2"/>
                </a:solidFill>
              </a:rPr>
            </a:br>
            <a:r>
              <a:rPr lang="tr-TR" sz="2800" i="1" dirty="0">
                <a:solidFill>
                  <a:schemeClr val="accent2"/>
                </a:solidFill>
              </a:rPr>
              <a:t/>
            </a:r>
            <a:br>
              <a:rPr lang="tr-TR" sz="2800" i="1" dirty="0">
                <a:solidFill>
                  <a:schemeClr val="accent2"/>
                </a:solidFill>
              </a:rPr>
            </a:br>
            <a:r>
              <a:rPr lang="tr-TR" sz="2800" i="1" dirty="0" smtClean="0">
                <a:solidFill>
                  <a:schemeClr val="tx1"/>
                </a:solidFill>
              </a:rPr>
              <a:t/>
            </a:r>
            <a:br>
              <a:rPr lang="tr-TR" sz="2800" i="1" dirty="0" smtClean="0">
                <a:solidFill>
                  <a:schemeClr val="tx1"/>
                </a:solidFill>
              </a:rPr>
            </a:br>
            <a:r>
              <a:rPr lang="tr-TR" sz="2800" i="1" dirty="0" smtClean="0">
                <a:solidFill>
                  <a:schemeClr val="tx1"/>
                </a:solidFill>
              </a:rPr>
              <a:t/>
            </a:r>
            <a:br>
              <a:rPr lang="tr-TR" sz="2800" i="1" dirty="0" smtClean="0">
                <a:solidFill>
                  <a:schemeClr val="tx1"/>
                </a:solidFill>
              </a:rPr>
            </a:br>
            <a:r>
              <a:rPr lang="tr-TR" sz="2800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2800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2000" i="1" dirty="0" smtClean="0">
                <a:solidFill>
                  <a:schemeClr val="tx1"/>
                </a:solidFill>
                <a:latin typeface="Calibri" pitchFamily="34" charset="0"/>
              </a:rPr>
              <a:t>II. Sağlık Ekonomisi Kongresi</a:t>
            </a:r>
            <a:r>
              <a:rPr lang="tr-TR" sz="2800" i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2800" i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2000" i="1" dirty="0" smtClean="0">
                <a:solidFill>
                  <a:schemeClr val="tx1"/>
                </a:solidFill>
                <a:latin typeface="Calibri" pitchFamily="34" charset="0"/>
              </a:rPr>
              <a:t>Yeni Nesil Tedavilere Bakış : Kişiselleştirilmiş Tıp ve Yetim İlaçlar Oturumu</a:t>
            </a:r>
            <a:r>
              <a:rPr lang="tr-TR" sz="2000" i="1" dirty="0" smtClean="0">
                <a:latin typeface="Calibri" pitchFamily="34" charset="0"/>
              </a:rPr>
              <a:t/>
            </a:r>
            <a:br>
              <a:rPr lang="tr-TR" sz="2000" i="1" dirty="0" smtClean="0">
                <a:latin typeface="Calibri" pitchFamily="34" charset="0"/>
              </a:rPr>
            </a:br>
            <a:r>
              <a:rPr lang="tr-TR" sz="2800" i="1" dirty="0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tr-TR" sz="2800" i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tr-TR" sz="3600" b="1" i="1" dirty="0" smtClean="0">
                <a:solidFill>
                  <a:srgbClr val="3F5593"/>
                </a:solidFill>
                <a:latin typeface="Calibri" pitchFamily="34" charset="0"/>
              </a:rPr>
              <a:t>”Nadir </a:t>
            </a:r>
            <a:r>
              <a:rPr lang="tr-TR" sz="3600" b="1" i="1" dirty="0">
                <a:solidFill>
                  <a:srgbClr val="3F5593"/>
                </a:solidFill>
                <a:latin typeface="Calibri" pitchFamily="34" charset="0"/>
              </a:rPr>
              <a:t>Hastalıklar-Yetim </a:t>
            </a:r>
            <a:r>
              <a:rPr lang="tr-TR" sz="3600" b="1" i="1" dirty="0" smtClean="0">
                <a:solidFill>
                  <a:srgbClr val="3F5593"/>
                </a:solidFill>
                <a:latin typeface="Calibri" pitchFamily="34" charset="0"/>
              </a:rPr>
              <a:t>ilaçlar</a:t>
            </a:r>
            <a:r>
              <a:rPr lang="tr-TR" sz="3600" i="1" dirty="0" smtClean="0">
                <a:solidFill>
                  <a:srgbClr val="3F5593"/>
                </a:solidFill>
                <a:latin typeface="Calibri" pitchFamily="34" charset="0"/>
              </a:rPr>
              <a:t/>
            </a:r>
            <a:br>
              <a:rPr lang="tr-TR" sz="3600" i="1" dirty="0" smtClean="0">
                <a:solidFill>
                  <a:srgbClr val="3F5593"/>
                </a:solidFill>
                <a:latin typeface="Calibri" pitchFamily="34" charset="0"/>
              </a:rPr>
            </a:br>
            <a:r>
              <a:rPr lang="tr-TR" sz="3600" b="1" dirty="0" smtClean="0">
                <a:solidFill>
                  <a:srgbClr val="3F5593"/>
                </a:solidFill>
                <a:latin typeface="Calibri" pitchFamily="34" charset="0"/>
              </a:rPr>
              <a:t>bir sağlık sorunu</a:t>
            </a:r>
            <a:r>
              <a:rPr lang="tr-TR" sz="3600" b="1" dirty="0" smtClean="0">
                <a:solidFill>
                  <a:srgbClr val="3F5593"/>
                </a:solidFill>
                <a:latin typeface="Book Antiqua" pitchFamily="18" charset="0"/>
              </a:rPr>
              <a:t>” </a:t>
            </a:r>
            <a:r>
              <a:rPr lang="tr-TR" sz="3600" i="1" dirty="0">
                <a:solidFill>
                  <a:schemeClr val="accent2"/>
                </a:solidFill>
              </a:rPr>
              <a:t/>
            </a:r>
            <a:br>
              <a:rPr lang="tr-TR" sz="3600" i="1" dirty="0">
                <a:solidFill>
                  <a:schemeClr val="accent2"/>
                </a:solidFill>
              </a:rPr>
            </a:br>
            <a:r>
              <a:rPr lang="tr-TR" sz="3600" i="1" dirty="0">
                <a:solidFill>
                  <a:schemeClr val="accent2"/>
                </a:solidFill>
              </a:rPr>
              <a:t/>
            </a:r>
            <a:br>
              <a:rPr lang="tr-TR" sz="3600" i="1" dirty="0">
                <a:solidFill>
                  <a:schemeClr val="accent2"/>
                </a:solidFill>
              </a:rPr>
            </a:br>
            <a:r>
              <a:rPr lang="tr-TR" sz="2400" i="1" dirty="0">
                <a:solidFill>
                  <a:srgbClr val="3F5593"/>
                </a:solidFill>
              </a:rPr>
              <a:t>Uğur Özbek</a:t>
            </a:r>
            <a:br>
              <a:rPr lang="tr-TR" sz="2400" i="1" dirty="0">
                <a:solidFill>
                  <a:srgbClr val="3F5593"/>
                </a:solidFill>
              </a:rPr>
            </a:br>
            <a:r>
              <a:rPr lang="tr-TR" sz="2400" i="1" dirty="0">
                <a:solidFill>
                  <a:srgbClr val="3F5593"/>
                </a:solidFill>
                <a:latin typeface="Calibri" pitchFamily="34" charset="0"/>
              </a:rPr>
              <a:t>İstanbul </a:t>
            </a:r>
            <a:r>
              <a:rPr lang="tr-TR" sz="2400" i="1" dirty="0" smtClean="0">
                <a:solidFill>
                  <a:srgbClr val="3F5593"/>
                </a:solidFill>
                <a:latin typeface="Calibri" pitchFamily="34" charset="0"/>
              </a:rPr>
              <a:t>Üniversitesi</a:t>
            </a:r>
            <a:br>
              <a:rPr lang="tr-TR" sz="2400" i="1" dirty="0" smtClean="0">
                <a:solidFill>
                  <a:srgbClr val="3F5593"/>
                </a:solidFill>
                <a:latin typeface="Calibri" pitchFamily="34" charset="0"/>
              </a:rPr>
            </a:br>
            <a:r>
              <a:rPr lang="tr-TR" sz="2400" i="1" dirty="0" smtClean="0">
                <a:solidFill>
                  <a:srgbClr val="3F5593"/>
                </a:solidFill>
                <a:latin typeface="Calibri" pitchFamily="34" charset="0"/>
              </a:rPr>
              <a:t>Deneysel Tıp Araştırma Enstitüsü (DETAE</a:t>
            </a:r>
            <a:r>
              <a:rPr lang="tr-TR" sz="2400" dirty="0" smtClean="0">
                <a:solidFill>
                  <a:srgbClr val="3F5593"/>
                </a:solidFill>
              </a:rPr>
              <a:t>)</a:t>
            </a:r>
            <a:br>
              <a:rPr lang="tr-TR" sz="2400" dirty="0" smtClean="0">
                <a:solidFill>
                  <a:srgbClr val="3F5593"/>
                </a:solidFill>
              </a:rPr>
            </a:br>
            <a:r>
              <a:rPr lang="tr-TR" sz="2400" dirty="0" err="1" smtClean="0">
                <a:solidFill>
                  <a:srgbClr val="3F5593"/>
                </a:solidFill>
              </a:rPr>
              <a:t>Orphanet</a:t>
            </a:r>
            <a:r>
              <a:rPr lang="tr-TR" sz="2400" dirty="0" smtClean="0">
                <a:solidFill>
                  <a:srgbClr val="3F5593"/>
                </a:solidFill>
              </a:rPr>
              <a:t>-Türkiye</a:t>
            </a:r>
            <a:r>
              <a:rPr lang="tr-TR" sz="2400" dirty="0">
                <a:solidFill>
                  <a:srgbClr val="3F5593"/>
                </a:solidFill>
              </a:rPr>
              <a:t/>
            </a:r>
            <a:br>
              <a:rPr lang="tr-TR" sz="2400" dirty="0">
                <a:solidFill>
                  <a:srgbClr val="3F5593"/>
                </a:solidFill>
              </a:rPr>
            </a:br>
            <a:endParaRPr lang="fr-FR" sz="2400" dirty="0">
              <a:solidFill>
                <a:srgbClr val="3F5593"/>
              </a:solidFill>
            </a:endParaRPr>
          </a:p>
        </p:txBody>
      </p:sp>
      <p:pic>
        <p:nvPicPr>
          <p:cNvPr id="5124" name="Picture 4" descr="IU kapi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661248"/>
            <a:ext cx="4752528" cy="1121648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055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5 Grup"/>
          <p:cNvGrpSpPr/>
          <p:nvPr/>
        </p:nvGrpSpPr>
        <p:grpSpPr>
          <a:xfrm>
            <a:off x="6300192" y="332656"/>
            <a:ext cx="2448272" cy="521157"/>
            <a:chOff x="1692275" y="1142984"/>
            <a:chExt cx="5038726" cy="1050925"/>
          </a:xfrm>
          <a:noFill/>
        </p:grpSpPr>
        <p:pic>
          <p:nvPicPr>
            <p:cNvPr id="6" name="Resim 15" descr="C:\Users\Tufan T. Acuner\Desktop\turkeyd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6314" y="1142984"/>
              <a:ext cx="1944687" cy="1050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Resim 12">
              <a:hlinkClick r:id="rId6" tooltip="Orphanet Homepage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2275" y="1341438"/>
              <a:ext cx="3095625" cy="742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4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4847" y="-365328"/>
            <a:ext cx="12624725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4365"/>
            <a:ext cx="8284775" cy="595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Nadir hastalıklar alanında ülkelere göre plan ve stratejiler açısından mevcut durum-2014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4"/>
          <p:cNvSpPr>
            <a:spLocks noChangeArrowheads="1"/>
          </p:cNvSpPr>
          <p:nvPr/>
        </p:nvSpPr>
        <p:spPr bwMode="auto">
          <a:xfrm>
            <a:off x="179388" y="260350"/>
            <a:ext cx="8964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b="1" u="sng"/>
              <a:t>Referans merkezlerinin uzmanlık kategorileri</a:t>
            </a:r>
            <a:r>
              <a:rPr lang="en-GB" sz="3200" b="1" u="sng">
                <a:latin typeface="Calibri" pitchFamily="34" charset="0"/>
              </a:rPr>
              <a:t> </a:t>
            </a:r>
            <a:endParaRPr lang="fr-FR" sz="3200" b="1" u="sng">
              <a:latin typeface="Calibri" pitchFamily="34" charset="0"/>
            </a:endParaRP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0" y="1225550"/>
            <a:ext cx="9144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tr-TR" sz="2500"/>
              <a:t> Tüm nadir hastalıklar</a:t>
            </a:r>
            <a:r>
              <a:rPr lang="en-GB" sz="2500"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2500">
                <a:latin typeface="Calibri" pitchFamily="34" charset="0"/>
              </a:rPr>
              <a:t>  </a:t>
            </a:r>
            <a:r>
              <a:rPr lang="tr-TR" sz="2500"/>
              <a:t>Nadir otoimmün hastalıklar</a:t>
            </a:r>
            <a:endParaRPr lang="en-US" sz="2500"/>
          </a:p>
          <a:p>
            <a:pPr>
              <a:buFont typeface="Arial" charset="0"/>
              <a:buChar char="•"/>
            </a:pPr>
            <a:r>
              <a:rPr lang="en-US" sz="2500">
                <a:latin typeface="Calibri" pitchFamily="34" charset="0"/>
              </a:rPr>
              <a:t> </a:t>
            </a:r>
            <a:r>
              <a:rPr lang="tr-TR" sz="2500"/>
              <a:t>Kardiyovasküler hastalıklar</a:t>
            </a:r>
            <a:endParaRPr lang="en-US" sz="2500"/>
          </a:p>
          <a:p>
            <a:pPr>
              <a:buFont typeface="Arial" charset="0"/>
              <a:buChar char="•"/>
            </a:pPr>
            <a:r>
              <a:rPr lang="en-US" sz="2500">
                <a:latin typeface="Calibri" pitchFamily="34" charset="0"/>
              </a:rPr>
              <a:t> </a:t>
            </a:r>
            <a:r>
              <a:rPr lang="tr-TR" sz="2500"/>
              <a:t>Nöropediyatrik hastalıklar ve malformasyonlar</a:t>
            </a:r>
            <a:endParaRPr lang="en-US" sz="2500"/>
          </a:p>
          <a:p>
            <a:pPr>
              <a:buFont typeface="Arial" charset="0"/>
              <a:buChar char="•"/>
            </a:pPr>
            <a:r>
              <a:rPr lang="en-US" sz="2500">
                <a:latin typeface="Calibri" pitchFamily="34" charset="0"/>
              </a:rPr>
              <a:t> </a:t>
            </a:r>
            <a:r>
              <a:rPr lang="tr-TR" sz="2500"/>
              <a:t>Cilt hastalıklar</a:t>
            </a:r>
            <a:endParaRPr lang="en-US" sz="2500"/>
          </a:p>
          <a:p>
            <a:pPr>
              <a:buFont typeface="Arial" charset="0"/>
              <a:buChar char="•"/>
            </a:pPr>
            <a:r>
              <a:rPr lang="en-US" sz="2500">
                <a:latin typeface="Calibri" pitchFamily="34" charset="0"/>
              </a:rPr>
              <a:t> </a:t>
            </a:r>
            <a:r>
              <a:rPr lang="tr-TR" sz="2500"/>
              <a:t>Endokrin </a:t>
            </a:r>
            <a:r>
              <a:rPr lang="tr-TR" sz="2400"/>
              <a:t>hastalıklar</a:t>
            </a:r>
            <a:endParaRPr lang="en-US" sz="3300"/>
          </a:p>
          <a:p>
            <a:pPr>
              <a:buFont typeface="Arial" charset="0"/>
              <a:buChar char="•"/>
            </a:pPr>
            <a:r>
              <a:rPr lang="en-US" sz="2500">
                <a:latin typeface="Calibri" pitchFamily="34" charset="0"/>
              </a:rPr>
              <a:t> </a:t>
            </a:r>
            <a:r>
              <a:rPr lang="tr-TR" sz="2500"/>
              <a:t>Karaciğer barsak ve safra yolları hastalıkları</a:t>
            </a:r>
            <a:endParaRPr lang="en-US" sz="2500"/>
          </a:p>
          <a:p>
            <a:pPr>
              <a:buFont typeface="Arial" charset="0"/>
              <a:buChar char="•"/>
            </a:pPr>
            <a:r>
              <a:rPr lang="tr-TR" sz="2500"/>
              <a:t> Nadir kan hastalıkları </a:t>
            </a:r>
          </a:p>
          <a:p>
            <a:pPr>
              <a:buFont typeface="Arial" charset="0"/>
              <a:buChar char="•"/>
            </a:pPr>
            <a:r>
              <a:rPr lang="tr-TR" sz="2500"/>
              <a:t> Kalıtsal metabolizma hastalıkları</a:t>
            </a:r>
            <a:endParaRPr lang="en-US" sz="2500"/>
          </a:p>
          <a:p>
            <a:pPr>
              <a:buFont typeface="Arial" charset="0"/>
              <a:buChar char="•"/>
            </a:pPr>
            <a:r>
              <a:rPr lang="en-US" sz="2500">
                <a:latin typeface="Calibri" pitchFamily="34" charset="0"/>
              </a:rPr>
              <a:t> </a:t>
            </a:r>
            <a:r>
              <a:rPr lang="tr-TR" sz="2500"/>
              <a:t>Nörolojik hastalıklar</a:t>
            </a:r>
            <a:endParaRPr lang="en-US" sz="2500"/>
          </a:p>
          <a:p>
            <a:pPr>
              <a:buFont typeface="Arial" charset="0"/>
              <a:buChar char="•"/>
            </a:pPr>
            <a:r>
              <a:rPr lang="tr-TR" sz="2500"/>
              <a:t>Solunum sistemi hastalıkları</a:t>
            </a:r>
          </a:p>
          <a:p>
            <a:pPr>
              <a:buFont typeface="Arial" charset="0"/>
              <a:buChar char="•"/>
            </a:pPr>
            <a:r>
              <a:rPr lang="tr-TR" sz="2500"/>
              <a:t>Nadir kanserler (çocukluk çağı kanserleri)</a:t>
            </a:r>
          </a:p>
          <a:p>
            <a:pPr>
              <a:buFont typeface="Arial" charset="0"/>
              <a:buChar char="•"/>
            </a:pPr>
            <a:r>
              <a:rPr lang="tr-TR" sz="2500"/>
              <a:t>……….</a:t>
            </a:r>
            <a:endParaRPr lang="fr-FR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itr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tr-TR" dirty="0"/>
              <a:t>Avrupa’da </a:t>
            </a:r>
            <a:r>
              <a:rPr lang="tr-TR" dirty="0" smtClean="0"/>
              <a:t>tanı testleri</a:t>
            </a:r>
            <a:endParaRPr lang="fr-F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3648" y="6385892"/>
            <a:ext cx="681590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SzPct val="70000"/>
            </a:pPr>
            <a:r>
              <a:rPr lang="tr-TR" sz="2000" dirty="0"/>
              <a:t>Ülkelerde yapılmakta </a:t>
            </a:r>
            <a:r>
              <a:rPr lang="tr-TR" sz="2000" dirty="0" smtClean="0"/>
              <a:t>olan tanı testlerin </a:t>
            </a:r>
            <a:r>
              <a:rPr lang="tr-TR" sz="2000" dirty="0"/>
              <a:t>sayıları</a:t>
            </a:r>
            <a:endParaRPr lang="fr-FR" sz="2000" dirty="0"/>
          </a:p>
        </p:txBody>
      </p:sp>
      <p:pic>
        <p:nvPicPr>
          <p:cNvPr id="444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23957"/>
            <a:ext cx="6192688" cy="518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8760" y="-295196"/>
            <a:ext cx="13661574" cy="76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8" y="3789363"/>
            <a:ext cx="8964612" cy="2016125"/>
          </a:xfrm>
        </p:spPr>
        <p:txBody>
          <a:bodyPr/>
          <a:lstStyle/>
          <a:p>
            <a:r>
              <a:rPr lang="fr-FR" b="1" dirty="0">
                <a:solidFill>
                  <a:srgbClr val="3F5593"/>
                </a:solidFill>
              </a:rPr>
              <a:t/>
            </a:r>
            <a:br>
              <a:rPr lang="fr-FR" b="1" dirty="0">
                <a:solidFill>
                  <a:srgbClr val="3F5593"/>
                </a:solidFill>
              </a:rPr>
            </a:br>
            <a:r>
              <a:rPr lang="tr-TR" b="1" dirty="0">
                <a:solidFill>
                  <a:srgbClr val="3F5593"/>
                </a:solidFill>
                <a:latin typeface="Book Antiqua" pitchFamily="18" charset="0"/>
              </a:rPr>
              <a:t>Avrupa Nadir </a:t>
            </a:r>
            <a:r>
              <a:rPr lang="tr-TR" b="1" dirty="0" smtClean="0">
                <a:solidFill>
                  <a:srgbClr val="3F5593"/>
                </a:solidFill>
                <a:latin typeface="Book Antiqua" pitchFamily="18" charset="0"/>
              </a:rPr>
              <a:t>Hastalıklar ve Yetim İlaçlar Veri ve Bilgi </a:t>
            </a:r>
            <a:r>
              <a:rPr lang="tr-TR" b="1" dirty="0" err="1" smtClean="0">
                <a:solidFill>
                  <a:srgbClr val="3F5593"/>
                </a:solidFill>
                <a:latin typeface="Book Antiqua" pitchFamily="18" charset="0"/>
              </a:rPr>
              <a:t>Portalı</a:t>
            </a:r>
            <a:r>
              <a:rPr lang="tr-TR" b="1" dirty="0">
                <a:solidFill>
                  <a:srgbClr val="3F5593"/>
                </a:solidFill>
                <a:latin typeface="Book Antiqua" pitchFamily="18" charset="0"/>
              </a:rPr>
              <a:t/>
            </a:r>
            <a:br>
              <a:rPr lang="tr-TR" b="1" dirty="0">
                <a:solidFill>
                  <a:srgbClr val="3F5593"/>
                </a:solidFill>
                <a:latin typeface="Book Antiqua" pitchFamily="18" charset="0"/>
              </a:rPr>
            </a:br>
            <a:endParaRPr lang="fr-FR" b="1" dirty="0">
              <a:solidFill>
                <a:srgbClr val="3F5593"/>
              </a:solidFill>
              <a:latin typeface="Book Antiqua" pitchFamily="18" charset="0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16013" y="2852738"/>
            <a:ext cx="6777037" cy="9493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sz="3600" b="1">
                <a:solidFill>
                  <a:srgbClr val="CCCC00"/>
                </a:solidFill>
                <a:hlinkClick r:id="rId3"/>
              </a:rPr>
              <a:t>WWW.ORPHA.NET</a:t>
            </a:r>
            <a:endParaRPr lang="tr-TR" sz="3600" b="1">
              <a:solidFill>
                <a:srgbClr val="CCCC00"/>
              </a:solidFill>
            </a:endParaRPr>
          </a:p>
          <a:p>
            <a:pPr marL="0" indent="0" algn="ctr">
              <a:buFontTx/>
              <a:buNone/>
            </a:pPr>
            <a:endParaRPr lang="fr-FR" sz="3600" b="1">
              <a:solidFill>
                <a:srgbClr val="CCCC00"/>
              </a:solidFill>
            </a:endParaRPr>
          </a:p>
        </p:txBody>
      </p:sp>
      <p:pic>
        <p:nvPicPr>
          <p:cNvPr id="338948" name="Picture 4" descr="logo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268413"/>
            <a:ext cx="414337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02" y="385460"/>
            <a:ext cx="8657494" cy="662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215008" y="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  </a:t>
            </a:r>
            <a:r>
              <a:rPr lang="en-US" b="1" i="1" dirty="0" smtClean="0"/>
              <a:t>Countries participating in the </a:t>
            </a:r>
            <a:r>
              <a:rPr lang="en-US" b="1" i="1" dirty="0" err="1" smtClean="0"/>
              <a:t>Orphanet</a:t>
            </a:r>
            <a:r>
              <a:rPr lang="en-US" b="1" i="1" dirty="0" smtClean="0"/>
              <a:t> Joint Action (2011-2013)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6013450" y="3573463"/>
            <a:ext cx="8636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403350" y="6491288"/>
            <a:ext cx="62801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>
                <a:solidFill>
                  <a:schemeClr val="bg1"/>
                </a:solidFill>
              </a:rPr>
              <a:t>http://www.orpha.net/national/TR-TR/index/orphanet-türkiye/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r>
              <a:rPr lang="tr-TR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NADİR HASTALIK</a:t>
            </a:r>
          </a:p>
        </p:txBody>
      </p:sp>
      <p:sp>
        <p:nvSpPr>
          <p:cNvPr id="3624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642350" cy="4114800"/>
          </a:xfrm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tr-TR" sz="2400">
                <a:latin typeface="Book Antiqua" pitchFamily="18" charset="0"/>
              </a:rPr>
              <a:t>Prevalansı 1/2000’den az olan hastalıklar “NADİR HASTALIK” olarak tanımlanır. </a:t>
            </a:r>
            <a:r>
              <a:rPr lang="tr-TR" sz="24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Bunların yaklaşık %80’i genetik kökenli olup, kalan %20’sinin nedeni çevreseldir ya da idyopatiktir. </a:t>
            </a:r>
            <a:endParaRPr lang="tr-TR" sz="2400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tr-TR" sz="2400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Bu hastalıklar, ülkeden ülkeye değişik epidemiyolojik özellikler gösterseler de, her ülke için önemli bir toplumsal sağlık sorunu oluştururlar ve özel nitelikte tanı-tedavi-izlem güçlüklerine yol açarlar. </a:t>
            </a:r>
            <a:endParaRPr lang="tr-TR" sz="2400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tr-TR" sz="2400" i="1">
                <a:solidFill>
                  <a:srgbClr val="000000"/>
                </a:solidFill>
                <a:latin typeface="Book Antiqua" pitchFamily="18" charset="0"/>
              </a:rPr>
              <a:t>	</a:t>
            </a:r>
            <a:r>
              <a:rPr lang="tr-TR" sz="2400" i="1">
                <a:solidFill>
                  <a:srgbClr val="000000"/>
                </a:solidFill>
                <a:latin typeface="Book Antiqua" pitchFamily="18" charset="0"/>
                <a:cs typeface="Times New Roman" pitchFamily="18" charset="0"/>
              </a:rPr>
              <a:t>Bu nedenle, özel yaklaşım ve uygulamalara ihtiyaç duyan bu hastalıklar sık görülen hastalıklardan ayrı olarak ele alınmayı gerektirirler.</a:t>
            </a:r>
            <a:endParaRPr lang="tr-TR" sz="2400" i="1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tr-TR" sz="2400" i="1">
              <a:latin typeface="Book Antiqua" pitchFamily="18" charset="0"/>
            </a:endParaRPr>
          </a:p>
          <a:p>
            <a:pPr algn="just">
              <a:lnSpc>
                <a:spcPct val="90000"/>
              </a:lnSpc>
            </a:pPr>
            <a:endParaRPr lang="tr-TR" sz="2400">
              <a:latin typeface="Book Antiqua" pitchFamily="18" charset="0"/>
            </a:endParaRPr>
          </a:p>
        </p:txBody>
      </p:sp>
      <p:sp>
        <p:nvSpPr>
          <p:cNvPr id="362500" name="Rectangle 5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baseline="-25000">
              <a:solidFill>
                <a:srgbClr val="CCCC00"/>
              </a:solidFill>
              <a:latin typeface="Times" charset="-94"/>
            </a:endParaRP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 rot="16200000">
            <a:off x="-3262312" y="3262312"/>
            <a:ext cx="6858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fr-FR" sz="2400" baseline="-25000">
              <a:solidFill>
                <a:srgbClr val="CCCC00"/>
              </a:solidFill>
              <a:latin typeface="Times" charset="-94"/>
            </a:endParaRPr>
          </a:p>
        </p:txBody>
      </p:sp>
      <p:grpSp>
        <p:nvGrpSpPr>
          <p:cNvPr id="2" name="5 Grup"/>
          <p:cNvGrpSpPr/>
          <p:nvPr/>
        </p:nvGrpSpPr>
        <p:grpSpPr>
          <a:xfrm>
            <a:off x="7597162" y="6385995"/>
            <a:ext cx="1545377" cy="469163"/>
            <a:chOff x="1692275" y="1142984"/>
            <a:chExt cx="5038726" cy="1050925"/>
          </a:xfrm>
          <a:noFill/>
        </p:grpSpPr>
        <p:pic>
          <p:nvPicPr>
            <p:cNvPr id="15364" name="Resim 15" descr="C:\Users\Tufan T. Acuner\Desktop\turkeyd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142984"/>
              <a:ext cx="1944687" cy="1050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Resim 12">
              <a:hlinkClick r:id="rId4" tooltip="Orphanet Homepag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2275" y="1341438"/>
              <a:ext cx="3095625" cy="742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3"/>
          <p:cNvSpPr>
            <a:spLocks noChangeArrowheads="1"/>
          </p:cNvSpPr>
          <p:nvPr/>
        </p:nvSpPr>
        <p:spPr bwMode="black">
          <a:xfrm>
            <a:off x="-107950" y="1065213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tr-TR" sz="3600" b="1" u="sng" dirty="0" err="1">
                <a:solidFill>
                  <a:schemeClr val="accent2"/>
                </a:solidFill>
                <a:latin typeface="Book Antiqua" pitchFamily="18" charset="0"/>
                <a:cs typeface="Times New Roman" pitchFamily="18" charset="0"/>
              </a:rPr>
              <a:t>Veribankasındaki</a:t>
            </a:r>
            <a:r>
              <a:rPr lang="tr-TR" sz="3600" b="1" u="sng" dirty="0">
                <a:solidFill>
                  <a:schemeClr val="accent2"/>
                </a:solidFill>
                <a:latin typeface="Book Antiqua" pitchFamily="18" charset="0"/>
                <a:cs typeface="Times New Roman" pitchFamily="18" charset="0"/>
              </a:rPr>
              <a:t> son durum </a:t>
            </a:r>
          </a:p>
          <a:p>
            <a:pPr algn="ctr"/>
            <a:r>
              <a:rPr lang="tr-TR" sz="3600" b="1" u="sng" dirty="0" smtClean="0">
                <a:solidFill>
                  <a:schemeClr val="accent2"/>
                </a:solidFill>
                <a:latin typeface="Book Antiqua" pitchFamily="18" charset="0"/>
                <a:cs typeface="Times New Roman" pitchFamily="18" charset="0"/>
              </a:rPr>
              <a:t>(4.12.2014)</a:t>
            </a:r>
            <a:endParaRPr lang="en-US" sz="3600" b="1" u="sng" dirty="0">
              <a:solidFill>
                <a:schemeClr val="accent2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59050"/>
            <a:ext cx="8229600" cy="3567113"/>
          </a:xfrm>
        </p:spPr>
        <p:txBody>
          <a:bodyPr/>
          <a:lstStyle/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5833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hastalık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6636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uzman klinik/merkez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3280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tanı </a:t>
            </a:r>
            <a:r>
              <a:rPr lang="tr-TR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laboratuvarı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19894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	uzman</a:t>
            </a: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41644 	günlük </a:t>
            </a:r>
            <a:r>
              <a:rPr lang="tr-TR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ziyaretçi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53284" name="Rectangle 8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baseline="-25000">
              <a:solidFill>
                <a:srgbClr val="CCCC00"/>
              </a:solidFill>
              <a:latin typeface="Times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4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-603448"/>
            <a:ext cx="14113568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6906" y="-315416"/>
            <a:ext cx="12211594" cy="738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 sz="44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pic>
        <p:nvPicPr>
          <p:cNvPr id="355331" name="Picture 7" descr="http://www.orpha.net/actor/EuropaNews/2008/doc/rdd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895600"/>
            <a:ext cx="20574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5332" name="Group 12"/>
          <p:cNvGrpSpPr>
            <a:grpSpLocks/>
          </p:cNvGrpSpPr>
          <p:nvPr/>
        </p:nvGrpSpPr>
        <p:grpSpPr bwMode="auto">
          <a:xfrm>
            <a:off x="1982788" y="180975"/>
            <a:ext cx="1285875" cy="0"/>
            <a:chOff x="0" y="0"/>
            <a:chExt cx="810" cy="0"/>
          </a:xfrm>
        </p:grpSpPr>
        <p:sp>
          <p:nvSpPr>
            <p:cNvPr id="35533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810" cy="0"/>
            </a:xfrm>
            <a:prstGeom prst="rect">
              <a:avLst/>
            </a:prstGeom>
            <a:solidFill>
              <a:srgbClr val="C9D8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355334" name="Group 10"/>
            <p:cNvGrpSpPr>
              <a:grpSpLocks/>
            </p:cNvGrpSpPr>
            <p:nvPr/>
          </p:nvGrpSpPr>
          <p:grpSpPr bwMode="auto">
            <a:xfrm>
              <a:off x="0" y="0"/>
              <a:ext cx="810" cy="0"/>
              <a:chOff x="0" y="2070"/>
              <a:chExt cx="810" cy="0"/>
            </a:xfrm>
          </p:grpSpPr>
          <p:sp>
            <p:nvSpPr>
              <p:cNvPr id="355335" name="Rectangle 8"/>
              <p:cNvSpPr>
                <a:spLocks noChangeArrowheads="1"/>
              </p:cNvSpPr>
              <p:nvPr/>
            </p:nvSpPr>
            <p:spPr bwMode="auto">
              <a:xfrm>
                <a:off x="0" y="2070"/>
                <a:ext cx="810" cy="0"/>
              </a:xfrm>
              <a:prstGeom prst="rect">
                <a:avLst/>
              </a:prstGeom>
              <a:solidFill>
                <a:srgbClr val="C9D8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800"/>
              </a:p>
            </p:txBody>
          </p:sp>
          <p:sp>
            <p:nvSpPr>
              <p:cNvPr id="355336" name="Rectangle 9"/>
              <p:cNvSpPr>
                <a:spLocks noChangeArrowheads="1"/>
              </p:cNvSpPr>
              <p:nvPr/>
            </p:nvSpPr>
            <p:spPr bwMode="auto">
              <a:xfrm>
                <a:off x="0" y="2070"/>
                <a:ext cx="810" cy="0"/>
              </a:xfrm>
              <a:prstGeom prst="rect">
                <a:avLst/>
              </a:prstGeom>
              <a:solidFill>
                <a:srgbClr val="C9D8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355337" name="Group 20"/>
          <p:cNvGrpSpPr>
            <a:grpSpLocks/>
          </p:cNvGrpSpPr>
          <p:nvPr/>
        </p:nvGrpSpPr>
        <p:grpSpPr bwMode="auto">
          <a:xfrm>
            <a:off x="1982788" y="180975"/>
            <a:ext cx="3606800" cy="2668588"/>
            <a:chOff x="0" y="0"/>
            <a:chExt cx="2272" cy="1681"/>
          </a:xfrm>
        </p:grpSpPr>
        <p:grpSp>
          <p:nvGrpSpPr>
            <p:cNvPr id="355338" name="Group 17"/>
            <p:cNvGrpSpPr>
              <a:grpSpLocks/>
            </p:cNvGrpSpPr>
            <p:nvPr/>
          </p:nvGrpSpPr>
          <p:grpSpPr bwMode="auto">
            <a:xfrm>
              <a:off x="0" y="0"/>
              <a:ext cx="1627" cy="1681"/>
              <a:chOff x="0" y="0"/>
              <a:chExt cx="1627" cy="1681"/>
            </a:xfrm>
          </p:grpSpPr>
          <p:sp>
            <p:nvSpPr>
              <p:cNvPr id="355339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27" cy="1681"/>
              </a:xfrm>
              <a:prstGeom prst="rect">
                <a:avLst/>
              </a:prstGeom>
              <a:solidFill>
                <a:srgbClr val="BCD9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5340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627" cy="1681"/>
              </a:xfrm>
              <a:prstGeom prst="rect">
                <a:avLst/>
              </a:prstGeom>
              <a:solidFill>
                <a:srgbClr val="BCD9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r>
                  <a:rPr lang="fr-FR" sz="1800"/>
                  <a:t>  </a:t>
                </a:r>
                <a:r>
                  <a:rPr lang="fr-FR" sz="15100"/>
                  <a:t> </a:t>
                </a:r>
                <a:r>
                  <a:rPr lang="fr-FR" sz="1800"/>
                  <a:t>                                             </a:t>
                </a:r>
              </a:p>
            </p:txBody>
          </p:sp>
        </p:grpSp>
        <p:grpSp>
          <p:nvGrpSpPr>
            <p:cNvPr id="355341" name="Group 19"/>
            <p:cNvGrpSpPr>
              <a:grpSpLocks/>
            </p:cNvGrpSpPr>
            <p:nvPr/>
          </p:nvGrpSpPr>
          <p:grpSpPr bwMode="auto">
            <a:xfrm>
              <a:off x="1627" y="0"/>
              <a:ext cx="645" cy="1681"/>
              <a:chOff x="1627" y="0"/>
              <a:chExt cx="645" cy="1681"/>
            </a:xfrm>
          </p:grpSpPr>
          <p:sp>
            <p:nvSpPr>
              <p:cNvPr id="355342" name="Rectangle 18"/>
              <p:cNvSpPr>
                <a:spLocks noChangeArrowheads="1"/>
              </p:cNvSpPr>
              <p:nvPr/>
            </p:nvSpPr>
            <p:spPr bwMode="auto">
              <a:xfrm>
                <a:off x="1627" y="0"/>
                <a:ext cx="645" cy="1681"/>
              </a:xfrm>
              <a:prstGeom prst="rect">
                <a:avLst/>
              </a:prstGeom>
              <a:solidFill>
                <a:srgbClr val="6184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5343" name="Rectangle 15"/>
              <p:cNvSpPr>
                <a:spLocks noChangeArrowheads="1"/>
              </p:cNvSpPr>
              <p:nvPr/>
            </p:nvSpPr>
            <p:spPr bwMode="auto">
              <a:xfrm>
                <a:off x="1627" y="0"/>
                <a:ext cx="645" cy="1681"/>
              </a:xfrm>
              <a:prstGeom prst="rect">
                <a:avLst/>
              </a:prstGeom>
              <a:solidFill>
                <a:srgbClr val="6184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355344" name="Group 24"/>
          <p:cNvGrpSpPr>
            <a:grpSpLocks/>
          </p:cNvGrpSpPr>
          <p:nvPr/>
        </p:nvGrpSpPr>
        <p:grpSpPr bwMode="auto">
          <a:xfrm>
            <a:off x="1982788" y="2849563"/>
            <a:ext cx="5178425" cy="3735387"/>
            <a:chOff x="0" y="1681"/>
            <a:chExt cx="3262" cy="2353"/>
          </a:xfrm>
        </p:grpSpPr>
        <p:sp>
          <p:nvSpPr>
            <p:cNvPr id="355345" name="Rectangle 21"/>
            <p:cNvSpPr>
              <a:spLocks noChangeArrowheads="1"/>
            </p:cNvSpPr>
            <p:nvPr/>
          </p:nvSpPr>
          <p:spPr bwMode="auto">
            <a:xfrm>
              <a:off x="0" y="1681"/>
              <a:ext cx="58" cy="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800"/>
            </a:p>
          </p:txBody>
        </p:sp>
        <p:sp>
          <p:nvSpPr>
            <p:cNvPr id="355346" name="Rectangle 22"/>
            <p:cNvSpPr>
              <a:spLocks noChangeArrowheads="1"/>
            </p:cNvSpPr>
            <p:nvPr/>
          </p:nvSpPr>
          <p:spPr bwMode="auto">
            <a:xfrm>
              <a:off x="58" y="1681"/>
              <a:ext cx="3204" cy="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fr-FR" sz="1800"/>
                <a:t/>
              </a:r>
              <a:br>
                <a:rPr lang="fr-FR" sz="1800"/>
              </a:br>
              <a:r>
                <a:rPr lang="fr-FR" sz="1800"/>
                <a:t>  </a:t>
              </a:r>
              <a:r>
                <a:rPr lang="fr-FR" sz="22100"/>
                <a:t> </a:t>
              </a:r>
              <a:r>
                <a:rPr lang="fr-FR" sz="1800"/>
                <a:t>                                              </a:t>
              </a:r>
            </a:p>
          </p:txBody>
        </p:sp>
      </p:grpSp>
      <p:pic>
        <p:nvPicPr>
          <p:cNvPr id="355347" name="Picture 14" descr="http://www.rarediseaseday.org/images/beb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876300"/>
            <a:ext cx="2971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8" name="Picture 23" descr="1st European Rare Disease Day pos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0438" y="3170238"/>
            <a:ext cx="30178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5266" name="Picture 2" descr="C:\Users\DETAM\Documents\UGUR OZBEK\Presentations\2014_presentations\9_Akilci ilac-yetim ilac semp Antalya\rdd-facebook-ba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12068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sz="2400" baseline="-25000">
              <a:solidFill>
                <a:srgbClr val="CCCC00"/>
              </a:solidFill>
              <a:latin typeface="Times" pitchFamily="18" charset="0"/>
            </a:endParaRPr>
          </a:p>
        </p:txBody>
      </p:sp>
      <p:grpSp>
        <p:nvGrpSpPr>
          <p:cNvPr id="2" name="5 Grup"/>
          <p:cNvGrpSpPr/>
          <p:nvPr/>
        </p:nvGrpSpPr>
        <p:grpSpPr>
          <a:xfrm>
            <a:off x="2329822" y="459570"/>
            <a:ext cx="4540076" cy="946145"/>
            <a:chOff x="1692275" y="1142984"/>
            <a:chExt cx="5038726" cy="1050925"/>
          </a:xfrm>
          <a:noFill/>
        </p:grpSpPr>
        <p:pic>
          <p:nvPicPr>
            <p:cNvPr id="15364" name="Resim 15" descr="C:\Users\Tufan T. Acuner\Desktop\turkeyd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1142984"/>
              <a:ext cx="1944687" cy="1050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Resim 12">
              <a:hlinkClick r:id="rId3" tooltip="Orphanet Homepag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341438"/>
              <a:ext cx="3095625" cy="742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1" name="Rectangle 5"/>
          <p:cNvSpPr>
            <a:spLocks noChangeArrowheads="1"/>
          </p:cNvSpPr>
          <p:nvPr/>
        </p:nvSpPr>
        <p:spPr bwMode="auto">
          <a:xfrm rot="-5400000">
            <a:off x="-3262312" y="3262312"/>
            <a:ext cx="6858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sz="2400" baseline="-25000">
              <a:solidFill>
                <a:srgbClr val="CCCC00"/>
              </a:solidFill>
              <a:latin typeface="Times" pitchFamily="18" charset="0"/>
            </a:endParaRPr>
          </a:p>
        </p:txBody>
      </p:sp>
      <p:grpSp>
        <p:nvGrpSpPr>
          <p:cNvPr id="3" name="5 Grup"/>
          <p:cNvGrpSpPr/>
          <p:nvPr/>
        </p:nvGrpSpPr>
        <p:grpSpPr>
          <a:xfrm>
            <a:off x="7597162" y="6385995"/>
            <a:ext cx="1545377" cy="469163"/>
            <a:chOff x="1692275" y="1142984"/>
            <a:chExt cx="5038726" cy="1050925"/>
          </a:xfrm>
          <a:noFill/>
        </p:grpSpPr>
        <p:pic>
          <p:nvPicPr>
            <p:cNvPr id="4" name="Resim 15" descr="C:\Users\Tufan T. Acuner\Desktop\turkeyd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6314" y="1142984"/>
              <a:ext cx="1944687" cy="1050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Resim 12">
              <a:hlinkClick r:id="rId3" tooltip="Orphanet Homepag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2275" y="1341438"/>
              <a:ext cx="3095625" cy="742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463"/>
            <a:ext cx="3882530" cy="27574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799" y="3482894"/>
            <a:ext cx="3744665" cy="2898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47813" y="2060575"/>
            <a:ext cx="6480175" cy="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0" hangingPunct="0"/>
            <a:endParaRPr lang="tr-TR" sz="4400" b="1" baseline="-25000" dirty="0">
              <a:solidFill>
                <a:srgbClr val="3F5593"/>
              </a:solidFill>
            </a:endParaRPr>
          </a:p>
          <a:p>
            <a:pPr algn="ctr" eaLnBrk="0" hangingPunct="0"/>
            <a:r>
              <a:rPr lang="tr-TR" sz="4400" b="1" baseline="-25000" dirty="0">
                <a:solidFill>
                  <a:srgbClr val="3F5593"/>
                </a:solidFill>
              </a:rPr>
              <a:t>Teşekkürler</a:t>
            </a:r>
            <a:endParaRPr lang="fr-FR" sz="4400" b="1" baseline="-25000" dirty="0">
              <a:solidFill>
                <a:srgbClr val="3F5593"/>
              </a:solidFill>
            </a:endParaRPr>
          </a:p>
        </p:txBody>
      </p:sp>
      <p:pic>
        <p:nvPicPr>
          <p:cNvPr id="84995" name="Picture 3" descr="DSC00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800"/>
            <a:ext cx="9144000" cy="299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0" name="Object 2"/>
          <p:cNvGraphicFramePr>
            <a:graphicFrameLocks noChangeAspect="1"/>
          </p:cNvGraphicFramePr>
          <p:nvPr/>
        </p:nvGraphicFramePr>
        <p:xfrm>
          <a:off x="251520" y="1340768"/>
          <a:ext cx="8568952" cy="53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691" name="Graphique" r:id="rId5" imgW="9534469" imgH="4686280" progId="Excel.Sheet.8">
                  <p:embed/>
                </p:oleObj>
              </mc:Choice>
              <mc:Fallback>
                <p:oleObj name="Graphique" r:id="rId5" imgW="9534469" imgH="46862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40768"/>
                        <a:ext cx="8568952" cy="5373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/>
              <a:t>Prevalans sıklıklarının dağılımı</a:t>
            </a:r>
            <a:endParaRPr lang="fr-FR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427984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Mazzucato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i="1" dirty="0" err="1" smtClean="0"/>
              <a:t>Orphanet</a:t>
            </a:r>
            <a:r>
              <a:rPr lang="en-US" sz="1200" i="1" dirty="0" smtClean="0"/>
              <a:t> Journal of Rare Diseases</a:t>
            </a:r>
            <a:r>
              <a:rPr lang="en-US" sz="1200" dirty="0" smtClean="0"/>
              <a:t> 2014 </a:t>
            </a:r>
            <a:r>
              <a:rPr lang="en-US" sz="1200" b="1" dirty="0" smtClean="0"/>
              <a:t>9</a:t>
            </a:r>
            <a:r>
              <a:rPr lang="en-US" sz="1200" dirty="0" smtClean="0"/>
              <a:t>:37</a:t>
            </a:r>
            <a:endParaRPr lang="tr-TR" sz="1200" dirty="0"/>
          </a:p>
        </p:txBody>
      </p:sp>
      <p:sp>
        <p:nvSpPr>
          <p:cNvPr id="3" name="2 Dikdörtgen"/>
          <p:cNvSpPr/>
          <p:nvPr/>
        </p:nvSpPr>
        <p:spPr>
          <a:xfrm>
            <a:off x="323528" y="476673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Age at death in patients with rare diseases and in the general population</a:t>
            </a:r>
            <a:endParaRPr lang="tr-TR" sz="1800" dirty="0"/>
          </a:p>
        </p:txBody>
      </p:sp>
      <p:pic>
        <p:nvPicPr>
          <p:cNvPr id="391170" name="Picture 2" descr="C:\Users\DETAM\Desktop\1750-1172-9-37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57" y="1412776"/>
            <a:ext cx="8186267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427984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Mazzucato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i="1" dirty="0" err="1" smtClean="0"/>
              <a:t>Orphanet</a:t>
            </a:r>
            <a:r>
              <a:rPr lang="en-US" sz="1200" i="1" dirty="0" smtClean="0"/>
              <a:t> Journal of Rare Diseases</a:t>
            </a:r>
            <a:r>
              <a:rPr lang="en-US" sz="1200" dirty="0" smtClean="0"/>
              <a:t> 2014 </a:t>
            </a:r>
            <a:r>
              <a:rPr lang="en-US" sz="1200" b="1" dirty="0" smtClean="0"/>
              <a:t>9</a:t>
            </a:r>
            <a:r>
              <a:rPr lang="en-US" sz="1200" dirty="0" smtClean="0"/>
              <a:t>:37</a:t>
            </a:r>
            <a:endParaRPr lang="tr-TR" sz="1200" dirty="0"/>
          </a:p>
        </p:txBody>
      </p:sp>
      <p:sp>
        <p:nvSpPr>
          <p:cNvPr id="4" name="3 Dikdörtgen"/>
          <p:cNvSpPr/>
          <p:nvPr/>
        </p:nvSpPr>
        <p:spPr>
          <a:xfrm>
            <a:off x="0" y="332656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Percentage distribution of prevalence and mortality rates by </a:t>
            </a:r>
            <a:r>
              <a:rPr lang="en-US" sz="1800" b="1" dirty="0" err="1" smtClean="0"/>
              <a:t>nosological</a:t>
            </a:r>
            <a:r>
              <a:rPr lang="en-US" sz="1800" b="1" dirty="0" smtClean="0"/>
              <a:t> group</a:t>
            </a:r>
            <a:endParaRPr lang="tr-TR" sz="1800" dirty="0"/>
          </a:p>
        </p:txBody>
      </p:sp>
      <p:pic>
        <p:nvPicPr>
          <p:cNvPr id="390146" name="Picture 2" descr="C:\Users\DETAM\Desktop\1750-1172-9-37-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87" y="834410"/>
            <a:ext cx="6992273" cy="5762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8569325" cy="4114800"/>
          </a:xfrm>
        </p:spPr>
        <p:txBody>
          <a:bodyPr/>
          <a:lstStyle/>
          <a:p>
            <a:pPr algn="justLow">
              <a:lnSpc>
                <a:spcPct val="90000"/>
              </a:lnSpc>
            </a:pPr>
            <a:r>
              <a:rPr lang="tr-TR" sz="2400" dirty="0">
                <a:latin typeface="Book Antiqua" pitchFamily="18" charset="0"/>
              </a:rPr>
              <a:t>Akraba evliliklerinin çok sıkça rastlandığı ülkemizde Nadir Hastalıkların fazlasıyla mevcut olması genetik </a:t>
            </a:r>
            <a:r>
              <a:rPr lang="tr-TR" sz="2400" dirty="0" smtClean="0">
                <a:latin typeface="Book Antiqua" pitchFamily="18" charset="0"/>
              </a:rPr>
              <a:t>araştırmacılar tarafından da gösterilmiştir</a:t>
            </a:r>
            <a:endParaRPr lang="tr-TR" sz="2400" dirty="0">
              <a:latin typeface="Book Antiqua" pitchFamily="18" charset="0"/>
            </a:endParaRPr>
          </a:p>
          <a:p>
            <a:pPr algn="justLow">
              <a:lnSpc>
                <a:spcPct val="90000"/>
              </a:lnSpc>
            </a:pPr>
            <a:r>
              <a:rPr lang="tr-TR" sz="2400" dirty="0">
                <a:solidFill>
                  <a:srgbClr val="000000"/>
                </a:solidFill>
                <a:latin typeface="Book Antiqua" pitchFamily="18" charset="0"/>
              </a:rPr>
              <a:t>WHO verilerine göre, Avrupa ülkelerinde her yüz bin kişide 8 bin kişi, nadir hastalığa yakalanmaktadır. Türkiye'de akraba evliklileri neticesi nadir hastalıkların </a:t>
            </a:r>
            <a:r>
              <a:rPr lang="tr-TR" sz="2400" dirty="0" err="1">
                <a:solidFill>
                  <a:srgbClr val="000000"/>
                </a:solidFill>
                <a:latin typeface="Book Antiqua" pitchFamily="18" charset="0"/>
              </a:rPr>
              <a:t>prevalansı</a:t>
            </a:r>
            <a:r>
              <a:rPr lang="tr-TR" sz="2400" dirty="0">
                <a:solidFill>
                  <a:srgbClr val="000000"/>
                </a:solidFill>
                <a:latin typeface="Book Antiqua" pitchFamily="18" charset="0"/>
              </a:rPr>
              <a:t> daha yüksektir. AB'de akraba evliliği binde 3-10 iken, Türkiye'de yüzde 12-17 arasındadır. </a:t>
            </a:r>
          </a:p>
          <a:p>
            <a:pPr algn="justLow">
              <a:lnSpc>
                <a:spcPct val="90000"/>
              </a:lnSpc>
            </a:pPr>
            <a:r>
              <a:rPr lang="tr-TR" sz="2400" dirty="0">
                <a:solidFill>
                  <a:srgbClr val="000000"/>
                </a:solidFill>
                <a:latin typeface="Book Antiqua" pitchFamily="18" charset="0"/>
              </a:rPr>
              <a:t>Dolayısıyla Türkiye’de yaklaşık </a:t>
            </a:r>
            <a:r>
              <a:rPr lang="tr-TR" sz="2400" u="sng" dirty="0">
                <a:solidFill>
                  <a:srgbClr val="000000"/>
                </a:solidFill>
                <a:latin typeface="Book Antiqua" pitchFamily="18" charset="0"/>
              </a:rPr>
              <a:t>5-7 milyon</a:t>
            </a:r>
            <a:r>
              <a:rPr lang="tr-TR" sz="2400" dirty="0">
                <a:solidFill>
                  <a:srgbClr val="000000"/>
                </a:solidFill>
                <a:latin typeface="Book Antiqua" pitchFamily="18" charset="0"/>
              </a:rPr>
              <a:t> kişinin Nadir Hastalıklardan etkilenmiş olması beklenmektedir. 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773113"/>
            <a:ext cx="8713788" cy="1143000"/>
          </a:xfrm>
        </p:spPr>
        <p:txBody>
          <a:bodyPr/>
          <a:lstStyle/>
          <a:p>
            <a:r>
              <a:rPr lang="tr-T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TÜRKİYE’DE NADİR HASTALIKLAR VE YETİM İLAÇLAR</a:t>
            </a:r>
          </a:p>
        </p:txBody>
      </p:sp>
      <p:sp>
        <p:nvSpPr>
          <p:cNvPr id="374788" name="Rectangle 5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baseline="-25000">
              <a:solidFill>
                <a:srgbClr val="CCCC00"/>
              </a:solidFill>
              <a:latin typeface="Times" charset="-94"/>
            </a:endParaRP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 rot="16200000">
            <a:off x="-3262312" y="3262312"/>
            <a:ext cx="6858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fr-FR" sz="2400" baseline="-25000">
              <a:solidFill>
                <a:srgbClr val="CCCC00"/>
              </a:solidFill>
              <a:latin typeface="Times" charset="-94"/>
            </a:endParaRPr>
          </a:p>
        </p:txBody>
      </p:sp>
      <p:grpSp>
        <p:nvGrpSpPr>
          <p:cNvPr id="2" name="5 Grup"/>
          <p:cNvGrpSpPr/>
          <p:nvPr/>
        </p:nvGrpSpPr>
        <p:grpSpPr>
          <a:xfrm>
            <a:off x="7597162" y="6385995"/>
            <a:ext cx="1545377" cy="469163"/>
            <a:chOff x="1692275" y="1142984"/>
            <a:chExt cx="5038726" cy="1050925"/>
          </a:xfrm>
          <a:noFill/>
        </p:grpSpPr>
        <p:pic>
          <p:nvPicPr>
            <p:cNvPr id="15364" name="Resim 15" descr="C:\Users\Tufan T. Acuner\Desktop\turkeyd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142984"/>
              <a:ext cx="1944687" cy="1050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Resim 12">
              <a:hlinkClick r:id="rId4" tooltip="Orphanet Homepag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2275" y="1341438"/>
              <a:ext cx="3095625" cy="742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73113"/>
            <a:ext cx="8713788" cy="1143000"/>
          </a:xfrm>
        </p:spPr>
        <p:txBody>
          <a:bodyPr/>
          <a:lstStyle/>
          <a:p>
            <a:r>
              <a:rPr lang="tr-TR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TÜRKİYE’DE NADİR HASTALIKLAR VE YETİM İLAÇLAR</a:t>
            </a:r>
          </a:p>
        </p:txBody>
      </p:sp>
      <p:sp>
        <p:nvSpPr>
          <p:cNvPr id="376835" name="Rectangle 5"/>
          <p:cNvSpPr>
            <a:spLocks noChangeArrowheads="1"/>
          </p:cNvSpPr>
          <p:nvPr/>
        </p:nvSpPr>
        <p:spPr bwMode="auto">
          <a:xfrm>
            <a:off x="0" y="0"/>
            <a:ext cx="9144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400" baseline="-25000">
              <a:solidFill>
                <a:srgbClr val="CCCC00"/>
              </a:solidFill>
              <a:latin typeface="Times" charset="-94"/>
            </a:endParaRPr>
          </a:p>
        </p:txBody>
      </p:sp>
      <p:sp>
        <p:nvSpPr>
          <p:cNvPr id="376836" name="Rectangle 5"/>
          <p:cNvSpPr>
            <a:spLocks noChangeArrowheads="1"/>
          </p:cNvSpPr>
          <p:nvPr/>
        </p:nvSpPr>
        <p:spPr bwMode="auto">
          <a:xfrm rot="16200000">
            <a:off x="-3262312" y="3262312"/>
            <a:ext cx="6858000" cy="333375"/>
          </a:xfrm>
          <a:prstGeom prst="rect">
            <a:avLst/>
          </a:prstGeom>
          <a:solidFill>
            <a:srgbClr val="DEE700"/>
          </a:solidFill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fr-FR" sz="2400" baseline="-25000">
              <a:solidFill>
                <a:srgbClr val="CCCC00"/>
              </a:solidFill>
              <a:latin typeface="Times" charset="-94"/>
            </a:endParaRPr>
          </a:p>
        </p:txBody>
      </p:sp>
      <p:grpSp>
        <p:nvGrpSpPr>
          <p:cNvPr id="2" name="5 Grup"/>
          <p:cNvGrpSpPr/>
          <p:nvPr/>
        </p:nvGrpSpPr>
        <p:grpSpPr>
          <a:xfrm>
            <a:off x="7597162" y="6385995"/>
            <a:ext cx="1545377" cy="469163"/>
            <a:chOff x="1692275" y="1142984"/>
            <a:chExt cx="5038726" cy="1050925"/>
          </a:xfrm>
          <a:noFill/>
        </p:grpSpPr>
        <p:pic>
          <p:nvPicPr>
            <p:cNvPr id="15364" name="Resim 15" descr="C:\Users\Tufan T. Acuner\Desktop\turkeyd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142984"/>
              <a:ext cx="1944687" cy="1050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Resim 12">
              <a:hlinkClick r:id="rId4" tooltip="Orphanet Homepage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2275" y="1341438"/>
              <a:ext cx="3095625" cy="7429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48285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 dirty="0"/>
              <a:t>Ancak, Nadir Hastalıklarla ilgili tüm dünyada yaşanan sorunlar bizim ülkemizde de yaşanmaktadır. </a:t>
            </a:r>
          </a:p>
          <a:p>
            <a:pPr lvl="1">
              <a:lnSpc>
                <a:spcPct val="80000"/>
              </a:lnSpc>
            </a:pPr>
            <a:r>
              <a:rPr lang="tr-TR" sz="2400" dirty="0"/>
              <a:t>Bilgi birikimi ve bu konularda uzman hekim azlığı, </a:t>
            </a:r>
          </a:p>
          <a:p>
            <a:pPr lvl="1">
              <a:lnSpc>
                <a:spcPct val="80000"/>
              </a:lnSpc>
            </a:pPr>
            <a:r>
              <a:rPr lang="tr-TR" sz="2400" dirty="0"/>
              <a:t>bu hastalıkların tedavilerin çok pahalı olması (Nadir Hastalıklı bireyin Avrupa'da yıllık ortalama sağlık giderinin </a:t>
            </a:r>
            <a:r>
              <a:rPr lang="tr-TR" sz="2400" i="1" dirty="0"/>
              <a:t>300 bin avro</a:t>
            </a:r>
            <a:r>
              <a:rPr lang="tr-TR" sz="2400" dirty="0"/>
              <a:t>) </a:t>
            </a:r>
            <a:r>
              <a:rPr lang="tr-TR" sz="1800" dirty="0"/>
              <a:t>(</a:t>
            </a:r>
            <a:r>
              <a:rPr lang="tr-TR" sz="1800" dirty="0" err="1"/>
              <a:t>British</a:t>
            </a:r>
            <a:r>
              <a:rPr lang="tr-TR" sz="1800" dirty="0"/>
              <a:t> </a:t>
            </a:r>
            <a:r>
              <a:rPr lang="tr-TR" sz="1800" dirty="0" err="1"/>
              <a:t>Journal</a:t>
            </a:r>
            <a:r>
              <a:rPr lang="tr-TR" sz="1800" dirty="0"/>
              <a:t> of </a:t>
            </a:r>
            <a:r>
              <a:rPr lang="tr-TR" sz="1800" dirty="0" err="1"/>
              <a:t>Clinical</a:t>
            </a:r>
            <a:r>
              <a:rPr lang="tr-TR" sz="1800" dirty="0"/>
              <a:t> </a:t>
            </a:r>
            <a:r>
              <a:rPr lang="tr-TR" sz="1800" dirty="0" err="1"/>
              <a:t>Pharmacology</a:t>
            </a:r>
            <a:r>
              <a:rPr lang="tr-TR" sz="1800" dirty="0"/>
              <a:t> (2006; 61:355-60)</a:t>
            </a:r>
          </a:p>
          <a:p>
            <a:pPr lvl="1">
              <a:lnSpc>
                <a:spcPct val="80000"/>
              </a:lnSpc>
            </a:pPr>
            <a:r>
              <a:rPr lang="tr-TR" sz="2400" dirty="0"/>
              <a:t>Ülkemizde bu güne dek Nadir Hastalıklar ve Yetim İlaçların tanımlandığı bir </a:t>
            </a:r>
            <a:r>
              <a:rPr lang="tr-TR" sz="2400" dirty="0" smtClean="0"/>
              <a:t>kanunun </a:t>
            </a:r>
            <a:r>
              <a:rPr lang="tr-TR" sz="2400" dirty="0"/>
              <a:t>bulunmaması</a:t>
            </a:r>
            <a:endParaRPr lang="tr-TR" sz="1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52638" y="-531813"/>
            <a:ext cx="13609638" cy="76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5508625" y="1497013"/>
            <a:ext cx="2592388" cy="1427162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-612775" y="5302250"/>
            <a:ext cx="10269538" cy="1655763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250825" y="476250"/>
            <a:ext cx="85693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tr-TR" sz="2400" b="1"/>
              <a:t>Nadir Hastalıklar için </a:t>
            </a:r>
            <a:r>
              <a:rPr lang="tr-TR" sz="2400" b="1">
                <a:latin typeface="Book Antiqua" pitchFamily="18" charset="0"/>
              </a:rPr>
              <a:t>Ulusal Sağlık </a:t>
            </a:r>
            <a:endParaRPr lang="tr-TR" sz="2400" b="1"/>
          </a:p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r>
              <a:rPr lang="tr-TR" sz="2400" b="1">
                <a:latin typeface="Book Antiqua" pitchFamily="18" charset="0"/>
              </a:rPr>
              <a:t>Plan</a:t>
            </a:r>
            <a:r>
              <a:rPr lang="tr-TR" sz="2400" b="1"/>
              <a:t>larının</a:t>
            </a:r>
            <a:r>
              <a:rPr lang="tr-TR" sz="2400" b="1">
                <a:latin typeface="Book Antiqua" pitchFamily="18" charset="0"/>
              </a:rPr>
              <a:t> 10 temel</a:t>
            </a:r>
            <a:r>
              <a:rPr lang="tr-TR" sz="2400" b="1"/>
              <a:t> kapsamı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tr-TR" sz="2400" b="1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Nadir Hastalıkların epidemiyolojik bilgisinin arttırılması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 b="1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Nadir Hastalıkların özelliklerinin tanınması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 b="1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Nadir Hastalıklarla ilgili bilgilerin halk, sağlık uzmanları ve hastalar için geliştirilmesi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Nadir Hastalıklar konusunda sağlık uzmanlarının eğitilmesi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 b="1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/>
              <a:t>Tanı</a:t>
            </a:r>
            <a:r>
              <a:rPr lang="tr-TR" sz="2000">
                <a:latin typeface="Book Antiqua" pitchFamily="18" charset="0"/>
              </a:rPr>
              <a:t> testler</a:t>
            </a:r>
            <a:r>
              <a:rPr lang="tr-TR" sz="2000"/>
              <a:t>ine</a:t>
            </a:r>
            <a:r>
              <a:rPr lang="tr-TR" sz="2000">
                <a:latin typeface="Book Antiqua" pitchFamily="18" charset="0"/>
              </a:rPr>
              <a:t> erişimin ve taramanın organize edilmesi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Hasta bakımı kalitesinin arttırılması ve tedavi olanaklarına erişimin geliştirilmesi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Yetim ilaçlar konusuna daha bilinçli eğilimin sağlanması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 b="1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Hastalarda Nadir Hastalıklar ile birlikte ortaya çıkan özel ihtiyaç gereksinmelerinin giderilmesi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 b="1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Nadir Hastalıklar ile ilgili araştırmaların geliştirilmesi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tr-TR" sz="600" b="1">
              <a:latin typeface="Book Antiqua" pitchFamily="18" charset="0"/>
            </a:endParaRP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tr-TR" sz="2000">
                <a:latin typeface="Book Antiqua" pitchFamily="18" charset="0"/>
              </a:rPr>
              <a:t>Ulusal ve Avrupalı işbirliklerinin geliştirilmesi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456</Words>
  <Application>Microsoft Office PowerPoint</Application>
  <PresentationFormat>Ekran Gösterisi (4:3)</PresentationFormat>
  <Paragraphs>89</Paragraphs>
  <Slides>26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Varsayılan Tasarım</vt:lpstr>
      <vt:lpstr>Graphique</vt:lpstr>
      <vt:lpstr>      II. Sağlık Ekonomisi Kongresi Yeni Nesil Tedavilere Bakış : Kişiselleştirilmiş Tıp ve Yetim İlaçlar Oturumu  ”Nadir Hastalıklar-Yetim ilaçlar bir sağlık sorunu”   Uğur Özbek İstanbul Üniversitesi Deneysel Tıp Araştırma Enstitüsü (DETAE) Orphanet-Türkiye </vt:lpstr>
      <vt:lpstr>NADİR HASTALIK</vt:lpstr>
      <vt:lpstr>Prevalans sıklıklarının dağılımı</vt:lpstr>
      <vt:lpstr>PowerPoint Sunusu</vt:lpstr>
      <vt:lpstr>PowerPoint Sunusu</vt:lpstr>
      <vt:lpstr>TÜRKİYE’DE NADİR HASTALIKLAR VE YETİM İLAÇLAR</vt:lpstr>
      <vt:lpstr>TÜRKİYE’DE NADİR HASTALIKLAR VE YETİM İLAÇLAR</vt:lpstr>
      <vt:lpstr>PowerPoint Sunusu</vt:lpstr>
      <vt:lpstr>PowerPoint Sunusu</vt:lpstr>
      <vt:lpstr>PowerPoint Sunusu</vt:lpstr>
      <vt:lpstr>PowerPoint Sunusu</vt:lpstr>
      <vt:lpstr>PowerPoint Sunusu</vt:lpstr>
      <vt:lpstr>Avrupa’da tanı testleri</vt:lpstr>
      <vt:lpstr>PowerPoint Sunusu</vt:lpstr>
      <vt:lpstr> Avrupa Nadir Hastalıklar ve Yetim İlaçlar Veri ve Bilgi Portalı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I.U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Orphanet :The European Portal for Rare and Genetic Diseases www.orpha.net  Uğur Özbek Istanbul University MediMedGen Meeting-ESHG Course-Ankara</dc:title>
  <dc:creator>Ugur Ozbek</dc:creator>
  <cp:lastModifiedBy>VENTIO</cp:lastModifiedBy>
  <cp:revision>54</cp:revision>
  <dcterms:created xsi:type="dcterms:W3CDTF">2009-06-29T23:17:48Z</dcterms:created>
  <dcterms:modified xsi:type="dcterms:W3CDTF">2014-12-11T22:20:11Z</dcterms:modified>
</cp:coreProperties>
</file>