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1" r:id="rId2"/>
    <p:sldId id="271" r:id="rId3"/>
    <p:sldId id="315" r:id="rId4"/>
    <p:sldId id="264" r:id="rId5"/>
    <p:sldId id="300" r:id="rId6"/>
    <p:sldId id="312" r:id="rId7"/>
    <p:sldId id="309" r:id="rId8"/>
    <p:sldId id="274" r:id="rId9"/>
    <p:sldId id="313" r:id="rId10"/>
    <p:sldId id="273" r:id="rId11"/>
    <p:sldId id="302" r:id="rId12"/>
    <p:sldId id="297" r:id="rId13"/>
    <p:sldId id="319" r:id="rId14"/>
    <p:sldId id="263" r:id="rId15"/>
    <p:sldId id="266" r:id="rId16"/>
    <p:sldId id="316" r:id="rId17"/>
    <p:sldId id="291" r:id="rId18"/>
    <p:sldId id="317" r:id="rId19"/>
    <p:sldId id="318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CCCF0-7268-4FD9-A715-58FEA04456DB}" type="doc">
      <dgm:prSet loTypeId="urn:microsoft.com/office/officeart/2005/8/layout/chevron1" loCatId="process" qsTypeId="urn:microsoft.com/office/officeart/2005/8/quickstyle/simple1#2" qsCatId="simple" csTypeId="urn:microsoft.com/office/officeart/2005/8/colors/accent1_2#2" csCatId="accent1" phldr="1"/>
      <dgm:spPr/>
    </dgm:pt>
    <dgm:pt modelId="{2B88DDB3-C232-4DDE-AF5E-D1C9A8E9C644}">
      <dgm:prSet phldrT="[Texte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9A0000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Phase I + II</a:t>
          </a:r>
          <a:endParaRPr lang="fr-FR" dirty="0">
            <a:solidFill>
              <a:schemeClr val="bg1"/>
            </a:solidFill>
          </a:endParaRPr>
        </a:p>
      </dgm:t>
    </dgm:pt>
    <dgm:pt modelId="{86310E62-7380-423F-8CFA-0AF0E034D84A}" type="parTrans" cxnId="{6850159C-1B2E-45B1-A48E-FAACEDF98734}">
      <dgm:prSet/>
      <dgm:spPr/>
      <dgm:t>
        <a:bodyPr/>
        <a:lstStyle/>
        <a:p>
          <a:endParaRPr lang="fr-FR"/>
        </a:p>
      </dgm:t>
    </dgm:pt>
    <dgm:pt modelId="{2AA54E50-82BF-473A-AB69-E3F9485E8CAA}" type="sibTrans" cxnId="{6850159C-1B2E-45B1-A48E-FAACEDF98734}">
      <dgm:prSet/>
      <dgm:spPr/>
      <dgm:t>
        <a:bodyPr/>
        <a:lstStyle/>
        <a:p>
          <a:endParaRPr lang="fr-FR"/>
        </a:p>
      </dgm:t>
    </dgm:pt>
    <dgm:pt modelId="{00BE6501-8DE9-4B56-B204-889230BBC52E}">
      <dgm:prSet phldrT="[Texte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9A0000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Phase </a:t>
          </a:r>
          <a:r>
            <a:rPr lang="fr-FR" dirty="0" err="1" smtClean="0">
              <a:solidFill>
                <a:schemeClr val="bg1"/>
              </a:solidFill>
            </a:rPr>
            <a:t>IIIa</a:t>
          </a:r>
          <a:endParaRPr lang="fr-FR" dirty="0">
            <a:solidFill>
              <a:schemeClr val="bg1"/>
            </a:solidFill>
          </a:endParaRPr>
        </a:p>
      </dgm:t>
    </dgm:pt>
    <dgm:pt modelId="{E7AC0BBA-17F5-4122-996E-2627116C140A}" type="parTrans" cxnId="{BE589AD2-C8F7-47F4-989A-E1E7504736FE}">
      <dgm:prSet/>
      <dgm:spPr/>
      <dgm:t>
        <a:bodyPr/>
        <a:lstStyle/>
        <a:p>
          <a:endParaRPr lang="fr-FR"/>
        </a:p>
      </dgm:t>
    </dgm:pt>
    <dgm:pt modelId="{2B569533-8F13-4A76-90B6-F05250641CA3}" type="sibTrans" cxnId="{BE589AD2-C8F7-47F4-989A-E1E7504736FE}">
      <dgm:prSet/>
      <dgm:spPr/>
      <dgm:t>
        <a:bodyPr/>
        <a:lstStyle/>
        <a:p>
          <a:endParaRPr lang="fr-FR"/>
        </a:p>
      </dgm:t>
    </dgm:pt>
    <dgm:pt modelId="{85FC0F16-DBE5-42E7-8A64-8A9D10237987}">
      <dgm:prSet phldrT="[Texte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9A0000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Phase </a:t>
          </a:r>
          <a:r>
            <a:rPr lang="fr-FR" dirty="0" err="1" smtClean="0">
              <a:solidFill>
                <a:schemeClr val="bg1"/>
              </a:solidFill>
            </a:rPr>
            <a:t>IVa</a:t>
          </a:r>
          <a:endParaRPr lang="fr-FR" dirty="0">
            <a:solidFill>
              <a:schemeClr val="bg1"/>
            </a:solidFill>
          </a:endParaRPr>
        </a:p>
      </dgm:t>
    </dgm:pt>
    <dgm:pt modelId="{630D97F0-FBF2-4A8D-9403-01EAD877B01B}" type="parTrans" cxnId="{FEA944A1-A834-4A9D-87BF-1B10E92E04CD}">
      <dgm:prSet/>
      <dgm:spPr/>
      <dgm:t>
        <a:bodyPr/>
        <a:lstStyle/>
        <a:p>
          <a:endParaRPr lang="fr-FR"/>
        </a:p>
      </dgm:t>
    </dgm:pt>
    <dgm:pt modelId="{F826610B-5AB7-476C-A582-F13645D578AA}" type="sibTrans" cxnId="{FEA944A1-A834-4A9D-87BF-1B10E92E04CD}">
      <dgm:prSet/>
      <dgm:spPr/>
      <dgm:t>
        <a:bodyPr/>
        <a:lstStyle/>
        <a:p>
          <a:endParaRPr lang="fr-FR"/>
        </a:p>
      </dgm:t>
    </dgm:pt>
    <dgm:pt modelId="{BCF91468-BEE4-4850-9643-9E89AF805EF0}">
      <dgm:prSet phldrT="[Texte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9A0000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Phase </a:t>
          </a:r>
          <a:r>
            <a:rPr lang="fr-FR" dirty="0" err="1" smtClean="0">
              <a:solidFill>
                <a:schemeClr val="bg1"/>
              </a:solidFill>
            </a:rPr>
            <a:t>IIIb</a:t>
          </a:r>
          <a:endParaRPr lang="fr-FR" dirty="0">
            <a:solidFill>
              <a:schemeClr val="bg1"/>
            </a:solidFill>
          </a:endParaRPr>
        </a:p>
      </dgm:t>
    </dgm:pt>
    <dgm:pt modelId="{005655EA-2B90-4B6C-A33B-4966E2A5D6F3}" type="parTrans" cxnId="{9ADDF69E-505C-4A10-95A8-2F351D2B8E82}">
      <dgm:prSet/>
      <dgm:spPr/>
      <dgm:t>
        <a:bodyPr/>
        <a:lstStyle/>
        <a:p>
          <a:endParaRPr lang="fr-FR"/>
        </a:p>
      </dgm:t>
    </dgm:pt>
    <dgm:pt modelId="{1DAA2C05-DD59-459A-A81F-C069834036A1}" type="sibTrans" cxnId="{9ADDF69E-505C-4A10-95A8-2F351D2B8E82}">
      <dgm:prSet/>
      <dgm:spPr/>
      <dgm:t>
        <a:bodyPr/>
        <a:lstStyle/>
        <a:p>
          <a:endParaRPr lang="fr-FR"/>
        </a:p>
      </dgm:t>
    </dgm:pt>
    <dgm:pt modelId="{B5C69F5F-0D8C-48CA-A7BE-CB6EB46BDBAA}">
      <dgm:prSet phldrT="[Texte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9A0000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Phase </a:t>
          </a:r>
          <a:r>
            <a:rPr lang="fr-FR" dirty="0" err="1" smtClean="0">
              <a:solidFill>
                <a:schemeClr val="bg1"/>
              </a:solidFill>
            </a:rPr>
            <a:t>IVb</a:t>
          </a:r>
          <a:endParaRPr lang="fr-FR" dirty="0">
            <a:solidFill>
              <a:schemeClr val="bg1"/>
            </a:solidFill>
          </a:endParaRPr>
        </a:p>
      </dgm:t>
    </dgm:pt>
    <dgm:pt modelId="{38CA6FB3-796F-4CDA-AD46-DDEADF8A2068}" type="parTrans" cxnId="{B940950E-87CA-483D-BDEC-6EA3D532C985}">
      <dgm:prSet/>
      <dgm:spPr/>
      <dgm:t>
        <a:bodyPr/>
        <a:lstStyle/>
        <a:p>
          <a:endParaRPr lang="fr-FR"/>
        </a:p>
      </dgm:t>
    </dgm:pt>
    <dgm:pt modelId="{D5F9B6D6-859B-41B1-9690-3C199DD0E3DB}" type="sibTrans" cxnId="{B940950E-87CA-483D-BDEC-6EA3D532C985}">
      <dgm:prSet/>
      <dgm:spPr/>
      <dgm:t>
        <a:bodyPr/>
        <a:lstStyle/>
        <a:p>
          <a:endParaRPr lang="fr-FR"/>
        </a:p>
      </dgm:t>
    </dgm:pt>
    <dgm:pt modelId="{FFCD8B9F-F4DF-4026-B154-BAF046A162E6}" type="pres">
      <dgm:prSet presAssocID="{D52CCCF0-7268-4FD9-A715-58FEA04456DB}" presName="Name0" presStyleCnt="0">
        <dgm:presLayoutVars>
          <dgm:dir/>
          <dgm:animLvl val="lvl"/>
          <dgm:resizeHandles val="exact"/>
        </dgm:presLayoutVars>
      </dgm:prSet>
      <dgm:spPr/>
    </dgm:pt>
    <dgm:pt modelId="{45BC80E6-B218-4707-90D8-0858B156185B}" type="pres">
      <dgm:prSet presAssocID="{2B88DDB3-C232-4DDE-AF5E-D1C9A8E9C64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6E5E6C-E2E3-4A06-B9B0-2712E54233D9}" type="pres">
      <dgm:prSet presAssocID="{2AA54E50-82BF-473A-AB69-E3F9485E8CAA}" presName="parTxOnlySpace" presStyleCnt="0"/>
      <dgm:spPr/>
    </dgm:pt>
    <dgm:pt modelId="{B5A791A0-7A62-4319-838F-D77F653F94F7}" type="pres">
      <dgm:prSet presAssocID="{00BE6501-8DE9-4B56-B204-889230BBC52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FED915-1992-4B80-8831-AB280A6B3050}" type="pres">
      <dgm:prSet presAssocID="{2B569533-8F13-4A76-90B6-F05250641CA3}" presName="parTxOnlySpace" presStyleCnt="0"/>
      <dgm:spPr/>
    </dgm:pt>
    <dgm:pt modelId="{B7A9BAF7-19CC-4AF5-B086-7A226F345E51}" type="pres">
      <dgm:prSet presAssocID="{BCF91468-BEE4-4850-9643-9E89AF805EF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F4C545-C447-4F0D-8222-EF22F9DFAB64}" type="pres">
      <dgm:prSet presAssocID="{1DAA2C05-DD59-459A-A81F-C069834036A1}" presName="parTxOnlySpace" presStyleCnt="0"/>
      <dgm:spPr/>
    </dgm:pt>
    <dgm:pt modelId="{00AF4CC7-74F0-469F-B982-E43B97C8E980}" type="pres">
      <dgm:prSet presAssocID="{85FC0F16-DBE5-42E7-8A64-8A9D1023798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1D59BD-5D25-422D-85CD-ED668833BC8A}" type="pres">
      <dgm:prSet presAssocID="{F826610B-5AB7-476C-A582-F13645D578AA}" presName="parTxOnlySpace" presStyleCnt="0"/>
      <dgm:spPr/>
    </dgm:pt>
    <dgm:pt modelId="{B1A19D2C-A7BB-4D52-BA6E-D46DA939A71E}" type="pres">
      <dgm:prSet presAssocID="{B5C69F5F-0D8C-48CA-A7BE-CB6EB46BDBAA}" presName="parTxOnly" presStyleLbl="node1" presStyleIdx="4" presStyleCnt="5" custScaleY="94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EA944A1-A834-4A9D-87BF-1B10E92E04CD}" srcId="{D52CCCF0-7268-4FD9-A715-58FEA04456DB}" destId="{85FC0F16-DBE5-42E7-8A64-8A9D10237987}" srcOrd="3" destOrd="0" parTransId="{630D97F0-FBF2-4A8D-9403-01EAD877B01B}" sibTransId="{F826610B-5AB7-476C-A582-F13645D578AA}"/>
    <dgm:cxn modelId="{9ADDF69E-505C-4A10-95A8-2F351D2B8E82}" srcId="{D52CCCF0-7268-4FD9-A715-58FEA04456DB}" destId="{BCF91468-BEE4-4850-9643-9E89AF805EF0}" srcOrd="2" destOrd="0" parTransId="{005655EA-2B90-4B6C-A33B-4966E2A5D6F3}" sibTransId="{1DAA2C05-DD59-459A-A81F-C069834036A1}"/>
    <dgm:cxn modelId="{8D76D692-EC4E-4B0F-BF96-2930DD7E68F8}" type="presOf" srcId="{85FC0F16-DBE5-42E7-8A64-8A9D10237987}" destId="{00AF4CC7-74F0-469F-B982-E43B97C8E980}" srcOrd="0" destOrd="0" presId="urn:microsoft.com/office/officeart/2005/8/layout/chevron1"/>
    <dgm:cxn modelId="{C9FBD893-8B92-4D66-A1A8-5AE8314AF780}" type="presOf" srcId="{D52CCCF0-7268-4FD9-A715-58FEA04456DB}" destId="{FFCD8B9F-F4DF-4026-B154-BAF046A162E6}" srcOrd="0" destOrd="0" presId="urn:microsoft.com/office/officeart/2005/8/layout/chevron1"/>
    <dgm:cxn modelId="{31F946CB-EAE3-425A-992B-A1D0BE40E9EE}" type="presOf" srcId="{00BE6501-8DE9-4B56-B204-889230BBC52E}" destId="{B5A791A0-7A62-4319-838F-D77F653F94F7}" srcOrd="0" destOrd="0" presId="urn:microsoft.com/office/officeart/2005/8/layout/chevron1"/>
    <dgm:cxn modelId="{BE589AD2-C8F7-47F4-989A-E1E7504736FE}" srcId="{D52CCCF0-7268-4FD9-A715-58FEA04456DB}" destId="{00BE6501-8DE9-4B56-B204-889230BBC52E}" srcOrd="1" destOrd="0" parTransId="{E7AC0BBA-17F5-4122-996E-2627116C140A}" sibTransId="{2B569533-8F13-4A76-90B6-F05250641CA3}"/>
    <dgm:cxn modelId="{1821AE5D-7433-46FA-9217-CAB377A735F9}" type="presOf" srcId="{BCF91468-BEE4-4850-9643-9E89AF805EF0}" destId="{B7A9BAF7-19CC-4AF5-B086-7A226F345E51}" srcOrd="0" destOrd="0" presId="urn:microsoft.com/office/officeart/2005/8/layout/chevron1"/>
    <dgm:cxn modelId="{6850159C-1B2E-45B1-A48E-FAACEDF98734}" srcId="{D52CCCF0-7268-4FD9-A715-58FEA04456DB}" destId="{2B88DDB3-C232-4DDE-AF5E-D1C9A8E9C644}" srcOrd="0" destOrd="0" parTransId="{86310E62-7380-423F-8CFA-0AF0E034D84A}" sibTransId="{2AA54E50-82BF-473A-AB69-E3F9485E8CAA}"/>
    <dgm:cxn modelId="{831DE80C-37D8-4188-B3FB-DCD990AAB065}" type="presOf" srcId="{B5C69F5F-0D8C-48CA-A7BE-CB6EB46BDBAA}" destId="{B1A19D2C-A7BB-4D52-BA6E-D46DA939A71E}" srcOrd="0" destOrd="0" presId="urn:microsoft.com/office/officeart/2005/8/layout/chevron1"/>
    <dgm:cxn modelId="{B940950E-87CA-483D-BDEC-6EA3D532C985}" srcId="{D52CCCF0-7268-4FD9-A715-58FEA04456DB}" destId="{B5C69F5F-0D8C-48CA-A7BE-CB6EB46BDBAA}" srcOrd="4" destOrd="0" parTransId="{38CA6FB3-796F-4CDA-AD46-DDEADF8A2068}" sibTransId="{D5F9B6D6-859B-41B1-9690-3C199DD0E3DB}"/>
    <dgm:cxn modelId="{000DAD4D-6D14-44D0-8A8E-FB9DA98D7E94}" type="presOf" srcId="{2B88DDB3-C232-4DDE-AF5E-D1C9A8E9C644}" destId="{45BC80E6-B218-4707-90D8-0858B156185B}" srcOrd="0" destOrd="0" presId="urn:microsoft.com/office/officeart/2005/8/layout/chevron1"/>
    <dgm:cxn modelId="{395BB448-AAE0-4948-9CCC-33E371931E11}" type="presParOf" srcId="{FFCD8B9F-F4DF-4026-B154-BAF046A162E6}" destId="{45BC80E6-B218-4707-90D8-0858B156185B}" srcOrd="0" destOrd="0" presId="urn:microsoft.com/office/officeart/2005/8/layout/chevron1"/>
    <dgm:cxn modelId="{8CEC4070-C827-43FA-841A-8508DF763F71}" type="presParOf" srcId="{FFCD8B9F-F4DF-4026-B154-BAF046A162E6}" destId="{4F6E5E6C-E2E3-4A06-B9B0-2712E54233D9}" srcOrd="1" destOrd="0" presId="urn:microsoft.com/office/officeart/2005/8/layout/chevron1"/>
    <dgm:cxn modelId="{E79D5A75-620C-4E76-A412-478EA1F61EA1}" type="presParOf" srcId="{FFCD8B9F-F4DF-4026-B154-BAF046A162E6}" destId="{B5A791A0-7A62-4319-838F-D77F653F94F7}" srcOrd="2" destOrd="0" presId="urn:microsoft.com/office/officeart/2005/8/layout/chevron1"/>
    <dgm:cxn modelId="{44EC713E-AB82-41EC-8D80-A87E7CFC592D}" type="presParOf" srcId="{FFCD8B9F-F4DF-4026-B154-BAF046A162E6}" destId="{0CFED915-1992-4B80-8831-AB280A6B3050}" srcOrd="3" destOrd="0" presId="urn:microsoft.com/office/officeart/2005/8/layout/chevron1"/>
    <dgm:cxn modelId="{0A46C35B-CF98-4454-B6C5-98B7DEC370EF}" type="presParOf" srcId="{FFCD8B9F-F4DF-4026-B154-BAF046A162E6}" destId="{B7A9BAF7-19CC-4AF5-B086-7A226F345E51}" srcOrd="4" destOrd="0" presId="urn:microsoft.com/office/officeart/2005/8/layout/chevron1"/>
    <dgm:cxn modelId="{FD430FCD-77B9-4D2B-B05D-8078CBA47490}" type="presParOf" srcId="{FFCD8B9F-F4DF-4026-B154-BAF046A162E6}" destId="{EDF4C545-C447-4F0D-8222-EF22F9DFAB64}" srcOrd="5" destOrd="0" presId="urn:microsoft.com/office/officeart/2005/8/layout/chevron1"/>
    <dgm:cxn modelId="{20598763-C881-449B-A4B9-E2995BD970C5}" type="presParOf" srcId="{FFCD8B9F-F4DF-4026-B154-BAF046A162E6}" destId="{00AF4CC7-74F0-469F-B982-E43B97C8E980}" srcOrd="6" destOrd="0" presId="urn:microsoft.com/office/officeart/2005/8/layout/chevron1"/>
    <dgm:cxn modelId="{301EFE6E-7B14-4357-A1B9-C92A7DB510C8}" type="presParOf" srcId="{FFCD8B9F-F4DF-4026-B154-BAF046A162E6}" destId="{381D59BD-5D25-422D-85CD-ED668833BC8A}" srcOrd="7" destOrd="0" presId="urn:microsoft.com/office/officeart/2005/8/layout/chevron1"/>
    <dgm:cxn modelId="{2000BF6D-92C2-4C60-A7B4-7121D4D93A5B}" type="presParOf" srcId="{FFCD8B9F-F4DF-4026-B154-BAF046A162E6}" destId="{B1A19D2C-A7BB-4D52-BA6E-D46DA939A71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C80E6-B218-4707-90D8-0858B156185B}">
      <dsp:nvSpPr>
        <dsp:cNvPr id="0" name=""/>
        <dsp:cNvSpPr/>
      </dsp:nvSpPr>
      <dsp:spPr>
        <a:xfrm>
          <a:off x="2074" y="1662748"/>
          <a:ext cx="1846259" cy="738503"/>
        </a:xfrm>
        <a:prstGeom prst="chevron">
          <a:avLst/>
        </a:prstGeom>
        <a:solidFill>
          <a:srgbClr val="9A0000"/>
        </a:solidFill>
        <a:ln w="19050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solidFill>
                <a:schemeClr val="bg1"/>
              </a:solidFill>
            </a:rPr>
            <a:t>Phase I + II</a:t>
          </a:r>
          <a:endParaRPr lang="fr-FR" sz="2200" kern="1200" dirty="0">
            <a:solidFill>
              <a:schemeClr val="bg1"/>
            </a:solidFill>
          </a:endParaRPr>
        </a:p>
      </dsp:txBody>
      <dsp:txXfrm>
        <a:off x="371326" y="1662748"/>
        <a:ext cx="1107756" cy="738503"/>
      </dsp:txXfrm>
    </dsp:sp>
    <dsp:sp modelId="{B5A791A0-7A62-4319-838F-D77F653F94F7}">
      <dsp:nvSpPr>
        <dsp:cNvPr id="0" name=""/>
        <dsp:cNvSpPr/>
      </dsp:nvSpPr>
      <dsp:spPr>
        <a:xfrm>
          <a:off x="1663708" y="1662748"/>
          <a:ext cx="1846259" cy="738503"/>
        </a:xfrm>
        <a:prstGeom prst="chevron">
          <a:avLst/>
        </a:prstGeom>
        <a:solidFill>
          <a:srgbClr val="9A0000"/>
        </a:solidFill>
        <a:ln w="19050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solidFill>
                <a:schemeClr val="bg1"/>
              </a:solidFill>
            </a:rPr>
            <a:t>Phase </a:t>
          </a:r>
          <a:r>
            <a:rPr lang="fr-FR" sz="2200" kern="1200" dirty="0" err="1" smtClean="0">
              <a:solidFill>
                <a:schemeClr val="bg1"/>
              </a:solidFill>
            </a:rPr>
            <a:t>IIIa</a:t>
          </a:r>
          <a:endParaRPr lang="fr-FR" sz="2200" kern="1200" dirty="0">
            <a:solidFill>
              <a:schemeClr val="bg1"/>
            </a:solidFill>
          </a:endParaRPr>
        </a:p>
      </dsp:txBody>
      <dsp:txXfrm>
        <a:off x="2032960" y="1662748"/>
        <a:ext cx="1107756" cy="738503"/>
      </dsp:txXfrm>
    </dsp:sp>
    <dsp:sp modelId="{B7A9BAF7-19CC-4AF5-B086-7A226F345E51}">
      <dsp:nvSpPr>
        <dsp:cNvPr id="0" name=""/>
        <dsp:cNvSpPr/>
      </dsp:nvSpPr>
      <dsp:spPr>
        <a:xfrm>
          <a:off x="3325342" y="1662748"/>
          <a:ext cx="1846259" cy="738503"/>
        </a:xfrm>
        <a:prstGeom prst="chevron">
          <a:avLst/>
        </a:prstGeom>
        <a:solidFill>
          <a:srgbClr val="9A0000"/>
        </a:solidFill>
        <a:ln w="19050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solidFill>
                <a:schemeClr val="bg1"/>
              </a:solidFill>
            </a:rPr>
            <a:t>Phase </a:t>
          </a:r>
          <a:r>
            <a:rPr lang="fr-FR" sz="2200" kern="1200" dirty="0" err="1" smtClean="0">
              <a:solidFill>
                <a:schemeClr val="bg1"/>
              </a:solidFill>
            </a:rPr>
            <a:t>IIIb</a:t>
          </a:r>
          <a:endParaRPr lang="fr-FR" sz="2200" kern="1200" dirty="0">
            <a:solidFill>
              <a:schemeClr val="bg1"/>
            </a:solidFill>
          </a:endParaRPr>
        </a:p>
      </dsp:txBody>
      <dsp:txXfrm>
        <a:off x="3694594" y="1662748"/>
        <a:ext cx="1107756" cy="738503"/>
      </dsp:txXfrm>
    </dsp:sp>
    <dsp:sp modelId="{00AF4CC7-74F0-469F-B982-E43B97C8E980}">
      <dsp:nvSpPr>
        <dsp:cNvPr id="0" name=""/>
        <dsp:cNvSpPr/>
      </dsp:nvSpPr>
      <dsp:spPr>
        <a:xfrm>
          <a:off x="4986975" y="1662748"/>
          <a:ext cx="1846259" cy="738503"/>
        </a:xfrm>
        <a:prstGeom prst="chevron">
          <a:avLst/>
        </a:prstGeom>
        <a:solidFill>
          <a:srgbClr val="9A0000"/>
        </a:solidFill>
        <a:ln w="19050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solidFill>
                <a:schemeClr val="bg1"/>
              </a:solidFill>
            </a:rPr>
            <a:t>Phase </a:t>
          </a:r>
          <a:r>
            <a:rPr lang="fr-FR" sz="2200" kern="1200" dirty="0" err="1" smtClean="0">
              <a:solidFill>
                <a:schemeClr val="bg1"/>
              </a:solidFill>
            </a:rPr>
            <a:t>IVa</a:t>
          </a:r>
          <a:endParaRPr lang="fr-FR" sz="2200" kern="1200" dirty="0">
            <a:solidFill>
              <a:schemeClr val="bg1"/>
            </a:solidFill>
          </a:endParaRPr>
        </a:p>
      </dsp:txBody>
      <dsp:txXfrm>
        <a:off x="5356227" y="1662748"/>
        <a:ext cx="1107756" cy="738503"/>
      </dsp:txXfrm>
    </dsp:sp>
    <dsp:sp modelId="{B1A19D2C-A7BB-4D52-BA6E-D46DA939A71E}">
      <dsp:nvSpPr>
        <dsp:cNvPr id="0" name=""/>
        <dsp:cNvSpPr/>
      </dsp:nvSpPr>
      <dsp:spPr>
        <a:xfrm>
          <a:off x="6648609" y="1682255"/>
          <a:ext cx="1846259" cy="699488"/>
        </a:xfrm>
        <a:prstGeom prst="chevron">
          <a:avLst/>
        </a:prstGeom>
        <a:solidFill>
          <a:srgbClr val="9A0000"/>
        </a:solidFill>
        <a:ln w="19050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solidFill>
                <a:schemeClr val="bg1"/>
              </a:solidFill>
            </a:rPr>
            <a:t>Phase </a:t>
          </a:r>
          <a:r>
            <a:rPr lang="fr-FR" sz="2200" kern="1200" dirty="0" err="1" smtClean="0">
              <a:solidFill>
                <a:schemeClr val="bg1"/>
              </a:solidFill>
            </a:rPr>
            <a:t>IVb</a:t>
          </a:r>
          <a:endParaRPr lang="fr-FR" sz="2200" kern="1200" dirty="0">
            <a:solidFill>
              <a:schemeClr val="bg1"/>
            </a:solidFill>
          </a:endParaRPr>
        </a:p>
      </dsp:txBody>
      <dsp:txXfrm>
        <a:off x="6998353" y="1682255"/>
        <a:ext cx="1146771" cy="699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B057A-BC50-4864-BE92-3EE2669006C4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2E6F0-A5DF-474E-A6B7-AF8CCA5C99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48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E6F0-A5DF-474E-A6B7-AF8CCA5C996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005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E6F0-A5DF-474E-A6B7-AF8CCA5C996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032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6950" y="768350"/>
            <a:ext cx="5116513" cy="3836988"/>
          </a:xfrm>
          <a:solidFill>
            <a:srgbClr val="FFFFFF"/>
          </a:solidFill>
          <a:ln/>
        </p:spPr>
      </p:sp>
      <p:sp>
        <p:nvSpPr>
          <p:cNvPr id="1187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4541" tIns="47272" rIns="94541" bIns="47272"/>
          <a:lstStyle/>
          <a:p>
            <a:endParaRPr lang="fr-FR" altLang="fr-FR" dirty="0" smtClean="0"/>
          </a:p>
        </p:txBody>
      </p:sp>
      <p:sp>
        <p:nvSpPr>
          <p:cNvPr id="118788" name="Espace réservé du numéro de diapositive 3"/>
          <p:cNvSpPr txBox="1">
            <a:spLocks noGrp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1" tIns="47272" rIns="94541" bIns="47272" anchor="b"/>
          <a:lstStyle>
            <a:lvl1pPr defTabSz="944563">
              <a:defRPr sz="3600" b="1" i="1">
                <a:solidFill>
                  <a:schemeClr val="accent1"/>
                </a:solidFill>
                <a:latin typeface="Sylfaen" panose="010A0502050306030303" pitchFamily="18" charset="0"/>
              </a:defRPr>
            </a:lvl1pPr>
            <a:lvl2pPr marL="742950" indent="-285750" defTabSz="944563">
              <a:defRPr sz="3600" b="1" i="1">
                <a:solidFill>
                  <a:schemeClr val="accent1"/>
                </a:solidFill>
                <a:latin typeface="Sylfaen" panose="010A0502050306030303" pitchFamily="18" charset="0"/>
              </a:defRPr>
            </a:lvl2pPr>
            <a:lvl3pPr marL="1143000" indent="-228600" defTabSz="944563">
              <a:defRPr sz="3600" b="1" i="1">
                <a:solidFill>
                  <a:schemeClr val="accent1"/>
                </a:solidFill>
                <a:latin typeface="Sylfaen" panose="010A0502050306030303" pitchFamily="18" charset="0"/>
              </a:defRPr>
            </a:lvl3pPr>
            <a:lvl4pPr marL="1600200" indent="-228600" defTabSz="944563">
              <a:defRPr sz="3600" b="1" i="1">
                <a:solidFill>
                  <a:schemeClr val="accent1"/>
                </a:solidFill>
                <a:latin typeface="Sylfaen" panose="010A0502050306030303" pitchFamily="18" charset="0"/>
              </a:defRPr>
            </a:lvl4pPr>
            <a:lvl5pPr marL="2057400" indent="-228600" defTabSz="944563">
              <a:defRPr sz="3600" b="1" i="1">
                <a:solidFill>
                  <a:schemeClr val="accent1"/>
                </a:solidFill>
                <a:latin typeface="Sylfaen" panose="010A0502050306030303" pitchFamily="18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accent1"/>
                </a:solidFill>
                <a:latin typeface="Sylfaen" panose="010A0502050306030303" pitchFamily="18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accent1"/>
                </a:solidFill>
                <a:latin typeface="Sylfaen" panose="010A0502050306030303" pitchFamily="18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accent1"/>
                </a:solidFill>
                <a:latin typeface="Sylfaen" panose="010A0502050306030303" pitchFamily="18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accent1"/>
                </a:solidFill>
                <a:latin typeface="Sylfaen" panose="010A0502050306030303" pitchFamily="18" charset="0"/>
              </a:defRPr>
            </a:lvl9pPr>
          </a:lstStyle>
          <a:p>
            <a:pPr algn="r" eaLnBrk="1" hangingPunct="1"/>
            <a:fld id="{0949D69A-4AB1-4476-8C0D-746CA4505133}" type="slidenum">
              <a:rPr lang="fr-FR" altLang="fr-FR" sz="1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12</a:t>
            </a:fld>
            <a:endParaRPr lang="fr-FR" altLang="fr-FR" sz="13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75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8538" y="774700"/>
            <a:ext cx="5099050" cy="3824288"/>
          </a:xfrm>
          <a:solidFill>
            <a:srgbClr val="FFFFFF"/>
          </a:solidFill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0925"/>
            <a:ext cx="5205413" cy="4605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98" tIns="48349" rIns="96698" bIns="48349"/>
          <a:lstStyle/>
          <a:p>
            <a:pPr defTabSz="762000"/>
            <a:endParaRPr lang="fr-FR" altLang="fr-FR" dirty="0" smtClean="0">
              <a:latin typeface="Arial" panose="020B0604020202020204" pitchFamily="34" charset="0"/>
            </a:endParaRPr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09" tIns="0" rIns="20009" bIns="0" anchor="b"/>
          <a:lstStyle>
            <a:lvl1pPr defTabSz="8016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AD3EBAD-2BF4-4928-8818-6928C7DC1CF3}" type="slidenum">
              <a:rPr lang="en-GB" altLang="fr-FR" sz="1000" i="1">
                <a:latin typeface="Times New Roman" panose="02020603050405020304" pitchFamily="18" charset="0"/>
              </a:rPr>
              <a:pPr algn="r"/>
              <a:t>14</a:t>
            </a:fld>
            <a:endParaRPr lang="en-GB" altLang="fr-FR" sz="1000" i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36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8538" y="774700"/>
            <a:ext cx="5099050" cy="3824288"/>
          </a:xfrm>
          <a:solidFill>
            <a:srgbClr val="FFFFFF"/>
          </a:solidFill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0925"/>
            <a:ext cx="5205413" cy="4605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98" tIns="48349" rIns="96698" bIns="48349"/>
          <a:lstStyle/>
          <a:p>
            <a:pPr defTabSz="762000"/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09" tIns="0" rIns="20009" bIns="0" anchor="b"/>
          <a:lstStyle>
            <a:lvl1pPr defTabSz="8016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0BFFD5A-ADDA-4EA6-94F4-DCE2F7548B8B}" type="slidenum">
              <a:rPr lang="en-GB" altLang="fr-FR" sz="1000" i="1">
                <a:latin typeface="Times New Roman" panose="02020603050405020304" pitchFamily="18" charset="0"/>
              </a:rPr>
              <a:pPr algn="r"/>
              <a:t>15</a:t>
            </a:fld>
            <a:endParaRPr lang="en-GB" altLang="fr-FR" sz="1000" i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22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4700"/>
            <a:ext cx="5099050" cy="3824288"/>
          </a:xfrm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5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46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50888"/>
            <a:ext cx="4946650" cy="3709987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9500" cy="4467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579" tIns="46289" rIns="92579" bIns="46289"/>
          <a:lstStyle/>
          <a:p>
            <a:pPr defTabSz="762000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53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E6F0-A5DF-474E-A6B7-AF8CCA5C9962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337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E6F0-A5DF-474E-A6B7-AF8CCA5C9962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03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8350"/>
            <a:ext cx="5116513" cy="3836988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00" tIns="47750" rIns="95500" bIns="47750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974805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6154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19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E6F0-A5DF-474E-A6B7-AF8CCA5C996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67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E6F0-A5DF-474E-A6B7-AF8CCA5C996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274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E6F0-A5DF-474E-A6B7-AF8CCA5C996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82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E6F0-A5DF-474E-A6B7-AF8CCA5C996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29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noFill/>
          <a:ln/>
        </p:spPr>
      </p:sp>
      <p:sp>
        <p:nvSpPr>
          <p:cNvPr id="120835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/>
          <a:lstStyle/>
          <a:p>
            <a:endParaRPr lang="fr-FR" altLang="fr-FR" smtClean="0"/>
          </a:p>
        </p:txBody>
      </p:sp>
      <p:sp>
        <p:nvSpPr>
          <p:cNvPr id="120836" name="Espace réservé du numéro de diapositive 3"/>
          <p:cNvSpPr txBox="1">
            <a:spLocks noGrp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defRPr sz="3600" b="1" i="1">
                <a:solidFill>
                  <a:schemeClr val="accent1"/>
                </a:solidFill>
                <a:latin typeface="Sylfaen" panose="010A0502050306030303" pitchFamily="18" charset="0"/>
              </a:defRPr>
            </a:lvl1pPr>
            <a:lvl2pPr marL="742950" indent="-285750" defTabSz="955675">
              <a:defRPr sz="3600" b="1" i="1">
                <a:solidFill>
                  <a:schemeClr val="accent1"/>
                </a:solidFill>
                <a:latin typeface="Sylfaen" panose="010A0502050306030303" pitchFamily="18" charset="0"/>
              </a:defRPr>
            </a:lvl2pPr>
            <a:lvl3pPr marL="1143000" indent="-228600" defTabSz="955675">
              <a:defRPr sz="3600" b="1" i="1">
                <a:solidFill>
                  <a:schemeClr val="accent1"/>
                </a:solidFill>
                <a:latin typeface="Sylfaen" panose="010A0502050306030303" pitchFamily="18" charset="0"/>
              </a:defRPr>
            </a:lvl3pPr>
            <a:lvl4pPr marL="1600200" indent="-228600" defTabSz="955675">
              <a:defRPr sz="3600" b="1" i="1">
                <a:solidFill>
                  <a:schemeClr val="accent1"/>
                </a:solidFill>
                <a:latin typeface="Sylfaen" panose="010A0502050306030303" pitchFamily="18" charset="0"/>
              </a:defRPr>
            </a:lvl4pPr>
            <a:lvl5pPr marL="2057400" indent="-228600" defTabSz="955675">
              <a:defRPr sz="3600" b="1" i="1">
                <a:solidFill>
                  <a:schemeClr val="accent1"/>
                </a:solidFill>
                <a:latin typeface="Sylfaen" panose="010A0502050306030303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accent1"/>
                </a:solidFill>
                <a:latin typeface="Sylfaen" panose="010A0502050306030303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accent1"/>
                </a:solidFill>
                <a:latin typeface="Sylfaen" panose="010A0502050306030303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accent1"/>
                </a:solidFill>
                <a:latin typeface="Sylfaen" panose="010A0502050306030303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accent1"/>
                </a:solidFill>
                <a:latin typeface="Sylfaen" panose="010A0502050306030303" pitchFamily="18" charset="0"/>
              </a:defRPr>
            </a:lvl9pPr>
          </a:lstStyle>
          <a:p>
            <a:pPr algn="r" eaLnBrk="1" hangingPunct="1"/>
            <a:fld id="{C023A413-AA37-4B25-9344-ABB8621F5DBB}" type="slidenum">
              <a:rPr lang="fr-FR" altLang="fr-FR" sz="1300" b="0" i="0">
                <a:solidFill>
                  <a:schemeClr val="tx1"/>
                </a:solidFill>
                <a:latin typeface="Calibri" panose="020F0502020204030204" pitchFamily="34" charset="0"/>
              </a:rPr>
              <a:pPr algn="r" eaLnBrk="1" hangingPunct="1"/>
              <a:t>10</a:t>
            </a:fld>
            <a:endParaRPr lang="fr-FR" altLang="fr-FR" sz="1300" b="0" i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8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Sylfaen" pitchFamily="18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980656"/>
            <a:ext cx="7772400" cy="888504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6B1D9-8C53-437E-8F98-7E239C77DF1F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ADC02-962C-4A61-8413-CF5A1D659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6B1D9-8C53-437E-8F98-7E239C77DF1F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ADC02-962C-4A61-8413-CF5A1D659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6B1D9-8C53-437E-8F98-7E239C77DF1F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ADC02-962C-4A61-8413-CF5A1D659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\\Serveur_nt\base_rees\1_BOITE A LETTRES\Site -charte\logo\Logo-Grand-Versio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6210300"/>
            <a:ext cx="6683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6B1D9-8C53-437E-8F98-7E239C77DF1F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1725" y="6356350"/>
            <a:ext cx="936625" cy="365125"/>
          </a:xfrm>
        </p:spPr>
        <p:txBody>
          <a:bodyPr/>
          <a:lstStyle>
            <a:lvl1pPr algn="ctr">
              <a:defRPr/>
            </a:lvl1pPr>
          </a:lstStyle>
          <a:p>
            <a:fld id="{E66ADC02-962C-4A61-8413-CF5A1D659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6B1D9-8C53-437E-8F98-7E239C77DF1F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ADC02-962C-4A61-8413-CF5A1D659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6B1D9-8C53-437E-8F98-7E239C77DF1F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ADC02-962C-4A61-8413-CF5A1D659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6B1D9-8C53-437E-8F98-7E239C77DF1F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ADC02-962C-4A61-8413-CF5A1D659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6B1D9-8C53-437E-8F98-7E239C77DF1F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ADC02-962C-4A61-8413-CF5A1D659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6B1D9-8C53-437E-8F98-7E239C77DF1F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ADC02-962C-4A61-8413-CF5A1D659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6B1D9-8C53-437E-8F98-7E239C77DF1F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ADC02-962C-4A61-8413-CF5A1D659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6B1D9-8C53-437E-8F98-7E239C77DF1F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ADC02-962C-4A61-8413-CF5A1D659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B1D9-8C53-437E-8F98-7E239C77DF1F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ADC02-962C-4A61-8413-CF5A1D659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BF1D6E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BF1D6E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BF1D6E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BF1D6E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BF1D6E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F1D6E"/>
        </a:buClr>
        <a:buFont typeface="Wingdings 2" pitchFamily="18" charset="2"/>
        <a:buChar char="÷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F1D6E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F1D6E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F1D6E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F1D6E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88640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 smtClean="0"/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Times New Roman" pitchFamily="18" charset="0"/>
              </a:rPr>
              <a:t>2nd Health Economics </a:t>
            </a:r>
            <a:r>
              <a:rPr lang="fr-F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Times New Roman" pitchFamily="18" charset="0"/>
              </a:rPr>
              <a:t>Congress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Times New Roman" pitchFamily="18" charset="0"/>
              </a:rPr>
              <a:t>Ankara 4-6 </a:t>
            </a:r>
            <a:r>
              <a:rPr lang="fr-F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Times New Roman" pitchFamily="18" charset="0"/>
              </a:rPr>
              <a:t>December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Times New Roman" pitchFamily="18" charset="0"/>
              </a:rPr>
              <a:t> 2014</a:t>
            </a:r>
            <a:endParaRPr lang="fr-FR" sz="2400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683568" y="256490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BF1D6E"/>
                </a:solidFill>
                <a:latin typeface="Sylfaen" pitchFamily="18" charset="0"/>
                <a:ea typeface="+mj-ea"/>
                <a:cs typeface="Arial" pitchFamily="34" charset="0"/>
              </a:rPr>
              <a:t>The Impact of Market Access on the Design of Clinical Trials</a:t>
            </a:r>
            <a:endParaRPr lang="fr-FR" sz="4000" b="1" dirty="0">
              <a:solidFill>
                <a:srgbClr val="BF1D6E"/>
              </a:solidFill>
              <a:latin typeface="Sylfaen" pitchFamily="18" charset="0"/>
              <a:ea typeface="+mj-ea"/>
              <a:cs typeface="Arial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 bwMode="auto">
          <a:xfrm>
            <a:off x="827584" y="4149080"/>
            <a:ext cx="77724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SzTx/>
              <a:tabLst/>
              <a:defRPr/>
            </a:pPr>
            <a:r>
              <a:rPr kumimoji="0" lang="fr-FR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 Robert Launois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8200" y="5791200"/>
            <a:ext cx="6324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fr-FR" altLang="fr-FR" sz="1400" b="1" dirty="0">
                <a:latin typeface="Calibri" pitchFamily="34" charset="0"/>
                <a:cs typeface="Times New Roman" pitchFamily="18" charset="0"/>
              </a:rPr>
              <a:t>28, rue d’Assas</a:t>
            </a:r>
            <a:endParaRPr lang="fr-FR" altLang="fr-FR" sz="1400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fr-FR" altLang="fr-FR" sz="1400" b="1" dirty="0">
                <a:latin typeface="Calibri" pitchFamily="34" charset="0"/>
                <a:cs typeface="Times New Roman" pitchFamily="18" charset="0"/>
              </a:rPr>
              <a:t>75006 Paris – France</a:t>
            </a:r>
            <a:endParaRPr lang="fr-FR" altLang="fr-FR" sz="1400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fr-FR" altLang="fr-FR" sz="1400" dirty="0">
                <a:latin typeface="Calibri" pitchFamily="34" charset="0"/>
                <a:cs typeface="Times New Roman" pitchFamily="18" charset="0"/>
              </a:rPr>
              <a:t>Tel . 01 44 39 16 90 – Fax 01 44 39 16 92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fr-FR" altLang="fr-FR" sz="1400" dirty="0">
                <a:latin typeface="Calibri" pitchFamily="34" charset="0"/>
                <a:cs typeface="Times New Roman" pitchFamily="18" charset="0"/>
              </a:rPr>
              <a:t>E-mail : reesfrance@wanadoo.fr  - Web : www.rees-france.com</a:t>
            </a:r>
            <a:r>
              <a:rPr lang="fr-FR" altLang="fr-FR" sz="14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Les Standards du PCORI [2012]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2438400" y="64008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BF1D6E"/>
              </a:buClr>
              <a:buFont typeface="Wingdings 2" panose="05020102010507070707" pitchFamily="18" charset="2"/>
              <a:buChar char="÷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FR" altLang="fr-FR" sz="1200" b="0" i="0"/>
              <a:t>Preliminary Draft Methodology Report:</a:t>
            </a:r>
            <a:r>
              <a:rPr lang="fr-FR" altLang="fr-FR" sz="1200" b="0" i="0">
                <a:latin typeface="Arial" panose="020B0604020202020204" pitchFamily="34" charset="0"/>
              </a:rPr>
              <a:t>“</a:t>
            </a:r>
            <a:r>
              <a:rPr lang="fr-FR" altLang="fr-FR" sz="1200" b="0" i="0"/>
              <a:t>OurQuestions,OurDecisions: Standards for Patient--‐centered Outcomes Research. PCORI 2012 p 164</a:t>
            </a:r>
          </a:p>
        </p:txBody>
      </p:sp>
    </p:spTree>
    <p:extLst>
      <p:ext uri="{BB962C8B-B14F-4D97-AF65-F5344CB8AC3E}">
        <p14:creationId xmlns:p14="http://schemas.microsoft.com/office/powerpoint/2010/main" val="41888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67019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fr-FR" dirty="0">
                <a:latin typeface="Sylfaen" pitchFamily="18" charset="0"/>
                <a:cs typeface="Arial" charset="0"/>
              </a:rPr>
              <a:t>Evolution of Post Marketing Activity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355976" y="1556792"/>
            <a:ext cx="0" cy="3744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31640" y="1412776"/>
            <a:ext cx="1800200" cy="4872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Benefits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1412776"/>
            <a:ext cx="1800200" cy="504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Risks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2060848"/>
            <a:ext cx="3888432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err="1" smtClean="0">
                <a:solidFill>
                  <a:schemeClr val="tx1"/>
                </a:solidFill>
              </a:rPr>
              <a:t>RCT’s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in </a:t>
            </a:r>
            <a:r>
              <a:rPr lang="fr-FR" sz="2400" dirty="0" err="1" smtClean="0">
                <a:solidFill>
                  <a:schemeClr val="tx1"/>
                </a:solidFill>
              </a:rPr>
              <a:t>context</a:t>
            </a:r>
            <a:r>
              <a:rPr lang="fr-FR" sz="2400" dirty="0" smtClean="0">
                <a:solidFill>
                  <a:schemeClr val="tx1"/>
                </a:solidFill>
              </a:rPr>
              <a:t> of </a:t>
            </a:r>
            <a:r>
              <a:rPr lang="fr-FR" sz="2400" dirty="0" err="1" smtClean="0">
                <a:solidFill>
                  <a:schemeClr val="tx1"/>
                </a:solidFill>
              </a:rPr>
              <a:t>conditional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approval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6016" y="2132856"/>
            <a:ext cx="3888432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err="1" smtClean="0">
                <a:solidFill>
                  <a:schemeClr val="tx1"/>
                </a:solidFill>
              </a:rPr>
              <a:t>Spontaneous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reporting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6016" y="3140968"/>
            <a:ext cx="4104456" cy="2088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chemeClr val="tx1"/>
                </a:solidFill>
              </a:rPr>
              <a:t>Active surveillance 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sz="2400" dirty="0" err="1" smtClean="0">
                <a:solidFill>
                  <a:schemeClr val="tx1"/>
                </a:solidFill>
              </a:rPr>
              <a:t>EU:Risk</a:t>
            </a:r>
            <a:r>
              <a:rPr lang="fr-FR" sz="2400" dirty="0" smtClean="0">
                <a:solidFill>
                  <a:schemeClr val="tx1"/>
                </a:solidFill>
              </a:rPr>
              <a:t> Management Plans</a:t>
            </a:r>
            <a:r>
              <a:rPr lang="fr-FR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fr-FR" sz="2400" dirty="0" err="1" smtClean="0">
                <a:solidFill>
                  <a:schemeClr val="tx1"/>
                </a:solidFill>
              </a:rPr>
              <a:t>Registries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err="1" smtClean="0">
                <a:solidFill>
                  <a:schemeClr val="tx1"/>
                </a:solidFill>
              </a:rPr>
              <a:t>Observational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studies (</a:t>
            </a:r>
            <a:r>
              <a:rPr lang="fr-FR" sz="2400" dirty="0" err="1" smtClean="0">
                <a:solidFill>
                  <a:schemeClr val="tx1"/>
                </a:solidFill>
              </a:rPr>
              <a:t>eMedical</a:t>
            </a:r>
            <a:r>
              <a:rPr lang="fr-FR" sz="2400" dirty="0" smtClean="0">
                <a:solidFill>
                  <a:schemeClr val="tx1"/>
                </a:solidFill>
              </a:rPr>
              <a:t> Records)</a:t>
            </a:r>
          </a:p>
          <a:p>
            <a:r>
              <a:rPr lang="fr-FR" sz="2400" dirty="0" err="1" smtClean="0">
                <a:solidFill>
                  <a:schemeClr val="tx1"/>
                </a:solidFill>
              </a:rPr>
              <a:t>LST’s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: </a:t>
            </a:r>
            <a:r>
              <a:rPr lang="fr-FR" sz="2400" dirty="0" smtClean="0">
                <a:solidFill>
                  <a:schemeClr val="tx1"/>
                </a:solidFill>
              </a:rPr>
              <a:t>Large </a:t>
            </a:r>
            <a:r>
              <a:rPr lang="fr-FR" sz="2400" dirty="0">
                <a:solidFill>
                  <a:schemeClr val="tx1"/>
                </a:solidFill>
              </a:rPr>
              <a:t>S</a:t>
            </a:r>
            <a:r>
              <a:rPr lang="fr-FR" sz="2400" dirty="0" smtClean="0">
                <a:solidFill>
                  <a:schemeClr val="tx1"/>
                </a:solidFill>
              </a:rPr>
              <a:t>imple </a:t>
            </a:r>
            <a:r>
              <a:rPr lang="fr-FR" sz="2400" dirty="0" smtClean="0">
                <a:solidFill>
                  <a:schemeClr val="tx1"/>
                </a:solidFill>
              </a:rPr>
              <a:t>Trial</a:t>
            </a:r>
            <a:endParaRPr lang="fr-FR" sz="2400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20" y="3140968"/>
            <a:ext cx="3888432" cy="20882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err="1" smtClean="0">
                <a:solidFill>
                  <a:schemeClr val="tx1"/>
                </a:solidFill>
              </a:rPr>
              <a:t>Payers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requirements</a:t>
            </a:r>
            <a:r>
              <a:rPr lang="fr-FR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fr-FR" sz="2400" dirty="0" err="1" smtClean="0">
                <a:solidFill>
                  <a:schemeClr val="tx1"/>
                </a:solidFill>
              </a:rPr>
              <a:t>coverage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with </a:t>
            </a:r>
            <a:r>
              <a:rPr lang="fr-FR" sz="2400" dirty="0" err="1" smtClean="0">
                <a:solidFill>
                  <a:schemeClr val="tx1"/>
                </a:solidFill>
              </a:rPr>
              <a:t>evidence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development</a:t>
            </a:r>
            <a:r>
              <a:rPr lang="fr-FR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r-FR" sz="2400" dirty="0" smtClean="0">
                <a:solidFill>
                  <a:schemeClr val="tx1"/>
                </a:solidFill>
                <a:sym typeface="Wingdings" pitchFamily="2" charset="2"/>
              </a:rPr>
              <a:t>relative (comparative) effectiveness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5445224"/>
            <a:ext cx="8424936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Integrated </a:t>
            </a:r>
            <a:r>
              <a:rPr lang="fr-FR" sz="2400" dirty="0" err="1" smtClean="0">
                <a:solidFill>
                  <a:schemeClr val="bg1"/>
                </a:solidFill>
              </a:rPr>
              <a:t>assessment</a:t>
            </a:r>
            <a:r>
              <a:rPr lang="fr-FR" sz="2400" dirty="0" smtClean="0">
                <a:solidFill>
                  <a:schemeClr val="bg1"/>
                </a:solidFill>
              </a:rPr>
              <a:t> of </a:t>
            </a:r>
            <a:r>
              <a:rPr lang="fr-FR" sz="2400" dirty="0" err="1" smtClean="0">
                <a:solidFill>
                  <a:schemeClr val="bg1"/>
                </a:solidFill>
              </a:rPr>
              <a:t>clinical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outcomes</a:t>
            </a:r>
            <a:r>
              <a:rPr lang="fr-FR" sz="2400" dirty="0" smtClean="0">
                <a:solidFill>
                  <a:schemeClr val="bg1"/>
                </a:solidFill>
              </a:rPr>
              <a:t> (the good and the </a:t>
            </a:r>
            <a:r>
              <a:rPr lang="fr-FR" sz="2400" dirty="0" err="1" smtClean="0">
                <a:solidFill>
                  <a:schemeClr val="bg1"/>
                </a:solidFill>
              </a:rPr>
              <a:t>bad</a:t>
            </a:r>
            <a:r>
              <a:rPr lang="fr-FR" sz="2400" dirty="0" smtClean="0">
                <a:solidFill>
                  <a:schemeClr val="bg1"/>
                </a:solidFill>
              </a:rPr>
              <a:t>)</a:t>
            </a:r>
            <a:r>
              <a:rPr lang="fr-FR" sz="2400" dirty="0" smtClean="0">
                <a:solidFill>
                  <a:schemeClr val="bg1"/>
                </a:solidFill>
                <a:sym typeface="Wingdings" pitchFamily="2" charset="2"/>
              </a:rPr>
              <a:t> relative </a:t>
            </a:r>
            <a:r>
              <a:rPr lang="fr-FR" sz="2400" dirty="0" err="1" smtClean="0">
                <a:solidFill>
                  <a:schemeClr val="bg1"/>
                </a:solidFill>
                <a:sym typeface="Wingdings" pitchFamily="2" charset="2"/>
              </a:rPr>
              <a:t>effectiveness</a:t>
            </a:r>
            <a:r>
              <a:rPr lang="fr-FR" sz="2400" dirty="0">
                <a:solidFill>
                  <a:schemeClr val="bg1"/>
                </a:solidFill>
                <a:sym typeface="Wingdings" pitchFamily="2" charset="2"/>
              </a:rPr>
              <a:t>:</a:t>
            </a:r>
            <a:r>
              <a:rPr lang="fr-FR" sz="2400" dirty="0" smtClean="0">
                <a:solidFill>
                  <a:schemeClr val="bg1"/>
                </a:solidFill>
                <a:sym typeface="Wingdings" pitchFamily="2" charset="2"/>
              </a:rPr>
              <a:t> EU PAES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689739456"/>
              </p:ext>
            </p:extLst>
          </p:nvPr>
        </p:nvGraphicFramePr>
        <p:xfrm>
          <a:off x="323528" y="152524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7762" name="Rectangle 13"/>
          <p:cNvSpPr>
            <a:spLocks noChangeArrowheads="1"/>
          </p:cNvSpPr>
          <p:nvPr/>
        </p:nvSpPr>
        <p:spPr bwMode="auto">
          <a:xfrm>
            <a:off x="228600" y="4632920"/>
            <a:ext cx="2590800" cy="1676400"/>
          </a:xfrm>
          <a:prstGeom prst="wedgeRectCallout">
            <a:avLst>
              <a:gd name="adj1" fmla="val 796"/>
              <a:gd name="adj2" fmla="val -92329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fr-FR" sz="1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Research</a:t>
            </a:r>
            <a:endParaRPr lang="fr-FR" sz="1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7765" name="Rectangle 14"/>
          <p:cNvSpPr>
            <a:spLocks noChangeArrowheads="1"/>
          </p:cNvSpPr>
          <p:nvPr/>
        </p:nvSpPr>
        <p:spPr bwMode="auto">
          <a:xfrm>
            <a:off x="3222625" y="4724400"/>
            <a:ext cx="2492375" cy="1676400"/>
          </a:xfrm>
          <a:prstGeom prst="wedgeRectCallout">
            <a:avLst>
              <a:gd name="adj1" fmla="val -32167"/>
              <a:gd name="adj2" fmla="val -92329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Clinical Evaluation</a:t>
            </a:r>
            <a:endParaRPr lang="fr-FR" sz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Char char="•"/>
              <a:defRPr/>
            </a:pPr>
            <a:endParaRPr lang="fr-FR" sz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Char char="•"/>
              <a:defRPr/>
            </a:pPr>
            <a:endParaRPr lang="fr-FR" sz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Char char="•"/>
              <a:defRPr/>
            </a:pPr>
            <a:endParaRPr lang="fr-FR" sz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Char char="•"/>
              <a:defRPr/>
            </a:pPr>
            <a:endParaRPr lang="fr-FR" sz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Char char="•"/>
              <a:defRPr/>
            </a:pPr>
            <a:endParaRPr lang="fr-FR" sz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Char char="•"/>
              <a:defRPr/>
            </a:pPr>
            <a:endParaRPr lang="fr-FR" sz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Char char="•"/>
              <a:defRPr/>
            </a:pPr>
            <a:endParaRPr lang="fr-FR" sz="1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7766" name="Rectangle 15"/>
          <p:cNvSpPr>
            <a:spLocks noChangeArrowheads="1"/>
          </p:cNvSpPr>
          <p:nvPr/>
        </p:nvSpPr>
        <p:spPr bwMode="auto">
          <a:xfrm>
            <a:off x="6372225" y="4725144"/>
            <a:ext cx="2543175" cy="1676400"/>
          </a:xfrm>
          <a:prstGeom prst="wedgeRectCallout">
            <a:avLst>
              <a:gd name="adj1" fmla="val -83083"/>
              <a:gd name="adj2" fmla="val -89773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fr-FR" sz="1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Negotiating</a:t>
            </a:r>
            <a:r>
              <a:rPr lang="fr-FR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prices</a:t>
            </a:r>
            <a:r>
              <a:rPr lang="fr-FR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and </a:t>
            </a:r>
          </a:p>
          <a:p>
            <a:pPr algn="ctr">
              <a:defRPr/>
            </a:pPr>
            <a:r>
              <a:rPr lang="fr-FR" sz="1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reimbursement</a:t>
            </a:r>
            <a:endParaRPr lang="fr-FR" sz="1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Espace réservé du contenu 2"/>
          <p:cNvSpPr>
            <a:spLocks/>
          </p:cNvSpPr>
          <p:nvPr/>
        </p:nvSpPr>
        <p:spPr bwMode="auto">
          <a:xfrm>
            <a:off x="3275856" y="4651524"/>
            <a:ext cx="2417762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BF1D6E"/>
              </a:buClr>
              <a:buFont typeface="Wingdings 2" panose="05020102010507070707" pitchFamily="18" charset="2"/>
              <a:buChar char="÷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8"/>
              </a:buBlip>
            </a:pP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8"/>
              </a:buBlip>
            </a:pP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folHlink"/>
              </a:buClr>
              <a:buSzPct val="60000"/>
              <a:buBlip>
                <a:blip r:embed="rId8"/>
              </a:buBlip>
            </a:pPr>
            <a:r>
              <a:rPr lang="en-US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Epidemiological modeling</a:t>
            </a:r>
          </a:p>
          <a:p>
            <a:pPr algn="just">
              <a:buClr>
                <a:schemeClr val="folHlink"/>
              </a:buClr>
              <a:buSzPct val="60000"/>
              <a:buBlip>
                <a:blip r:embed="rId8"/>
              </a:buBlip>
            </a:pPr>
            <a:r>
              <a:rPr lang="en-US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comparators</a:t>
            </a:r>
          </a:p>
          <a:p>
            <a:pPr algn="just">
              <a:buClr>
                <a:schemeClr val="folHlink"/>
              </a:buClr>
              <a:buSzPct val="60000"/>
              <a:buBlip>
                <a:blip r:embed="rId8"/>
              </a:buBlip>
            </a:pPr>
            <a:r>
              <a:rPr lang="en-US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Phase III protocols and selection of good comparators for EEC</a:t>
            </a:r>
          </a:p>
          <a:p>
            <a:pPr algn="just">
              <a:buClr>
                <a:schemeClr val="folHlink"/>
              </a:buClr>
              <a:buSzPct val="60000"/>
              <a:buBlip>
                <a:blip r:embed="rId8"/>
              </a:buBlip>
            </a:pPr>
            <a:r>
              <a:rPr lang="en-US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Start dialogue with payers</a:t>
            </a: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8"/>
              </a:buBlip>
            </a:pP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8"/>
              </a:buBlip>
            </a:pP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8"/>
              </a:buBlip>
            </a:pP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8"/>
              </a:buBlip>
            </a:pP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67" name="Espace réservé du contenu 2"/>
          <p:cNvSpPr>
            <a:spLocks/>
          </p:cNvSpPr>
          <p:nvPr/>
        </p:nvSpPr>
        <p:spPr bwMode="auto">
          <a:xfrm>
            <a:off x="6324600" y="5085184"/>
            <a:ext cx="2819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BF1D6E"/>
              </a:buClr>
              <a:buFont typeface="Wingdings 2" panose="05020102010507070707" pitchFamily="18" charset="2"/>
              <a:buChar char="÷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folHlink"/>
              </a:buClr>
              <a:buSzPct val="60000"/>
              <a:buBlip>
                <a:blip r:embed="rId8"/>
              </a:buBlip>
            </a:pPr>
            <a:r>
              <a:rPr lang="en-US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Modeling P / R to the comparators</a:t>
            </a:r>
          </a:p>
          <a:p>
            <a:pPr algn="just">
              <a:buClr>
                <a:schemeClr val="folHlink"/>
              </a:buClr>
              <a:buSzPct val="60000"/>
              <a:buBlip>
                <a:blip r:embed="rId8"/>
              </a:buBlip>
            </a:pPr>
            <a:r>
              <a:rPr lang="en-US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Indirect comparisons, MTC</a:t>
            </a:r>
          </a:p>
          <a:p>
            <a:pPr algn="just">
              <a:buClr>
                <a:schemeClr val="folHlink"/>
              </a:buClr>
              <a:buSzPct val="60000"/>
              <a:buBlip>
                <a:blip r:embed="rId8"/>
              </a:buBlip>
            </a:pPr>
            <a:r>
              <a:rPr lang="en-US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registries</a:t>
            </a:r>
          </a:p>
          <a:p>
            <a:pPr algn="just">
              <a:buClr>
                <a:schemeClr val="folHlink"/>
              </a:buClr>
              <a:buSzPct val="60000"/>
              <a:buBlip>
                <a:blip r:embed="rId8"/>
              </a:buBlip>
            </a:pPr>
            <a:r>
              <a:rPr lang="en-US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Sequential exploitation of the BDMA</a:t>
            </a: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•"/>
            </a:pP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•"/>
            </a:pP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•"/>
            </a:pP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•"/>
            </a:pP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•"/>
            </a:pP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68" name="Espace réservé du contenu 2"/>
          <p:cNvSpPr>
            <a:spLocks/>
          </p:cNvSpPr>
          <p:nvPr/>
        </p:nvSpPr>
        <p:spPr bwMode="auto">
          <a:xfrm>
            <a:off x="251520" y="4651524"/>
            <a:ext cx="2393354" cy="1657796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BF1D6E"/>
              </a:buClr>
              <a:buFont typeface="Wingdings 2" panose="05020102010507070707" pitchFamily="18" charset="2"/>
              <a:buChar char="÷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8"/>
              </a:buBlip>
            </a:pP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8"/>
              </a:buBlip>
            </a:pP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folHlink"/>
              </a:buClr>
              <a:buSzPct val="60000"/>
              <a:buBlip>
                <a:blip r:embed="rId8"/>
              </a:buBlip>
            </a:pPr>
            <a:r>
              <a:rPr lang="en-US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Risk Identification</a:t>
            </a:r>
          </a:p>
          <a:p>
            <a:pPr algn="just">
              <a:buClr>
                <a:schemeClr val="folHlink"/>
              </a:buClr>
              <a:buSzPct val="60000"/>
              <a:buBlip>
                <a:blip r:embed="rId8"/>
              </a:buBlip>
            </a:pPr>
            <a:r>
              <a:rPr lang="en-US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comparators</a:t>
            </a:r>
          </a:p>
          <a:p>
            <a:pPr algn="just">
              <a:buClr>
                <a:schemeClr val="folHlink"/>
              </a:buClr>
              <a:buSzPct val="60000"/>
              <a:buNone/>
            </a:pPr>
            <a:r>
              <a:rPr lang="en-US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- Profile of efficiency and tolerance in daily practice</a:t>
            </a:r>
          </a:p>
          <a:p>
            <a:pPr algn="just">
              <a:buClr>
                <a:schemeClr val="folHlink"/>
              </a:buClr>
              <a:buSzPct val="60000"/>
              <a:buNone/>
            </a:pPr>
            <a:r>
              <a:rPr lang="en-US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-stop Of TT, Switch, Association</a:t>
            </a:r>
          </a:p>
          <a:p>
            <a:pPr algn="just">
              <a:buClr>
                <a:schemeClr val="folHlink"/>
              </a:buClr>
              <a:buSzPct val="60000"/>
              <a:buBlip>
                <a:blip r:embed="rId8"/>
              </a:buBlip>
            </a:pPr>
            <a:r>
              <a:rPr lang="en-US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1st effectiveness studies / comparative Tolerance</a:t>
            </a: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8"/>
              </a:buBlip>
            </a:pP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8"/>
              </a:buBlip>
            </a:pP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8"/>
              </a:buBlip>
            </a:pP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8"/>
              </a:buBlip>
            </a:pPr>
            <a:endParaRPr lang="fr-FR" altLang="fr-FR" sz="1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70" name="Espace réservé du numéro de diapositive 3"/>
          <p:cNvSpPr txBox="1">
            <a:spLocks noGrp="1"/>
          </p:cNvSpPr>
          <p:nvPr/>
        </p:nvSpPr>
        <p:spPr bwMode="auto">
          <a:xfrm>
            <a:off x="8305800" y="6400800"/>
            <a:ext cx="61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BF1D6E"/>
              </a:buClr>
              <a:buFont typeface="Wingdings 2" panose="05020102010507070707" pitchFamily="18" charset="2"/>
              <a:buChar char="÷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F402E20-BF0B-4A07-B980-7A1AC3B8930C}" type="slidenum">
              <a:rPr lang="fr-FR" altLang="fr-FR" sz="1000" b="0" i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 sz="10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evron 7"/>
          <p:cNvSpPr>
            <a:spLocks noChangeArrowheads="1"/>
          </p:cNvSpPr>
          <p:nvPr/>
        </p:nvSpPr>
        <p:spPr bwMode="auto">
          <a:xfrm>
            <a:off x="1258888" y="990600"/>
            <a:ext cx="5689600" cy="350838"/>
          </a:xfrm>
          <a:prstGeom prst="chevron">
            <a:avLst>
              <a:gd name="adj" fmla="val 6156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fr-FR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Models, </a:t>
            </a:r>
            <a:r>
              <a:rPr lang="fr-FR" sz="2000" dirty="0">
                <a:solidFill>
                  <a:schemeClr val="tx1"/>
                </a:solidFill>
                <a:latin typeface="Arial" charset="0"/>
                <a:cs typeface="Arial" charset="0"/>
              </a:rPr>
              <a:t>Simulations</a:t>
            </a:r>
          </a:p>
        </p:txBody>
      </p:sp>
      <p:sp>
        <p:nvSpPr>
          <p:cNvPr id="6" name="Chevron 8"/>
          <p:cNvSpPr>
            <a:spLocks noChangeArrowheads="1"/>
          </p:cNvSpPr>
          <p:nvPr/>
        </p:nvSpPr>
        <p:spPr bwMode="auto">
          <a:xfrm>
            <a:off x="2124075" y="1524000"/>
            <a:ext cx="4824413" cy="392113"/>
          </a:xfrm>
          <a:prstGeom prst="chevron">
            <a:avLst>
              <a:gd name="adj" fmla="val 55082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fr-FR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Indirect Comparisons, MTC</a:t>
            </a:r>
            <a:endParaRPr lang="fr-F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7771" name="Chevron 9"/>
          <p:cNvSpPr>
            <a:spLocks noChangeArrowheads="1"/>
          </p:cNvSpPr>
          <p:nvPr/>
        </p:nvSpPr>
        <p:spPr bwMode="auto">
          <a:xfrm>
            <a:off x="3779912" y="2133600"/>
            <a:ext cx="4895776" cy="381000"/>
          </a:xfrm>
          <a:prstGeom prst="chevron">
            <a:avLst>
              <a:gd name="adj" fmla="val 60852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fr-FR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 </a:t>
            </a:r>
            <a:r>
              <a:rPr lang="fr-FR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Pragmatic</a:t>
            </a:r>
            <a:r>
              <a:rPr lang="fr-FR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Randomised Trials, </a:t>
            </a:r>
            <a:r>
              <a:rPr lang="fr-FR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Registers</a:t>
            </a:r>
            <a:endParaRPr lang="fr-F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7772" name="Chevron 10"/>
          <p:cNvSpPr>
            <a:spLocks noChangeArrowheads="1"/>
          </p:cNvSpPr>
          <p:nvPr/>
        </p:nvSpPr>
        <p:spPr bwMode="auto">
          <a:xfrm>
            <a:off x="5435600" y="2667000"/>
            <a:ext cx="3240088" cy="325438"/>
          </a:xfrm>
          <a:prstGeom prst="chevron">
            <a:avLst>
              <a:gd name="adj" fmla="val 66374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fr-FR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BDMA,DataBank</a:t>
            </a:r>
            <a:endParaRPr lang="fr-F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itre 1"/>
          <p:cNvSpPr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sz="3200" i="0" dirty="0" smtClean="0">
                <a:solidFill>
                  <a:srgbClr val="BF1D6E"/>
                </a:solidFill>
                <a:latin typeface="Sylfaen" pitchFamily="18" charset="0"/>
                <a:ea typeface="+mj-ea"/>
                <a:cs typeface="Arial" charset="0"/>
              </a:rPr>
              <a:t>No Single Approach Fulfill All Possible Needs for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3200" i="0" dirty="0" smtClean="0">
                <a:solidFill>
                  <a:srgbClr val="BF1D6E"/>
                </a:solidFill>
                <a:latin typeface="Sylfaen" pitchFamily="18" charset="0"/>
                <a:ea typeface="+mj-ea"/>
                <a:cs typeface="Arial" charset="0"/>
              </a:rPr>
              <a:t>CER </a:t>
            </a:r>
            <a:r>
              <a:rPr lang="en-US" sz="3200" i="0" dirty="0" smtClean="0">
                <a:solidFill>
                  <a:srgbClr val="BF1D6E"/>
                </a:solidFill>
                <a:latin typeface="Sylfaen" pitchFamily="18" charset="0"/>
                <a:ea typeface="+mj-ea"/>
                <a:cs typeface="Arial" charset="0"/>
              </a:rPr>
              <a:t>Information </a:t>
            </a:r>
            <a:endParaRPr lang="fr-FR" sz="3200" i="0" dirty="0">
              <a:solidFill>
                <a:srgbClr val="BF1D6E"/>
              </a:solidFill>
              <a:latin typeface="Sylfaen" pitchFamily="18" charset="0"/>
              <a:ea typeface="+mj-ea"/>
              <a:cs typeface="Arial" charset="0"/>
            </a:endParaRP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4211960" y="6525344"/>
            <a:ext cx="4644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BF1D6E"/>
              </a:buClr>
              <a:buFont typeface="Wingdings 2" panose="05020102010507070707" pitchFamily="18" charset="2"/>
              <a:buChar char="÷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FR" alt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S.Schneeweiss</a:t>
            </a: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Pharmacology</a:t>
            </a: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FR" altLang="fr-FR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Therapeutic</a:t>
            </a:r>
            <a:r>
              <a:rPr lang="fr-FR" altLang="fr-FR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2011</a:t>
            </a: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77" name="Line 18"/>
          <p:cNvSpPr>
            <a:spLocks noChangeShapeType="1"/>
          </p:cNvSpPr>
          <p:nvPr/>
        </p:nvSpPr>
        <p:spPr bwMode="auto">
          <a:xfrm flipV="1">
            <a:off x="1981200" y="38862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778" name="Line 19"/>
          <p:cNvSpPr>
            <a:spLocks noChangeShapeType="1"/>
          </p:cNvSpPr>
          <p:nvPr/>
        </p:nvSpPr>
        <p:spPr bwMode="auto">
          <a:xfrm flipV="1">
            <a:off x="5257800" y="38862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9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change </a:t>
            </a:r>
            <a:r>
              <a:rPr lang="fr-FR" dirty="0" err="1"/>
              <a:t>with</a:t>
            </a:r>
            <a:r>
              <a:rPr lang="fr-FR" dirty="0"/>
              <a:t> adaptive </a:t>
            </a:r>
            <a:r>
              <a:rPr lang="fr-FR" dirty="0" err="1"/>
              <a:t>pathways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fr-FR" dirty="0" smtClean="0"/>
              <a:t>Focus on </a:t>
            </a:r>
            <a:r>
              <a:rPr lang="fr-FR" dirty="0" err="1" smtClean="0"/>
              <a:t>licencing</a:t>
            </a:r>
            <a:r>
              <a:rPr lang="fr-FR" dirty="0" smtClean="0"/>
              <a:t> </a:t>
            </a:r>
            <a:r>
              <a:rPr lang="fr-FR" dirty="0" smtClean="0">
                <a:sym typeface="Symbol" panose="05050102010706020507" pitchFamily="18" charset="2"/>
              </a:rPr>
              <a:t> Focus on patient </a:t>
            </a:r>
            <a:r>
              <a:rPr lang="fr-FR" dirty="0" err="1" smtClean="0">
                <a:sym typeface="Symbol" panose="05050102010706020507" pitchFamily="18" charset="2"/>
              </a:rPr>
              <a:t>access</a:t>
            </a:r>
            <a:endParaRPr lang="fr-FR" dirty="0" smtClean="0">
              <a:sym typeface="Symbol" panose="05050102010706020507" pitchFamily="18" charset="2"/>
            </a:endParaRPr>
          </a:p>
          <a:p>
            <a:r>
              <a:rPr lang="fr-FR" dirty="0" err="1" smtClean="0">
                <a:sym typeface="Symbol" panose="05050102010706020507" pitchFamily="18" charset="2"/>
              </a:rPr>
              <a:t>Magic</a:t>
            </a:r>
            <a:r>
              <a:rPr lang="fr-FR" dirty="0" smtClean="0">
                <a:sym typeface="Symbol" panose="05050102010706020507" pitchFamily="18" charset="2"/>
              </a:rPr>
              <a:t> moment       Life cycle management</a:t>
            </a:r>
          </a:p>
          <a:p>
            <a:r>
              <a:rPr lang="fr-FR" dirty="0" err="1" smtClean="0">
                <a:sym typeface="Symbol" panose="05050102010706020507" pitchFamily="18" charset="2"/>
              </a:rPr>
              <a:t>Big</a:t>
            </a:r>
            <a:r>
              <a:rPr lang="fr-FR" dirty="0" smtClean="0">
                <a:sym typeface="Symbol" panose="05050102010706020507" pitchFamily="18" charset="2"/>
              </a:rPr>
              <a:t> population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 smtClean="0">
                <a:sym typeface="Symbol" panose="05050102010706020507" pitchFamily="18" charset="2"/>
              </a:rPr>
              <a:t>       </a:t>
            </a:r>
            <a:r>
              <a:rPr lang="fr-FR" dirty="0" err="1" smtClean="0">
                <a:sym typeface="Symbol" panose="05050102010706020507" pitchFamily="18" charset="2"/>
              </a:rPr>
              <a:t>small</a:t>
            </a:r>
            <a:r>
              <a:rPr lang="fr-FR" dirty="0" smtClean="0">
                <a:sym typeface="Symbol" panose="05050102010706020507" pitchFamily="18" charset="2"/>
              </a:rPr>
              <a:t> population</a:t>
            </a:r>
          </a:p>
          <a:p>
            <a:r>
              <a:rPr lang="fr-FR" dirty="0" smtClean="0">
                <a:sym typeface="Symbol" panose="05050102010706020507" pitchFamily="18" charset="2"/>
              </a:rPr>
              <a:t>RCT </a:t>
            </a:r>
            <a:r>
              <a:rPr lang="fr-FR" dirty="0" err="1" smtClean="0">
                <a:sym typeface="Symbol" panose="05050102010706020507" pitchFamily="18" charset="2"/>
              </a:rPr>
              <a:t>only</a:t>
            </a:r>
            <a:r>
              <a:rPr lang="fr-FR" dirty="0" smtClean="0">
                <a:sym typeface="Symbol" panose="05050102010706020507" pitchFamily="18" charset="2"/>
              </a:rPr>
              <a:t>                  all designs</a:t>
            </a:r>
          </a:p>
          <a:p>
            <a:r>
              <a:rPr lang="fr-FR" dirty="0" err="1" smtClean="0">
                <a:sym typeface="Symbol" panose="05050102010706020507" pitchFamily="18" charset="2"/>
              </a:rPr>
              <a:t>Prevision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 smtClean="0">
                <a:sym typeface="Symbol" panose="05050102010706020507" pitchFamily="18" charset="2"/>
              </a:rPr>
              <a:t>                Monitoring</a:t>
            </a:r>
          </a:p>
          <a:p>
            <a:r>
              <a:rPr lang="fr-FR" dirty="0" smtClean="0">
                <a:sym typeface="Symbol" panose="05050102010706020507" pitchFamily="18" charset="2"/>
              </a:rPr>
              <a:t>Open utilisation     </a:t>
            </a:r>
            <a:r>
              <a:rPr lang="fr-FR" dirty="0" err="1" smtClean="0">
                <a:sym typeface="Symbol" panose="05050102010706020507" pitchFamily="18" charset="2"/>
              </a:rPr>
              <a:t>Managed</a:t>
            </a:r>
            <a:r>
              <a:rPr lang="fr-FR" dirty="0" smtClean="0">
                <a:sym typeface="Symbol" panose="05050102010706020507" pitchFamily="18" charset="2"/>
              </a:rPr>
              <a:t> utilisation</a:t>
            </a:r>
          </a:p>
          <a:p>
            <a:endParaRPr lang="fr-FR" dirty="0" smtClean="0">
              <a:sym typeface="Symbol" panose="05050102010706020507" pitchFamily="18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34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4300" dirty="0" smtClean="0"/>
              <a:t> </a:t>
            </a:r>
            <a:endParaRPr lang="en-US" altLang="fr-FR" sz="4300" dirty="0" smtClean="0"/>
          </a:p>
        </p:txBody>
      </p:sp>
      <p:sp>
        <p:nvSpPr>
          <p:cNvPr id="14339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/>
          </a:p>
        </p:txBody>
      </p:sp>
      <p:graphicFrame>
        <p:nvGraphicFramePr>
          <p:cNvPr id="515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635698"/>
              </p:ext>
            </p:extLst>
          </p:nvPr>
        </p:nvGraphicFramePr>
        <p:xfrm>
          <a:off x="76200" y="1295400"/>
          <a:ext cx="8883649" cy="4965701"/>
        </p:xfrm>
        <a:graphic>
          <a:graphicData uri="http://schemas.openxmlformats.org/drawingml/2006/table">
            <a:tbl>
              <a:tblPr/>
              <a:tblGrid>
                <a:gridCol w="1543472"/>
                <a:gridCol w="2133597"/>
                <a:gridCol w="2603290"/>
                <a:gridCol w="2603290"/>
              </a:tblGrid>
              <a:tr h="365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works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? (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efficacy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Does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works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? (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effectiveness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 It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worth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? (value)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EVIDENCE GENERATION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1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EVIDENCE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SYNTHESIS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DECISION MAKING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8" name="Rectangle 10"/>
          <p:cNvSpPr>
            <a:spLocks noChangeArrowheads="1"/>
          </p:cNvSpPr>
          <p:nvPr/>
        </p:nvSpPr>
        <p:spPr bwMode="auto">
          <a:xfrm>
            <a:off x="5580112" y="2590800"/>
            <a:ext cx="3089275" cy="3267075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4000" dirty="0" smtClean="0">
                <a:latin typeface="Sylfaen" panose="010A0502050306030303" pitchFamily="18" charset="0"/>
              </a:rPr>
              <a:t>	HTA</a:t>
            </a:r>
            <a:endParaRPr lang="en-US" altLang="fr-FR" sz="4000" dirty="0">
              <a:latin typeface="Sylfaen" panose="010A0502050306030303" pitchFamily="18" charset="0"/>
            </a:endParaRPr>
          </a:p>
        </p:txBody>
      </p:sp>
      <p:sp>
        <p:nvSpPr>
          <p:cNvPr id="14369" name="Rectangle 12"/>
          <p:cNvSpPr>
            <a:spLocks noChangeArrowheads="1"/>
          </p:cNvSpPr>
          <p:nvPr/>
        </p:nvSpPr>
        <p:spPr bwMode="auto">
          <a:xfrm>
            <a:off x="3101975" y="5029200"/>
            <a:ext cx="3497263" cy="1128713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4000">
                <a:latin typeface="Sylfaen" panose="010A0502050306030303" pitchFamily="18" charset="0"/>
              </a:rPr>
              <a:t>EBM</a:t>
            </a:r>
            <a:endParaRPr lang="en-US" altLang="fr-FR" sz="4000">
              <a:latin typeface="Sylfaen" panose="010A0502050306030303" pitchFamily="18" charset="0"/>
            </a:endParaRPr>
          </a:p>
        </p:txBody>
      </p:sp>
      <p:sp>
        <p:nvSpPr>
          <p:cNvPr id="14370" name="Rectangle 12"/>
          <p:cNvSpPr>
            <a:spLocks noChangeArrowheads="1"/>
          </p:cNvSpPr>
          <p:nvPr/>
        </p:nvSpPr>
        <p:spPr bwMode="auto">
          <a:xfrm>
            <a:off x="2629892" y="2133600"/>
            <a:ext cx="3670300" cy="31242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4000" dirty="0">
                <a:latin typeface="Sylfaen" panose="010A0502050306030303" pitchFamily="18" charset="0"/>
              </a:rPr>
              <a:t>	</a:t>
            </a:r>
          </a:p>
          <a:p>
            <a:pPr algn="l"/>
            <a:r>
              <a:rPr lang="fr-FR" altLang="fr-FR" sz="4000" dirty="0">
                <a:latin typeface="Sylfaen" panose="010A0502050306030303" pitchFamily="18" charset="0"/>
              </a:rPr>
              <a:t>	CER/REA</a:t>
            </a:r>
          </a:p>
          <a:p>
            <a:pPr algn="l">
              <a:lnSpc>
                <a:spcPct val="80000"/>
              </a:lnSpc>
            </a:pPr>
            <a:r>
              <a:rPr lang="fr-FR" altLang="fr-FR" sz="2000" dirty="0">
                <a:latin typeface="Sylfaen" panose="010A0502050306030303" pitchFamily="18" charset="0"/>
              </a:rPr>
              <a:t>               </a:t>
            </a:r>
            <a:endParaRPr lang="en-US" altLang="fr-FR" sz="4000" dirty="0">
              <a:latin typeface="Sylfaen" panose="010A0502050306030303" pitchFamily="18" charset="0"/>
            </a:endParaRPr>
          </a:p>
          <a:p>
            <a:pPr algn="l"/>
            <a:r>
              <a:rPr lang="fr-FR" altLang="fr-FR" sz="2800" dirty="0">
                <a:latin typeface="Sylfaen" panose="010A0502050306030303" pitchFamily="18" charset="0"/>
              </a:rPr>
              <a:t>   </a:t>
            </a:r>
            <a:endParaRPr lang="en-US" altLang="fr-FR" sz="2800" dirty="0">
              <a:latin typeface="Sylfaen" panose="010A0502050306030303" pitchFamily="18" charset="0"/>
            </a:endParaRPr>
          </a:p>
        </p:txBody>
      </p:sp>
      <p:sp>
        <p:nvSpPr>
          <p:cNvPr id="14371" name="Rectangle 36"/>
          <p:cNvSpPr>
            <a:spLocks noChangeArrowheads="1"/>
          </p:cNvSpPr>
          <p:nvPr/>
        </p:nvSpPr>
        <p:spPr bwMode="auto">
          <a:xfrm>
            <a:off x="76200" y="6453188"/>
            <a:ext cx="9067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fr-FR" altLang="fr-FR" sz="800" dirty="0">
                <a:latin typeface="Times New Roman" panose="02020603050405020304" pitchFamily="18" charset="0"/>
              </a:rPr>
              <a:t>REA (Relative </a:t>
            </a:r>
            <a:r>
              <a:rPr lang="fr-FR" altLang="fr-FR" sz="800" dirty="0" err="1">
                <a:latin typeface="Times New Roman" panose="02020603050405020304" pitchFamily="18" charset="0"/>
              </a:rPr>
              <a:t>Effectiveness</a:t>
            </a:r>
            <a:r>
              <a:rPr lang="fr-FR" altLang="fr-FR" sz="800" dirty="0">
                <a:latin typeface="Times New Roman" panose="02020603050405020304" pitchFamily="18" charset="0"/>
              </a:rPr>
              <a:t> </a:t>
            </a:r>
            <a:r>
              <a:rPr lang="fr-FR" altLang="fr-FR" sz="800" dirty="0" err="1">
                <a:latin typeface="Times New Roman" panose="02020603050405020304" pitchFamily="18" charset="0"/>
              </a:rPr>
              <a:t>Assessments</a:t>
            </a:r>
            <a:r>
              <a:rPr lang="fr-FR" altLang="fr-FR" sz="800" dirty="0">
                <a:latin typeface="Times New Roman" panose="02020603050405020304" pitchFamily="18" charset="0"/>
              </a:rPr>
              <a:t>) </a:t>
            </a:r>
            <a:r>
              <a:rPr lang="fr-FR" altLang="fr-FR" sz="800" dirty="0" smtClean="0">
                <a:latin typeface="Times New Roman" panose="02020603050405020304" pitchFamily="18" charset="0"/>
              </a:rPr>
              <a:t>; </a:t>
            </a:r>
            <a:r>
              <a:rPr lang="fr-FR" altLang="fr-FR" sz="800" dirty="0">
                <a:latin typeface="Times New Roman" panose="02020603050405020304" pitchFamily="18" charset="0"/>
              </a:rPr>
              <a:t>EBM : </a:t>
            </a:r>
            <a:r>
              <a:rPr lang="fr-FR" altLang="fr-FR" sz="800" dirty="0" smtClean="0">
                <a:latin typeface="Times New Roman" panose="02020603050405020304" pitchFamily="18" charset="0"/>
              </a:rPr>
              <a:t>Evidence </a:t>
            </a:r>
            <a:r>
              <a:rPr lang="fr-FR" altLang="fr-FR" sz="800" dirty="0" err="1" smtClean="0">
                <a:latin typeface="Times New Roman" panose="02020603050405020304" pitchFamily="18" charset="0"/>
              </a:rPr>
              <a:t>Based</a:t>
            </a:r>
            <a:r>
              <a:rPr lang="fr-FR" altLang="fr-FR" sz="800" dirty="0" smtClean="0">
                <a:latin typeface="Times New Roman" panose="02020603050405020304" pitchFamily="18" charset="0"/>
              </a:rPr>
              <a:t> </a:t>
            </a:r>
            <a:r>
              <a:rPr lang="fr-FR" altLang="fr-FR" sz="800" dirty="0" err="1" smtClean="0">
                <a:latin typeface="Times New Roman" panose="02020603050405020304" pitchFamily="18" charset="0"/>
              </a:rPr>
              <a:t>Medecine</a:t>
            </a:r>
            <a:r>
              <a:rPr lang="fr-FR" altLang="fr-FR" sz="800" dirty="0" smtClean="0">
                <a:latin typeface="Times New Roman" panose="02020603050405020304" pitchFamily="18" charset="0"/>
              </a:rPr>
              <a:t>; </a:t>
            </a:r>
            <a:r>
              <a:rPr lang="fr-FR" altLang="fr-FR" sz="800" dirty="0">
                <a:latin typeface="Times New Roman" panose="02020603050405020304" pitchFamily="18" charset="0"/>
              </a:rPr>
              <a:t>HTA </a:t>
            </a:r>
            <a:r>
              <a:rPr lang="fr-FR" altLang="fr-FR" sz="800" dirty="0" smtClean="0">
                <a:latin typeface="Times New Roman" panose="02020603050405020304" pitchFamily="18" charset="0"/>
              </a:rPr>
              <a:t>: </a:t>
            </a:r>
            <a:r>
              <a:rPr lang="fr-FR" altLang="fr-FR" sz="800" dirty="0" err="1" smtClean="0">
                <a:latin typeface="Times New Roman" panose="02020603050405020304" pitchFamily="18" charset="0"/>
              </a:rPr>
              <a:t>Health</a:t>
            </a:r>
            <a:r>
              <a:rPr lang="fr-FR" altLang="fr-FR" sz="800" dirty="0" smtClean="0">
                <a:latin typeface="Times New Roman" panose="02020603050405020304" pitchFamily="18" charset="0"/>
              </a:rPr>
              <a:t> </a:t>
            </a:r>
            <a:r>
              <a:rPr lang="fr-FR" altLang="fr-FR" sz="800" dirty="0" err="1" smtClean="0">
                <a:latin typeface="Times New Roman" panose="02020603050405020304" pitchFamily="18" charset="0"/>
              </a:rPr>
              <a:t>Technology</a:t>
            </a:r>
            <a:r>
              <a:rPr lang="fr-FR" altLang="fr-FR" sz="800" dirty="0" smtClean="0">
                <a:latin typeface="Times New Roman" panose="02020603050405020304" pitchFamily="18" charset="0"/>
              </a:rPr>
              <a:t> </a:t>
            </a:r>
            <a:r>
              <a:rPr lang="fr-FR" altLang="fr-FR" sz="800" dirty="0" err="1" smtClean="0">
                <a:latin typeface="Times New Roman" panose="02020603050405020304" pitchFamily="18" charset="0"/>
              </a:rPr>
              <a:t>Assessment</a:t>
            </a:r>
            <a:r>
              <a:rPr lang="fr-FR" altLang="fr-FR" sz="800" dirty="0" smtClean="0">
                <a:latin typeface="Times New Roman" panose="02020603050405020304" pitchFamily="18" charset="0"/>
              </a:rPr>
              <a:t> </a:t>
            </a:r>
            <a:r>
              <a:rPr lang="fr-FR" altLang="fr-FR" sz="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4372" name="Text Box 352"/>
          <p:cNvSpPr txBox="1">
            <a:spLocks noChangeArrowheads="1"/>
          </p:cNvSpPr>
          <p:nvPr/>
        </p:nvSpPr>
        <p:spPr bwMode="auto">
          <a:xfrm>
            <a:off x="3821113" y="6262688"/>
            <a:ext cx="4495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fr-FR" sz="800" b="1" dirty="0" smtClean="0">
                <a:cs typeface="Arial" panose="020B0604020202020204" pitchFamily="34" charset="0"/>
              </a:rPr>
              <a:t>Bryan </a:t>
            </a:r>
            <a:r>
              <a:rPr lang="en-US" altLang="fr-FR" sz="800" b="1" dirty="0" err="1">
                <a:cs typeface="Arial" panose="020B0604020202020204" pitchFamily="34" charset="0"/>
              </a:rPr>
              <a:t>Luce</a:t>
            </a:r>
            <a:r>
              <a:rPr lang="en-US" altLang="fr-FR" sz="800" b="1" dirty="0">
                <a:cs typeface="Arial" panose="020B0604020202020204" pitchFamily="34" charset="0"/>
              </a:rPr>
              <a:t> et al International Working Group for HTA advancement  2010</a:t>
            </a:r>
            <a:endParaRPr lang="fr-FR" altLang="fr-FR" sz="1800" dirty="0">
              <a:latin typeface="Sylfaen" panose="010A05020503060303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 bwMode="auto">
          <a:xfrm>
            <a:off x="1043608" y="44624"/>
            <a:ext cx="748932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900" b="1" dirty="0">
                <a:solidFill>
                  <a:srgbClr val="BF1D6E"/>
                </a:solidFill>
                <a:latin typeface="Arial" pitchFamily="34" charset="0"/>
                <a:ea typeface="+mj-ea"/>
                <a:cs typeface="Arial" pitchFamily="34" charset="0"/>
              </a:rPr>
              <a:t>An </a:t>
            </a:r>
            <a:r>
              <a:rPr lang="fr-FR" sz="3900" b="1" dirty="0" err="1">
                <a:solidFill>
                  <a:srgbClr val="BF1D6E"/>
                </a:solidFill>
                <a:latin typeface="Arial" pitchFamily="34" charset="0"/>
                <a:ea typeface="+mj-ea"/>
                <a:cs typeface="Arial" pitchFamily="34" charset="0"/>
              </a:rPr>
              <a:t>Organising</a:t>
            </a:r>
            <a:r>
              <a:rPr lang="fr-FR" sz="3900" b="1" dirty="0">
                <a:solidFill>
                  <a:srgbClr val="BF1D6E"/>
                </a:solidFill>
                <a:latin typeface="Arial" pitchFamily="34" charset="0"/>
                <a:ea typeface="+mj-ea"/>
                <a:cs typeface="Arial" pitchFamily="34" charset="0"/>
              </a:rPr>
              <a:t> Framework</a:t>
            </a:r>
          </a:p>
        </p:txBody>
      </p:sp>
    </p:spTree>
    <p:extLst>
      <p:ext uri="{BB962C8B-B14F-4D97-AF65-F5344CB8AC3E}">
        <p14:creationId xmlns:p14="http://schemas.microsoft.com/office/powerpoint/2010/main" val="19690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 err="1" smtClean="0"/>
              <a:t>What</a:t>
            </a:r>
            <a:r>
              <a:rPr lang="fr-FR" altLang="fr-FR" sz="3200" dirty="0" smtClean="0"/>
              <a:t> </a:t>
            </a:r>
            <a:r>
              <a:rPr lang="fr-FR" altLang="fr-FR" sz="3200" dirty="0" err="1" smtClean="0"/>
              <a:t>Kind</a:t>
            </a:r>
            <a:r>
              <a:rPr lang="fr-FR" altLang="fr-FR" sz="3200" dirty="0" smtClean="0"/>
              <a:t> of Evidence : CER, EBM, HTA?</a:t>
            </a:r>
            <a:endParaRPr lang="en-US" altLang="fr-FR" sz="3200" dirty="0" smtClean="0"/>
          </a:p>
        </p:txBody>
      </p:sp>
      <p:sp>
        <p:nvSpPr>
          <p:cNvPr id="20483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20484" name="Rectangle 6"/>
          <p:cNvSpPr txBox="1">
            <a:spLocks noGrp="1" noChangeArrowheads="1"/>
          </p:cNvSpPr>
          <p:nvPr/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0D901C5-D662-4E09-8A9B-E02D0FD4A1C9}" type="slidenum">
              <a:rPr lang="en-GB" altLang="fr-FR" sz="800">
                <a:solidFill>
                  <a:schemeClr val="bg1"/>
                </a:solidFill>
                <a:latin typeface="Times New Roman" panose="02020603050405020304" pitchFamily="18" charset="0"/>
              </a:rPr>
              <a:pPr algn="r"/>
              <a:t>15</a:t>
            </a:fld>
            <a:endParaRPr lang="en-GB" altLang="fr-FR" sz="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284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219384"/>
              </p:ext>
            </p:extLst>
          </p:nvPr>
        </p:nvGraphicFramePr>
        <p:xfrm>
          <a:off x="107950" y="980728"/>
          <a:ext cx="9036050" cy="5197474"/>
        </p:xfrm>
        <a:graphic>
          <a:graphicData uri="http://schemas.openxmlformats.org/drawingml/2006/table">
            <a:tbl>
              <a:tblPr/>
              <a:tblGrid>
                <a:gridCol w="1717596"/>
                <a:gridCol w="2090987"/>
                <a:gridCol w="2582618"/>
                <a:gridCol w="2644849"/>
              </a:tblGrid>
              <a:tr h="365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works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? (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efficacy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Does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works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? (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effectiveness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4" marB="45714" horzOverflow="overflow">
                    <a:lnL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 It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worth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? (value)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4" marB="45714" horzOverflow="overflow">
                    <a:lnL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1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EVIDENCE GENERATION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4" marB="45714" horzOverflow="overflow">
                    <a:lnL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4" marB="45714" horzOverflow="overflow">
                    <a:lnL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92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EVIDENCE SYNTHESIS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4" marB="45714" horzOverflow="overflow">
                    <a:lnL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4" marB="45714" horzOverflow="overflow">
                    <a:lnL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1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DECISION MAKING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714" marB="45714" horzOverflow="overflow">
                    <a:lnL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4" marB="45714" horzOverflow="overflow">
                    <a:lnL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13" name="Rectangle 18"/>
          <p:cNvSpPr>
            <a:spLocks noChangeArrowheads="1"/>
          </p:cNvSpPr>
          <p:nvPr/>
        </p:nvSpPr>
        <p:spPr bwMode="auto">
          <a:xfrm>
            <a:off x="5105400" y="4619625"/>
            <a:ext cx="1500188" cy="714375"/>
          </a:xfrm>
          <a:prstGeom prst="rect">
            <a:avLst/>
          </a:prstGeom>
          <a:solidFill>
            <a:srgbClr val="99CCFF"/>
          </a:solidFill>
          <a:ln w="762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 b="1">
                <a:latin typeface="Sylfaen" panose="010A0502050306030303" pitchFamily="18" charset="0"/>
              </a:rPr>
              <a:t>EBM</a:t>
            </a:r>
            <a:endParaRPr lang="en-US" altLang="fr-FR" sz="1400" b="1">
              <a:latin typeface="Sylfaen" panose="010A0502050306030303" pitchFamily="18" charset="0"/>
            </a:endParaRPr>
          </a:p>
        </p:txBody>
      </p:sp>
      <p:sp>
        <p:nvSpPr>
          <p:cNvPr id="20514" name="Rectangle 19"/>
          <p:cNvSpPr>
            <a:spLocks noChangeArrowheads="1"/>
          </p:cNvSpPr>
          <p:nvPr/>
        </p:nvSpPr>
        <p:spPr bwMode="auto">
          <a:xfrm>
            <a:off x="2438399" y="2712068"/>
            <a:ext cx="3581401" cy="674070"/>
          </a:xfrm>
          <a:prstGeom prst="rect">
            <a:avLst/>
          </a:prstGeom>
          <a:solidFill>
            <a:srgbClr val="99CCFF"/>
          </a:solidFill>
          <a:ln w="571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fr-FR" altLang="fr-FR" sz="2800" dirty="0">
                <a:latin typeface="Sylfaen" panose="010A0502050306030303" pitchFamily="18" charset="0"/>
              </a:rPr>
              <a:t> </a:t>
            </a:r>
            <a:r>
              <a:rPr lang="fr-FR" altLang="fr-FR" sz="2800" dirty="0" smtClean="0">
                <a:latin typeface="Sylfaen" panose="010A0502050306030303" pitchFamily="18" charset="0"/>
              </a:rPr>
              <a:t>CER</a:t>
            </a:r>
            <a:endParaRPr lang="fr-FR" altLang="fr-FR" b="1" baseline="-25000" dirty="0">
              <a:latin typeface="Sylfaen" panose="010A0502050306030303" pitchFamily="18" charset="0"/>
            </a:endParaRPr>
          </a:p>
        </p:txBody>
      </p:sp>
      <p:sp>
        <p:nvSpPr>
          <p:cNvPr id="20515" name="Rectangle 20"/>
          <p:cNvSpPr>
            <a:spLocks noChangeArrowheads="1"/>
          </p:cNvSpPr>
          <p:nvPr/>
        </p:nvSpPr>
        <p:spPr bwMode="auto">
          <a:xfrm>
            <a:off x="6148388" y="3048000"/>
            <a:ext cx="1243012" cy="942975"/>
          </a:xfrm>
          <a:prstGeom prst="rect">
            <a:avLst/>
          </a:prstGeom>
          <a:solidFill>
            <a:srgbClr val="99CCFF"/>
          </a:solidFill>
          <a:ln w="762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 b="1" dirty="0">
                <a:latin typeface="Sylfaen" panose="010A0502050306030303" pitchFamily="18" charset="0"/>
              </a:rPr>
              <a:t>HTA</a:t>
            </a:r>
          </a:p>
          <a:p>
            <a:endParaRPr lang="en-US" altLang="fr-FR" sz="1000" b="1" dirty="0">
              <a:latin typeface="Times New Roman" panose="02020603050405020304" pitchFamily="18" charset="0"/>
            </a:endParaRPr>
          </a:p>
        </p:txBody>
      </p:sp>
      <p:sp>
        <p:nvSpPr>
          <p:cNvPr id="20516" name="Oval 21"/>
          <p:cNvSpPr>
            <a:spLocks noChangeArrowheads="1"/>
          </p:cNvSpPr>
          <p:nvPr/>
        </p:nvSpPr>
        <p:spPr bwMode="auto">
          <a:xfrm>
            <a:off x="1785938" y="1817688"/>
            <a:ext cx="714375" cy="357187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1200" b="1" dirty="0" smtClean="0">
                <a:latin typeface="Sylfaen" panose="010A0502050306030303" pitchFamily="18" charset="0"/>
              </a:rPr>
              <a:t>RCT</a:t>
            </a:r>
            <a:endParaRPr lang="en-US" altLang="fr-FR" sz="1200" b="1" dirty="0">
              <a:latin typeface="Sylfaen" panose="010A0502050306030303" pitchFamily="18" charset="0"/>
            </a:endParaRPr>
          </a:p>
        </p:txBody>
      </p:sp>
      <p:sp>
        <p:nvSpPr>
          <p:cNvPr id="20517" name="Oval 22"/>
          <p:cNvSpPr>
            <a:spLocks noChangeArrowheads="1"/>
          </p:cNvSpPr>
          <p:nvPr/>
        </p:nvSpPr>
        <p:spPr bwMode="auto">
          <a:xfrm>
            <a:off x="3810000" y="1603375"/>
            <a:ext cx="690563" cy="357188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1200" b="1" dirty="0" smtClean="0">
                <a:latin typeface="Sylfaen" panose="010A0502050306030303" pitchFamily="18" charset="0"/>
              </a:rPr>
              <a:t>PCT</a:t>
            </a:r>
            <a:endParaRPr lang="en-US" altLang="fr-FR" sz="1200" b="1" dirty="0">
              <a:latin typeface="Sylfaen" panose="010A0502050306030303" pitchFamily="18" charset="0"/>
            </a:endParaRPr>
          </a:p>
        </p:txBody>
      </p:sp>
      <p:sp>
        <p:nvSpPr>
          <p:cNvPr id="20518" name="Oval 23"/>
          <p:cNvSpPr>
            <a:spLocks noChangeArrowheads="1"/>
          </p:cNvSpPr>
          <p:nvPr/>
        </p:nvSpPr>
        <p:spPr bwMode="auto">
          <a:xfrm>
            <a:off x="2857500" y="3317875"/>
            <a:ext cx="723900" cy="357188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200" b="1" dirty="0" smtClean="0">
                <a:latin typeface="Sylfaen" panose="010A0502050306030303" pitchFamily="18" charset="0"/>
              </a:rPr>
              <a:t>MTC</a:t>
            </a:r>
            <a:endParaRPr lang="en-US" altLang="fr-FR" sz="1200" b="1" dirty="0">
              <a:latin typeface="Sylfaen" panose="010A0502050306030303" pitchFamily="18" charset="0"/>
            </a:endParaRPr>
          </a:p>
        </p:txBody>
      </p:sp>
      <p:sp>
        <p:nvSpPr>
          <p:cNvPr id="20519" name="Oval 24"/>
          <p:cNvSpPr>
            <a:spLocks noChangeArrowheads="1"/>
          </p:cNvSpPr>
          <p:nvPr/>
        </p:nvSpPr>
        <p:spPr bwMode="auto">
          <a:xfrm>
            <a:off x="3714750" y="3175000"/>
            <a:ext cx="785813" cy="357188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200" b="1" dirty="0" smtClean="0">
                <a:latin typeface="Sylfaen" panose="010A0502050306030303" pitchFamily="18" charset="0"/>
              </a:rPr>
              <a:t>SRE</a:t>
            </a:r>
            <a:endParaRPr lang="en-US" altLang="fr-FR" sz="1200" b="1" dirty="0">
              <a:latin typeface="Sylfaen" panose="010A0502050306030303" pitchFamily="18" charset="0"/>
            </a:endParaRPr>
          </a:p>
          <a:p>
            <a:endParaRPr lang="en-US" altLang="fr-FR" sz="1100" b="1" dirty="0">
              <a:latin typeface="Sylfaen" panose="010A0502050306030303" pitchFamily="18" charset="0"/>
            </a:endParaRPr>
          </a:p>
        </p:txBody>
      </p:sp>
      <p:sp>
        <p:nvSpPr>
          <p:cNvPr id="20520" name="Oval 25"/>
          <p:cNvSpPr>
            <a:spLocks noChangeArrowheads="1"/>
          </p:cNvSpPr>
          <p:nvPr/>
        </p:nvSpPr>
        <p:spPr bwMode="auto">
          <a:xfrm>
            <a:off x="4857750" y="1889125"/>
            <a:ext cx="1247775" cy="357188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fr-FR" altLang="fr-FR" sz="1200" b="1" dirty="0" err="1" smtClean="0">
                <a:latin typeface="Sylfaen" panose="010A0502050306030303" pitchFamily="18" charset="0"/>
              </a:rPr>
              <a:t>Registries</a:t>
            </a:r>
            <a:endParaRPr lang="en-US" altLang="fr-FR" sz="1200" b="1" dirty="0">
              <a:latin typeface="Sylfaen" panose="010A0502050306030303" pitchFamily="18" charset="0"/>
            </a:endParaRPr>
          </a:p>
        </p:txBody>
      </p:sp>
      <p:sp>
        <p:nvSpPr>
          <p:cNvPr id="20521" name="Oval 26"/>
          <p:cNvSpPr>
            <a:spLocks noChangeArrowheads="1"/>
          </p:cNvSpPr>
          <p:nvPr/>
        </p:nvSpPr>
        <p:spPr bwMode="auto">
          <a:xfrm>
            <a:off x="6572250" y="2174875"/>
            <a:ext cx="785813" cy="35718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1200" b="1" dirty="0" smtClean="0">
                <a:latin typeface="Sylfaen" panose="010A0502050306030303" pitchFamily="18" charset="0"/>
              </a:rPr>
              <a:t>CBA</a:t>
            </a:r>
            <a:endParaRPr lang="fr-FR" altLang="fr-FR" sz="1200" b="1" dirty="0">
              <a:latin typeface="Sylfaen" panose="010A0502050306030303" pitchFamily="18" charset="0"/>
            </a:endParaRPr>
          </a:p>
          <a:p>
            <a:pPr algn="l"/>
            <a:r>
              <a:rPr lang="fr-FR" altLang="fr-FR" sz="1200" b="1" dirty="0" smtClean="0">
                <a:latin typeface="Sylfaen" panose="010A0502050306030303" pitchFamily="18" charset="0"/>
              </a:rPr>
              <a:t>CEA</a:t>
            </a:r>
            <a:endParaRPr lang="en-US" altLang="fr-FR" sz="1200" b="1" dirty="0">
              <a:latin typeface="Sylfaen" panose="010A0502050306030303" pitchFamily="18" charset="0"/>
            </a:endParaRPr>
          </a:p>
        </p:txBody>
      </p:sp>
      <p:sp>
        <p:nvSpPr>
          <p:cNvPr id="20522" name="Oval 27"/>
          <p:cNvSpPr>
            <a:spLocks noChangeArrowheads="1"/>
          </p:cNvSpPr>
          <p:nvPr/>
        </p:nvSpPr>
        <p:spPr bwMode="auto">
          <a:xfrm>
            <a:off x="7824788" y="2919413"/>
            <a:ext cx="785812" cy="35718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1200" b="1" dirty="0" smtClean="0">
                <a:latin typeface="Sylfaen" panose="010A0502050306030303" pitchFamily="18" charset="0"/>
              </a:rPr>
              <a:t>BIM</a:t>
            </a:r>
            <a:endParaRPr lang="en-US" altLang="fr-FR" sz="1200" b="1" dirty="0">
              <a:latin typeface="Sylfaen" panose="010A0502050306030303" pitchFamily="18" charset="0"/>
            </a:endParaRPr>
          </a:p>
        </p:txBody>
      </p:sp>
      <p:sp>
        <p:nvSpPr>
          <p:cNvPr id="20523" name="Oval 28"/>
          <p:cNvSpPr>
            <a:spLocks noChangeArrowheads="1"/>
          </p:cNvSpPr>
          <p:nvPr/>
        </p:nvSpPr>
        <p:spPr bwMode="auto">
          <a:xfrm>
            <a:off x="8429625" y="1889125"/>
            <a:ext cx="714375" cy="357188"/>
          </a:xfrm>
          <a:prstGeom prst="ellips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200" b="1" dirty="0" smtClean="0">
                <a:latin typeface="Sylfaen" panose="010A0502050306030303" pitchFamily="18" charset="0"/>
              </a:rPr>
              <a:t>CED</a:t>
            </a:r>
            <a:endParaRPr lang="en-US" altLang="fr-FR" sz="1200" b="1" dirty="0">
              <a:latin typeface="Sylfaen" panose="010A0502050306030303" pitchFamily="18" charset="0"/>
            </a:endParaRPr>
          </a:p>
        </p:txBody>
      </p:sp>
      <p:sp>
        <p:nvSpPr>
          <p:cNvPr id="20524" name="Oval 29"/>
          <p:cNvSpPr>
            <a:spLocks noChangeArrowheads="1"/>
          </p:cNvSpPr>
          <p:nvPr/>
        </p:nvSpPr>
        <p:spPr bwMode="auto">
          <a:xfrm>
            <a:off x="3048000" y="4114800"/>
            <a:ext cx="990600" cy="50958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400" b="1" baseline="-25000" dirty="0" err="1" smtClean="0">
                <a:latin typeface="Sylfaen" panose="010A0502050306030303" pitchFamily="18" charset="0"/>
              </a:rPr>
              <a:t>Clinical</a:t>
            </a:r>
            <a:r>
              <a:rPr lang="fr-FR" altLang="fr-FR" sz="1400" b="1" baseline="-25000" dirty="0" smtClean="0">
                <a:latin typeface="Sylfaen" panose="010A0502050306030303" pitchFamily="18" charset="0"/>
              </a:rPr>
              <a:t> guidelines</a:t>
            </a:r>
            <a:endParaRPr lang="fr-FR" altLang="fr-FR" sz="1400" b="1" baseline="-25000" dirty="0">
              <a:latin typeface="Sylfaen" panose="010A0502050306030303" pitchFamily="18" charset="0"/>
            </a:endParaRPr>
          </a:p>
        </p:txBody>
      </p:sp>
      <p:cxnSp>
        <p:nvCxnSpPr>
          <p:cNvPr id="20525" name="Shape 71"/>
          <p:cNvCxnSpPr>
            <a:cxnSpLocks noChangeShapeType="1"/>
          </p:cNvCxnSpPr>
          <p:nvPr/>
        </p:nvCxnSpPr>
        <p:spPr bwMode="auto">
          <a:xfrm rot="5400000">
            <a:off x="4015581" y="2461419"/>
            <a:ext cx="192088" cy="2127250"/>
          </a:xfrm>
          <a:prstGeom prst="bentConnector2">
            <a:avLst/>
          </a:prstGeom>
          <a:noFill/>
          <a:ln w="22225" algn="ctr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6" name="Straight Arrow Connector 112"/>
          <p:cNvCxnSpPr>
            <a:cxnSpLocks noChangeShapeType="1"/>
            <a:stCxn id="20520" idx="4"/>
          </p:cNvCxnSpPr>
          <p:nvPr/>
        </p:nvCxnSpPr>
        <p:spPr bwMode="auto">
          <a:xfrm>
            <a:off x="5481638" y="2246313"/>
            <a:ext cx="6350" cy="500062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7" name="Line 115"/>
          <p:cNvSpPr>
            <a:spLocks noChangeShapeType="1"/>
          </p:cNvSpPr>
          <p:nvPr/>
        </p:nvSpPr>
        <p:spPr bwMode="auto">
          <a:xfrm>
            <a:off x="2133600" y="2133600"/>
            <a:ext cx="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28" name="Line 116"/>
          <p:cNvSpPr>
            <a:spLocks noChangeShapeType="1"/>
          </p:cNvSpPr>
          <p:nvPr/>
        </p:nvSpPr>
        <p:spPr bwMode="auto">
          <a:xfrm>
            <a:off x="4114800" y="19812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29" name="Line 118"/>
          <p:cNvSpPr>
            <a:spLocks noChangeShapeType="1"/>
          </p:cNvSpPr>
          <p:nvPr/>
        </p:nvSpPr>
        <p:spPr bwMode="auto">
          <a:xfrm flipH="1">
            <a:off x="4191000" y="2133600"/>
            <a:ext cx="914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30" name="Line 119"/>
          <p:cNvSpPr>
            <a:spLocks noChangeShapeType="1"/>
          </p:cNvSpPr>
          <p:nvPr/>
        </p:nvSpPr>
        <p:spPr bwMode="auto">
          <a:xfrm>
            <a:off x="2286000" y="2133600"/>
            <a:ext cx="1524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31" name="Line 120"/>
          <p:cNvSpPr>
            <a:spLocks noChangeShapeType="1"/>
          </p:cNvSpPr>
          <p:nvPr/>
        </p:nvSpPr>
        <p:spPr bwMode="auto">
          <a:xfrm>
            <a:off x="5486400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32" name="Line 184"/>
          <p:cNvSpPr>
            <a:spLocks noChangeShapeType="1"/>
          </p:cNvSpPr>
          <p:nvPr/>
        </p:nvSpPr>
        <p:spPr bwMode="auto">
          <a:xfrm>
            <a:off x="4419600" y="16764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33" name="Line 185"/>
          <p:cNvSpPr>
            <a:spLocks noChangeShapeType="1"/>
          </p:cNvSpPr>
          <p:nvPr/>
        </p:nvSpPr>
        <p:spPr bwMode="auto">
          <a:xfrm>
            <a:off x="8839200" y="1676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34" name="Line 186"/>
          <p:cNvSpPr>
            <a:spLocks noChangeShapeType="1"/>
          </p:cNvSpPr>
          <p:nvPr/>
        </p:nvSpPr>
        <p:spPr bwMode="auto">
          <a:xfrm rot="197821" flipV="1">
            <a:off x="3352800" y="3548063"/>
            <a:ext cx="2743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35" name="Line 188"/>
          <p:cNvSpPr>
            <a:spLocks noChangeShapeType="1"/>
          </p:cNvSpPr>
          <p:nvPr/>
        </p:nvSpPr>
        <p:spPr bwMode="auto">
          <a:xfrm>
            <a:off x="5638800" y="3429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36" name="Line 226"/>
          <p:cNvSpPr>
            <a:spLocks noChangeShapeType="1"/>
          </p:cNvSpPr>
          <p:nvPr/>
        </p:nvSpPr>
        <p:spPr bwMode="auto">
          <a:xfrm>
            <a:off x="5486400" y="3429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37" name="Flowchart: Decision 13"/>
          <p:cNvSpPr>
            <a:spLocks noChangeArrowheads="1"/>
          </p:cNvSpPr>
          <p:nvPr/>
        </p:nvSpPr>
        <p:spPr bwMode="auto">
          <a:xfrm>
            <a:off x="1043608" y="5381625"/>
            <a:ext cx="2305050" cy="714375"/>
          </a:xfrm>
          <a:prstGeom prst="flowChartDecision">
            <a:avLst/>
          </a:prstGeom>
          <a:solidFill>
            <a:srgbClr val="FD9933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1200" b="1" dirty="0" smtClean="0">
                <a:latin typeface="Times New Roman" panose="02020603050405020304" pitchFamily="18" charset="0"/>
              </a:rPr>
              <a:t>   MARKET </a:t>
            </a:r>
            <a:r>
              <a:rPr lang="fr-FR" altLang="fr-FR" sz="1200" b="1" dirty="0" err="1" smtClean="0">
                <a:latin typeface="Times New Roman" panose="02020603050405020304" pitchFamily="18" charset="0"/>
              </a:rPr>
              <a:t>Authorisation</a:t>
            </a:r>
            <a:endParaRPr lang="en-US" altLang="fr-FR" sz="1200" b="1" dirty="0">
              <a:latin typeface="Times New Roman" panose="02020603050405020304" pitchFamily="18" charset="0"/>
            </a:endParaRPr>
          </a:p>
        </p:txBody>
      </p:sp>
      <p:sp>
        <p:nvSpPr>
          <p:cNvPr id="20538" name="Flowchart: Decision 13"/>
          <p:cNvSpPr>
            <a:spLocks noChangeArrowheads="1"/>
          </p:cNvSpPr>
          <p:nvPr/>
        </p:nvSpPr>
        <p:spPr bwMode="auto">
          <a:xfrm>
            <a:off x="4191000" y="5410200"/>
            <a:ext cx="2590800" cy="762000"/>
          </a:xfrm>
          <a:prstGeom prst="flowChartDecision">
            <a:avLst/>
          </a:prstGeom>
          <a:solidFill>
            <a:srgbClr val="FD9933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400" b="1" dirty="0" smtClean="0">
                <a:latin typeface="Times New Roman" panose="02020603050405020304" pitchFamily="18" charset="0"/>
              </a:rPr>
              <a:t>PHYSICIANS</a:t>
            </a:r>
            <a:endParaRPr lang="en-US" altLang="fr-FR" sz="1400" b="1" dirty="0">
              <a:latin typeface="Times New Roman" panose="02020603050405020304" pitchFamily="18" charset="0"/>
            </a:endParaRPr>
          </a:p>
        </p:txBody>
      </p:sp>
      <p:sp>
        <p:nvSpPr>
          <p:cNvPr id="20539" name="Flowchart: Decision 16"/>
          <p:cNvSpPr>
            <a:spLocks noChangeArrowheads="1"/>
          </p:cNvSpPr>
          <p:nvPr/>
        </p:nvSpPr>
        <p:spPr bwMode="auto">
          <a:xfrm>
            <a:off x="6934200" y="5229200"/>
            <a:ext cx="2209800" cy="914400"/>
          </a:xfrm>
          <a:prstGeom prst="flowChartDecision">
            <a:avLst/>
          </a:prstGeom>
          <a:solidFill>
            <a:srgbClr val="FD9933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1400" b="1" dirty="0">
                <a:latin typeface="Times New Roman" panose="02020603050405020304" pitchFamily="18" charset="0"/>
              </a:rPr>
              <a:t>  </a:t>
            </a:r>
            <a:r>
              <a:rPr lang="fr-FR" altLang="fr-FR" sz="1400" b="1" dirty="0" smtClean="0">
                <a:latin typeface="Times New Roman" panose="02020603050405020304" pitchFamily="18" charset="0"/>
              </a:rPr>
              <a:t>PAYERS</a:t>
            </a:r>
            <a:endParaRPr lang="fr-FR" altLang="fr-FR" sz="1400" b="1" dirty="0">
              <a:latin typeface="Times New Roman" panose="02020603050405020304" pitchFamily="18" charset="0"/>
            </a:endParaRPr>
          </a:p>
        </p:txBody>
      </p:sp>
      <p:sp>
        <p:nvSpPr>
          <p:cNvPr id="20540" name="Text Box 352"/>
          <p:cNvSpPr txBox="1">
            <a:spLocks noChangeArrowheads="1"/>
          </p:cNvSpPr>
          <p:nvPr/>
        </p:nvSpPr>
        <p:spPr bwMode="auto">
          <a:xfrm>
            <a:off x="3851275" y="6597650"/>
            <a:ext cx="4495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fr-FR" sz="800" b="1">
                <a:cs typeface="Arial" panose="020B0604020202020204" pitchFamily="34" charset="0"/>
              </a:rPr>
              <a:t>Adapté de Bryan Luce et al International Working Group for HTA advancement 2010</a:t>
            </a:r>
            <a:endParaRPr lang="fr-FR" altLang="fr-FR" sz="1800">
              <a:latin typeface="Sylfaen" panose="010A0502050306030303" pitchFamily="18" charset="0"/>
            </a:endParaRPr>
          </a:p>
        </p:txBody>
      </p:sp>
      <p:sp>
        <p:nvSpPr>
          <p:cNvPr id="20541" name="Line 357"/>
          <p:cNvSpPr>
            <a:spLocks noChangeShapeType="1"/>
          </p:cNvSpPr>
          <p:nvPr/>
        </p:nvSpPr>
        <p:spPr bwMode="auto">
          <a:xfrm>
            <a:off x="2133600" y="2057400"/>
            <a:ext cx="8382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20542" name="AutoShape 82"/>
          <p:cNvCxnSpPr>
            <a:cxnSpLocks noChangeShapeType="1"/>
          </p:cNvCxnSpPr>
          <p:nvPr/>
        </p:nvCxnSpPr>
        <p:spPr bwMode="auto">
          <a:xfrm>
            <a:off x="2438400" y="3048000"/>
            <a:ext cx="5132388" cy="2490788"/>
          </a:xfrm>
          <a:prstGeom prst="curvedConnector3">
            <a:avLst>
              <a:gd name="adj1" fmla="val -27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3" name="Line 110"/>
          <p:cNvSpPr>
            <a:spLocks noChangeShapeType="1"/>
          </p:cNvSpPr>
          <p:nvPr/>
        </p:nvSpPr>
        <p:spPr bwMode="auto">
          <a:xfrm>
            <a:off x="5638800" y="3429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44" name="Line 111"/>
          <p:cNvSpPr>
            <a:spLocks noChangeShapeType="1"/>
          </p:cNvSpPr>
          <p:nvPr/>
        </p:nvSpPr>
        <p:spPr bwMode="auto">
          <a:xfrm>
            <a:off x="5638800" y="41910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45" name="Line 113"/>
          <p:cNvSpPr>
            <a:spLocks noChangeShapeType="1"/>
          </p:cNvSpPr>
          <p:nvPr/>
        </p:nvSpPr>
        <p:spPr bwMode="auto">
          <a:xfrm>
            <a:off x="7620000" y="41910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46" name="Line 116"/>
          <p:cNvSpPr>
            <a:spLocks noChangeShapeType="1"/>
          </p:cNvSpPr>
          <p:nvPr/>
        </p:nvSpPr>
        <p:spPr bwMode="auto">
          <a:xfrm>
            <a:off x="3962400" y="4495800"/>
            <a:ext cx="1143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47" name="Line 117"/>
          <p:cNvSpPr>
            <a:spLocks noChangeShapeType="1"/>
          </p:cNvSpPr>
          <p:nvPr/>
        </p:nvSpPr>
        <p:spPr bwMode="auto">
          <a:xfrm>
            <a:off x="3200400" y="36576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48" name="Line 119"/>
          <p:cNvSpPr>
            <a:spLocks noChangeShapeType="1"/>
          </p:cNvSpPr>
          <p:nvPr/>
        </p:nvSpPr>
        <p:spPr bwMode="auto">
          <a:xfrm flipV="1">
            <a:off x="7315200" y="1981200"/>
            <a:ext cx="1219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49" name="Line 120"/>
          <p:cNvSpPr>
            <a:spLocks noChangeShapeType="1"/>
          </p:cNvSpPr>
          <p:nvPr/>
        </p:nvSpPr>
        <p:spPr bwMode="auto">
          <a:xfrm>
            <a:off x="4191000" y="19812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50" name="Line 122"/>
          <p:cNvSpPr>
            <a:spLocks noChangeShapeType="1"/>
          </p:cNvSpPr>
          <p:nvPr/>
        </p:nvSpPr>
        <p:spPr bwMode="auto">
          <a:xfrm>
            <a:off x="5334000" y="3429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51" name="Line 123"/>
          <p:cNvSpPr>
            <a:spLocks noChangeShapeType="1"/>
          </p:cNvSpPr>
          <p:nvPr/>
        </p:nvSpPr>
        <p:spPr bwMode="auto">
          <a:xfrm flipH="1">
            <a:off x="3962400" y="41910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52" name="Line 124"/>
          <p:cNvSpPr>
            <a:spLocks noChangeShapeType="1"/>
          </p:cNvSpPr>
          <p:nvPr/>
        </p:nvSpPr>
        <p:spPr bwMode="auto">
          <a:xfrm>
            <a:off x="5334000" y="3429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53" name="Line 125"/>
          <p:cNvSpPr>
            <a:spLocks noChangeShapeType="1"/>
          </p:cNvSpPr>
          <p:nvPr/>
        </p:nvSpPr>
        <p:spPr bwMode="auto">
          <a:xfrm flipH="1">
            <a:off x="3962400" y="41910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54" name="Line 80"/>
          <p:cNvSpPr>
            <a:spLocks noChangeShapeType="1"/>
          </p:cNvSpPr>
          <p:nvPr/>
        </p:nvSpPr>
        <p:spPr bwMode="auto">
          <a:xfrm rot="2559436">
            <a:off x="4343400" y="33528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55" name="Line 82"/>
          <p:cNvSpPr>
            <a:spLocks noChangeShapeType="1"/>
          </p:cNvSpPr>
          <p:nvPr/>
        </p:nvSpPr>
        <p:spPr bwMode="auto">
          <a:xfrm>
            <a:off x="7315200" y="35814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56" name="Line 83"/>
          <p:cNvSpPr>
            <a:spLocks noChangeShapeType="1"/>
          </p:cNvSpPr>
          <p:nvPr/>
        </p:nvSpPr>
        <p:spPr bwMode="auto">
          <a:xfrm>
            <a:off x="8686800" y="35814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57" name="Line 88"/>
          <p:cNvSpPr>
            <a:spLocks noChangeShapeType="1"/>
          </p:cNvSpPr>
          <p:nvPr/>
        </p:nvSpPr>
        <p:spPr bwMode="auto">
          <a:xfrm>
            <a:off x="6934200" y="2514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58" name="Line 89"/>
          <p:cNvSpPr>
            <a:spLocks noChangeShapeType="1"/>
          </p:cNvSpPr>
          <p:nvPr/>
        </p:nvSpPr>
        <p:spPr bwMode="auto">
          <a:xfrm>
            <a:off x="8915400" y="2209800"/>
            <a:ext cx="0" cy="3505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59" name="Line 92"/>
          <p:cNvSpPr>
            <a:spLocks noChangeShapeType="1"/>
          </p:cNvSpPr>
          <p:nvPr/>
        </p:nvSpPr>
        <p:spPr bwMode="auto">
          <a:xfrm flipH="1">
            <a:off x="7391400" y="3124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60" name="Line 93"/>
          <p:cNvSpPr>
            <a:spLocks noChangeShapeType="1"/>
          </p:cNvSpPr>
          <p:nvPr/>
        </p:nvSpPr>
        <p:spPr bwMode="auto">
          <a:xfrm flipH="1">
            <a:off x="8229600" y="2209800"/>
            <a:ext cx="381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20561" name="AutoShape 94"/>
          <p:cNvCxnSpPr>
            <a:cxnSpLocks noChangeShapeType="1"/>
            <a:endCxn id="20521" idx="2"/>
          </p:cNvCxnSpPr>
          <p:nvPr/>
        </p:nvCxnSpPr>
        <p:spPr bwMode="auto">
          <a:xfrm flipV="1">
            <a:off x="5638800" y="2354263"/>
            <a:ext cx="933450" cy="392112"/>
          </a:xfrm>
          <a:prstGeom prst="bentConnector3">
            <a:avLst>
              <a:gd name="adj1" fmla="val 37074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62" name="Line 96"/>
          <p:cNvSpPr>
            <a:spLocks noChangeShapeType="1"/>
          </p:cNvSpPr>
          <p:nvPr/>
        </p:nvSpPr>
        <p:spPr bwMode="auto">
          <a:xfrm flipH="1">
            <a:off x="3886200" y="35052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20563" name="AutoShape 100"/>
          <p:cNvCxnSpPr>
            <a:cxnSpLocks noChangeShapeType="1"/>
          </p:cNvCxnSpPr>
          <p:nvPr/>
        </p:nvCxnSpPr>
        <p:spPr bwMode="auto">
          <a:xfrm flipV="1">
            <a:off x="4038600" y="3962400"/>
            <a:ext cx="2832100" cy="352425"/>
          </a:xfrm>
          <a:prstGeom prst="bentConnector2">
            <a:avLst/>
          </a:prstGeom>
          <a:noFill/>
          <a:ln w="57150" cap="rnd">
            <a:solidFill>
              <a:srgbClr val="BF1D6E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64" name="AutoShape 103"/>
          <p:cNvCxnSpPr>
            <a:cxnSpLocks noChangeShapeType="1"/>
          </p:cNvCxnSpPr>
          <p:nvPr/>
        </p:nvCxnSpPr>
        <p:spPr bwMode="auto">
          <a:xfrm>
            <a:off x="7391400" y="3717925"/>
            <a:ext cx="419100" cy="1920875"/>
          </a:xfrm>
          <a:prstGeom prst="bentConnector2">
            <a:avLst/>
          </a:prstGeom>
          <a:noFill/>
          <a:ln w="57150" cap="rnd">
            <a:solidFill>
              <a:srgbClr val="BF1D6E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65" name="Line 128"/>
          <p:cNvSpPr>
            <a:spLocks noChangeShapeType="1"/>
          </p:cNvSpPr>
          <p:nvPr/>
        </p:nvSpPr>
        <p:spPr bwMode="auto">
          <a:xfrm>
            <a:off x="6248400" y="2514600"/>
            <a:ext cx="457200" cy="0"/>
          </a:xfrm>
          <a:prstGeom prst="line">
            <a:avLst/>
          </a:prstGeom>
          <a:noFill/>
          <a:ln w="57150" cap="rnd">
            <a:solidFill>
              <a:srgbClr val="BF1D6E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66" name="Line 130"/>
          <p:cNvSpPr>
            <a:spLocks noChangeShapeType="1"/>
          </p:cNvSpPr>
          <p:nvPr/>
        </p:nvSpPr>
        <p:spPr bwMode="auto">
          <a:xfrm flipH="1">
            <a:off x="6019800" y="2819400"/>
            <a:ext cx="152400" cy="0"/>
          </a:xfrm>
          <a:prstGeom prst="line">
            <a:avLst/>
          </a:prstGeom>
          <a:noFill/>
          <a:ln w="57150" cap="rnd">
            <a:solidFill>
              <a:srgbClr val="BF1D6E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67" name="Line 131"/>
          <p:cNvSpPr>
            <a:spLocks noChangeShapeType="1"/>
          </p:cNvSpPr>
          <p:nvPr/>
        </p:nvSpPr>
        <p:spPr bwMode="auto">
          <a:xfrm>
            <a:off x="6248400" y="2514600"/>
            <a:ext cx="0" cy="304800"/>
          </a:xfrm>
          <a:prstGeom prst="line">
            <a:avLst/>
          </a:prstGeom>
          <a:noFill/>
          <a:ln w="57150" cap="rnd">
            <a:solidFill>
              <a:srgbClr val="BF1D6E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69" name="Line 141"/>
          <p:cNvSpPr>
            <a:spLocks noChangeShapeType="1"/>
          </p:cNvSpPr>
          <p:nvPr/>
        </p:nvSpPr>
        <p:spPr bwMode="auto">
          <a:xfrm>
            <a:off x="8001000" y="52578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72" name="Line 144"/>
          <p:cNvSpPr>
            <a:spLocks noChangeShapeType="1"/>
          </p:cNvSpPr>
          <p:nvPr/>
        </p:nvSpPr>
        <p:spPr bwMode="auto">
          <a:xfrm>
            <a:off x="8001000" y="5791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75" name="ZoneTexte 13"/>
          <p:cNvSpPr txBox="1">
            <a:spLocks noChangeArrowheads="1"/>
          </p:cNvSpPr>
          <p:nvPr/>
        </p:nvSpPr>
        <p:spPr bwMode="auto">
          <a:xfrm>
            <a:off x="-4764" y="6237312"/>
            <a:ext cx="8539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r-FR" altLang="fr-FR" sz="1200" baseline="30000" dirty="0">
                <a:latin typeface="Sylfaen" panose="010A0502050306030303" pitchFamily="18" charset="0"/>
              </a:rPr>
              <a:t> REA: Relative </a:t>
            </a:r>
            <a:r>
              <a:rPr lang="fr-FR" altLang="fr-FR" sz="1200" baseline="30000" dirty="0" err="1">
                <a:latin typeface="Sylfaen" panose="010A0502050306030303" pitchFamily="18" charset="0"/>
              </a:rPr>
              <a:t>Effectiveness</a:t>
            </a:r>
            <a:r>
              <a:rPr lang="fr-FR" altLang="fr-FR" sz="1200" baseline="30000" dirty="0">
                <a:latin typeface="Sylfaen" panose="010A0502050306030303" pitchFamily="18" charset="0"/>
              </a:rPr>
              <a:t> </a:t>
            </a:r>
            <a:r>
              <a:rPr lang="fr-FR" altLang="fr-FR" sz="1200" baseline="30000" dirty="0" err="1">
                <a:latin typeface="Sylfaen" panose="010A0502050306030303" pitchFamily="18" charset="0"/>
              </a:rPr>
              <a:t>Assessments</a:t>
            </a:r>
            <a:r>
              <a:rPr lang="fr-FR" altLang="fr-FR" sz="1200" baseline="30000" dirty="0">
                <a:latin typeface="Sylfaen" panose="010A0502050306030303" pitchFamily="18" charset="0"/>
              </a:rPr>
              <a:t>, </a:t>
            </a:r>
            <a:r>
              <a:rPr lang="fr-FR" altLang="fr-FR" sz="1200" baseline="30000" dirty="0" smtClean="0">
                <a:latin typeface="Sylfaen" panose="010A0502050306030303" pitchFamily="18" charset="0"/>
              </a:rPr>
              <a:t> </a:t>
            </a:r>
            <a:r>
              <a:rPr lang="fr-FR" altLang="fr-FR" sz="1200" baseline="30000" dirty="0">
                <a:latin typeface="Sylfaen" panose="010A0502050306030303" pitchFamily="18" charset="0"/>
              </a:rPr>
              <a:t>HTA </a:t>
            </a:r>
            <a:r>
              <a:rPr lang="fr-FR" altLang="fr-FR" sz="1200" baseline="30000" dirty="0" err="1" smtClean="0">
                <a:latin typeface="Sylfaen" panose="010A0502050306030303" pitchFamily="18" charset="0"/>
              </a:rPr>
              <a:t>Health</a:t>
            </a:r>
            <a:r>
              <a:rPr lang="fr-FR" altLang="fr-FR" sz="1200" baseline="30000" dirty="0" smtClean="0">
                <a:latin typeface="Sylfaen" panose="010A0502050306030303" pitchFamily="18" charset="0"/>
              </a:rPr>
              <a:t>  </a:t>
            </a:r>
            <a:r>
              <a:rPr lang="fr-FR" altLang="fr-FR" sz="1200" baseline="30000" dirty="0" err="1" smtClean="0">
                <a:latin typeface="Sylfaen" panose="010A0502050306030303" pitchFamily="18" charset="0"/>
              </a:rPr>
              <a:t>technology</a:t>
            </a:r>
            <a:r>
              <a:rPr lang="fr-FR" altLang="fr-FR" sz="1200" baseline="30000" dirty="0" smtClean="0">
                <a:latin typeface="Sylfaen" panose="010A0502050306030303" pitchFamily="18" charset="0"/>
              </a:rPr>
              <a:t> </a:t>
            </a:r>
            <a:r>
              <a:rPr lang="fr-FR" altLang="fr-FR" sz="1200" baseline="30000" dirty="0" err="1" smtClean="0">
                <a:latin typeface="Sylfaen" panose="010A0502050306030303" pitchFamily="18" charset="0"/>
              </a:rPr>
              <a:t>assessment</a:t>
            </a:r>
            <a:r>
              <a:rPr lang="fr-FR" altLang="fr-FR" sz="1200" baseline="30000" dirty="0" smtClean="0">
                <a:latin typeface="Sylfaen" panose="010A0502050306030303" pitchFamily="18" charset="0"/>
              </a:rPr>
              <a:t> </a:t>
            </a:r>
            <a:r>
              <a:rPr lang="fr-FR" altLang="fr-FR" sz="1200" baseline="30000" dirty="0">
                <a:latin typeface="Sylfaen" panose="010A0502050306030303" pitchFamily="18" charset="0"/>
              </a:rPr>
              <a:t>; EBM : </a:t>
            </a:r>
            <a:r>
              <a:rPr lang="fr-FR" altLang="fr-FR" sz="1200" baseline="30000" dirty="0" smtClean="0">
                <a:latin typeface="Sylfaen" panose="010A0502050306030303" pitchFamily="18" charset="0"/>
              </a:rPr>
              <a:t>Evidence </a:t>
            </a:r>
            <a:r>
              <a:rPr lang="fr-FR" altLang="fr-FR" sz="1200" baseline="30000" dirty="0" err="1" smtClean="0">
                <a:latin typeface="Sylfaen" panose="010A0502050306030303" pitchFamily="18" charset="0"/>
              </a:rPr>
              <a:t>based</a:t>
            </a:r>
            <a:r>
              <a:rPr lang="fr-FR" altLang="fr-FR" sz="1200" baseline="30000" dirty="0" smtClean="0">
                <a:latin typeface="Sylfaen" panose="010A0502050306030303" pitchFamily="18" charset="0"/>
              </a:rPr>
              <a:t> </a:t>
            </a:r>
            <a:r>
              <a:rPr lang="fr-FR" altLang="fr-FR" sz="1200" baseline="30000" dirty="0" err="1" smtClean="0">
                <a:latin typeface="Sylfaen" panose="010A0502050306030303" pitchFamily="18" charset="0"/>
              </a:rPr>
              <a:t>medecine</a:t>
            </a:r>
            <a:r>
              <a:rPr lang="fr-FR" altLang="fr-FR" sz="1200" baseline="30000" dirty="0" smtClean="0">
                <a:latin typeface="Sylfaen" panose="010A0502050306030303" pitchFamily="18" charset="0"/>
              </a:rPr>
              <a:t> RCT</a:t>
            </a:r>
            <a:r>
              <a:rPr lang="fr-FR" altLang="fr-FR" sz="1200" dirty="0" smtClean="0">
                <a:latin typeface="Sylfaen" panose="010A0502050306030303" pitchFamily="18" charset="0"/>
              </a:rPr>
              <a:t> </a:t>
            </a:r>
            <a:r>
              <a:rPr lang="fr-FR" altLang="fr-FR" sz="1200" baseline="30000" dirty="0" smtClean="0">
                <a:latin typeface="Sylfaen" panose="010A0502050306030303" pitchFamily="18" charset="0"/>
              </a:rPr>
              <a:t>: </a:t>
            </a:r>
            <a:r>
              <a:rPr lang="fr-FR" altLang="fr-FR" sz="1200" baseline="30000" dirty="0" err="1" smtClean="0">
                <a:latin typeface="Sylfaen" panose="010A0502050306030303" pitchFamily="18" charset="0"/>
              </a:rPr>
              <a:t>Ramdomized</a:t>
            </a:r>
            <a:r>
              <a:rPr lang="fr-FR" altLang="fr-FR" sz="1200" dirty="0" smtClean="0">
                <a:latin typeface="Sylfaen" panose="010A0502050306030303" pitchFamily="18" charset="0"/>
              </a:rPr>
              <a:t> </a:t>
            </a:r>
            <a:r>
              <a:rPr lang="fr-FR" altLang="fr-FR" sz="1200" baseline="30000" dirty="0" err="1">
                <a:latin typeface="Sylfaen" panose="010A0502050306030303" pitchFamily="18" charset="0"/>
              </a:rPr>
              <a:t>clinical</a:t>
            </a:r>
            <a:r>
              <a:rPr lang="fr-FR" altLang="fr-FR" sz="1200" baseline="30000" dirty="0">
                <a:latin typeface="Sylfaen" panose="010A0502050306030303" pitchFamily="18" charset="0"/>
              </a:rPr>
              <a:t> trial ; </a:t>
            </a:r>
            <a:r>
              <a:rPr lang="fr-FR" altLang="fr-FR" sz="1200" baseline="30000" dirty="0" smtClean="0">
                <a:latin typeface="Sylfaen" panose="010A0502050306030303" pitchFamily="18" charset="0"/>
              </a:rPr>
              <a:t>PCT </a:t>
            </a:r>
            <a:r>
              <a:rPr lang="fr-FR" altLang="fr-FR" sz="1200" baseline="30000" dirty="0" err="1" smtClean="0">
                <a:latin typeface="Sylfaen" panose="010A0502050306030303" pitchFamily="18" charset="0"/>
              </a:rPr>
              <a:t>pragmatic</a:t>
            </a:r>
            <a:r>
              <a:rPr lang="fr-FR" altLang="fr-FR" sz="1200" dirty="0" smtClean="0">
                <a:latin typeface="Sylfaen" panose="010A0502050306030303" pitchFamily="18" charset="0"/>
              </a:rPr>
              <a:t> </a:t>
            </a:r>
            <a:r>
              <a:rPr lang="fr-FR" altLang="fr-FR" sz="1200" baseline="30000" dirty="0" err="1">
                <a:latin typeface="Sylfaen" panose="010A0502050306030303" pitchFamily="18" charset="0"/>
              </a:rPr>
              <a:t>clinical</a:t>
            </a:r>
            <a:r>
              <a:rPr lang="fr-FR" altLang="fr-FR" sz="1200" baseline="30000" dirty="0">
                <a:latin typeface="Sylfaen" panose="010A0502050306030303" pitchFamily="18" charset="0"/>
              </a:rPr>
              <a:t> trial ; MTC : </a:t>
            </a:r>
            <a:r>
              <a:rPr lang="fr-FR" altLang="fr-FR" sz="1200" baseline="30000" dirty="0" smtClean="0">
                <a:latin typeface="Sylfaen" panose="010A0502050306030303" pitchFamily="18" charset="0"/>
              </a:rPr>
              <a:t>Mix</a:t>
            </a:r>
            <a:r>
              <a:rPr lang="fr-FR" altLang="fr-FR" sz="1200" dirty="0" smtClean="0">
                <a:latin typeface="Sylfaen" panose="010A0502050306030303" pitchFamily="18" charset="0"/>
              </a:rPr>
              <a:t>  </a:t>
            </a:r>
            <a:r>
              <a:rPr lang="fr-FR" altLang="fr-FR" sz="1200" baseline="30000" dirty="0" err="1">
                <a:latin typeface="Sylfaen" panose="010A0502050306030303" pitchFamily="18" charset="0"/>
              </a:rPr>
              <a:t>treatment</a:t>
            </a:r>
            <a:r>
              <a:rPr lang="fr-FR" altLang="fr-FR" sz="1200" baseline="30000" dirty="0">
                <a:latin typeface="Sylfaen" panose="010A0502050306030303" pitchFamily="18" charset="0"/>
              </a:rPr>
              <a:t> </a:t>
            </a:r>
            <a:r>
              <a:rPr lang="fr-FR" altLang="fr-FR" sz="1200" baseline="30000" dirty="0" err="1">
                <a:latin typeface="Sylfaen" panose="010A0502050306030303" pitchFamily="18" charset="0"/>
              </a:rPr>
              <a:t>comparison</a:t>
            </a:r>
            <a:r>
              <a:rPr lang="fr-FR" altLang="fr-FR" sz="1200" baseline="30000" dirty="0">
                <a:latin typeface="Sylfaen" panose="010A0502050306030303" pitchFamily="18" charset="0"/>
              </a:rPr>
              <a:t>- ; </a:t>
            </a:r>
            <a:r>
              <a:rPr lang="fr-FR" altLang="fr-FR" sz="1200" baseline="30000" dirty="0" smtClean="0">
                <a:latin typeface="Sylfaen" panose="010A0502050306030303" pitchFamily="18" charset="0"/>
              </a:rPr>
              <a:t>SRE: </a:t>
            </a:r>
            <a:r>
              <a:rPr lang="fr-FR" altLang="fr-FR" sz="1200" baseline="30000" dirty="0" err="1" smtClean="0">
                <a:latin typeface="Sylfaen" panose="010A0502050306030303" pitchFamily="18" charset="0"/>
              </a:rPr>
              <a:t>Systematic</a:t>
            </a:r>
            <a:r>
              <a:rPr lang="fr-FR" altLang="fr-FR" sz="1200" dirty="0" smtClean="0">
                <a:latin typeface="Sylfaen" panose="010A0502050306030303" pitchFamily="18" charset="0"/>
              </a:rPr>
              <a:t> </a:t>
            </a:r>
            <a:r>
              <a:rPr lang="fr-FR" altLang="fr-FR" sz="1200" baseline="30000" dirty="0" err="1">
                <a:latin typeface="Sylfaen" panose="010A0502050306030303" pitchFamily="18" charset="0"/>
              </a:rPr>
              <a:t>review</a:t>
            </a:r>
            <a:r>
              <a:rPr lang="fr-FR" altLang="fr-FR" sz="1200" baseline="30000" dirty="0">
                <a:latin typeface="Sylfaen" panose="010A0502050306030303" pitchFamily="18" charset="0"/>
              </a:rPr>
              <a:t> of </a:t>
            </a:r>
            <a:r>
              <a:rPr lang="fr-FR" altLang="fr-FR" sz="1200" baseline="30000" dirty="0" err="1">
                <a:latin typeface="Sylfaen" panose="010A0502050306030303" pitchFamily="18" charset="0"/>
              </a:rPr>
              <a:t>evidencee</a:t>
            </a:r>
            <a:r>
              <a:rPr lang="fr-FR" altLang="fr-FR" sz="1200" baseline="30000" dirty="0">
                <a:latin typeface="Sylfaen" panose="010A0502050306030303" pitchFamily="18" charset="0"/>
              </a:rPr>
              <a:t> ; </a:t>
            </a:r>
            <a:r>
              <a:rPr lang="fr-FR" altLang="fr-FR" sz="1200" baseline="30000" dirty="0" smtClean="0">
                <a:latin typeface="Sylfaen" panose="010A0502050306030303" pitchFamily="18" charset="0"/>
              </a:rPr>
              <a:t> CED </a:t>
            </a:r>
            <a:r>
              <a:rPr lang="fr-FR" altLang="fr-FR" sz="1200" baseline="30000" dirty="0">
                <a:latin typeface="Sylfaen" panose="010A0502050306030303" pitchFamily="18" charset="0"/>
              </a:rPr>
              <a:t>: </a:t>
            </a:r>
            <a:r>
              <a:rPr lang="fr-FR" altLang="fr-FR" sz="1200" baseline="30000" dirty="0" err="1" smtClean="0">
                <a:latin typeface="Sylfaen" panose="010A0502050306030303" pitchFamily="18" charset="0"/>
              </a:rPr>
              <a:t>Coveragel</a:t>
            </a:r>
            <a:r>
              <a:rPr lang="fr-FR" altLang="fr-FR" sz="1200" baseline="30000" dirty="0" smtClean="0">
                <a:latin typeface="Sylfaen" panose="010A0502050306030303" pitchFamily="18" charset="0"/>
              </a:rPr>
              <a:t> e </a:t>
            </a:r>
            <a:r>
              <a:rPr lang="fr-FR" altLang="fr-FR" sz="1200" baseline="30000" dirty="0" err="1" smtClean="0">
                <a:latin typeface="Sylfaen" panose="010A0502050306030303" pitchFamily="18" charset="0"/>
              </a:rPr>
              <a:t>with</a:t>
            </a:r>
            <a:r>
              <a:rPr lang="fr-FR" altLang="fr-FR" sz="1200" baseline="30000" dirty="0" smtClean="0">
                <a:latin typeface="Sylfaen" panose="010A0502050306030303" pitchFamily="18" charset="0"/>
              </a:rPr>
              <a:t> </a:t>
            </a:r>
            <a:r>
              <a:rPr lang="fr-FR" altLang="fr-FR" sz="1200" baseline="30000" dirty="0" err="1" smtClean="0">
                <a:latin typeface="Sylfaen" panose="010A0502050306030303" pitchFamily="18" charset="0"/>
              </a:rPr>
              <a:t>evidence</a:t>
            </a:r>
            <a:r>
              <a:rPr lang="fr-FR" altLang="fr-FR" sz="1200" baseline="30000" dirty="0" smtClean="0">
                <a:latin typeface="Sylfaen" panose="010A0502050306030303" pitchFamily="18" charset="0"/>
              </a:rPr>
              <a:t> </a:t>
            </a:r>
            <a:r>
              <a:rPr lang="fr-FR" altLang="fr-FR" sz="1200" baseline="30000" dirty="0" err="1" smtClean="0">
                <a:latin typeface="Sylfaen" panose="010A0502050306030303" pitchFamily="18" charset="0"/>
              </a:rPr>
              <a:t>development</a:t>
            </a:r>
            <a:r>
              <a:rPr lang="fr-FR" altLang="fr-FR" sz="1200" baseline="30000" dirty="0" smtClean="0">
                <a:latin typeface="Sylfaen" panose="010A0502050306030303" pitchFamily="18" charset="0"/>
              </a:rPr>
              <a:t>;  </a:t>
            </a:r>
            <a:r>
              <a:rPr lang="fr-FR" altLang="fr-FR" sz="1200" baseline="30000" dirty="0" smtClean="0">
                <a:solidFill>
                  <a:srgbClr val="C00000"/>
                </a:solidFill>
                <a:latin typeface="Sylfaen" panose="010A0502050306030303" pitchFamily="18" charset="0"/>
              </a:rPr>
              <a:t>          </a:t>
            </a:r>
            <a:r>
              <a:rPr lang="fr-FR" altLang="fr-FR" sz="1200" baseline="30000" dirty="0" smtClean="0">
                <a:latin typeface="Sylfaen" panose="010A0502050306030303" pitchFamily="18" charset="0"/>
              </a:rPr>
              <a:t> </a:t>
            </a:r>
            <a:r>
              <a:rPr lang="fr-FR" altLang="fr-FR" sz="1200" baseline="30000" dirty="0">
                <a:latin typeface="Sylfaen" panose="010A0502050306030303" pitchFamily="18" charset="0"/>
              </a:rPr>
              <a:t>Relations controversées </a:t>
            </a:r>
          </a:p>
        </p:txBody>
      </p:sp>
    </p:spTree>
    <p:extLst>
      <p:ext uri="{BB962C8B-B14F-4D97-AF65-F5344CB8AC3E}">
        <p14:creationId xmlns:p14="http://schemas.microsoft.com/office/powerpoint/2010/main" val="21366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re 1"/>
          <p:cNvSpPr>
            <a:spLocks noGrp="1"/>
          </p:cNvSpPr>
          <p:nvPr>
            <p:ph type="title" idx="4294967295"/>
          </p:nvPr>
        </p:nvSpPr>
        <p:spPr>
          <a:xfrm>
            <a:off x="76200" y="116632"/>
            <a:ext cx="8686800" cy="1143000"/>
          </a:xfrm>
        </p:spPr>
        <p:txBody>
          <a:bodyPr/>
          <a:lstStyle/>
          <a:p>
            <a:pPr eaLnBrk="1" hangingPunct="1"/>
            <a:r>
              <a:rPr lang="fr-FR" altLang="fr-FR" sz="3200" dirty="0" smtClean="0"/>
              <a:t> The </a:t>
            </a:r>
            <a:r>
              <a:rPr lang="fr-FR" altLang="fr-FR" sz="3200" dirty="0" err="1" smtClean="0"/>
              <a:t>EUnetHTA</a:t>
            </a:r>
            <a:r>
              <a:rPr lang="fr-FR" altLang="fr-FR" sz="3200" dirty="0" smtClean="0"/>
              <a:t> </a:t>
            </a:r>
            <a:r>
              <a:rPr lang="fr-FR" altLang="fr-FR" sz="3200" dirty="0"/>
              <a:t>P</a:t>
            </a:r>
            <a:r>
              <a:rPr lang="fr-FR" altLang="fr-FR" sz="3200" dirty="0" smtClean="0"/>
              <a:t>roject:  A Chance or a </a:t>
            </a:r>
            <a:r>
              <a:rPr lang="fr-FR" altLang="fr-FR" sz="3200" dirty="0" err="1" smtClean="0"/>
              <a:t>Threat</a:t>
            </a:r>
            <a:r>
              <a:rPr lang="fr-FR" altLang="fr-FR" sz="3200" dirty="0" smtClean="0"/>
              <a:t> For </a:t>
            </a:r>
            <a:r>
              <a:rPr lang="fr-FR" altLang="fr-FR" sz="3200" dirty="0" err="1" smtClean="0"/>
              <a:t>HealthEconomic</a:t>
            </a:r>
            <a:r>
              <a:rPr lang="fr-FR" altLang="fr-FR" sz="3200" dirty="0" smtClean="0"/>
              <a:t> ?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4744"/>
            <a:ext cx="89916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V="1">
            <a:off x="395536" y="2492896"/>
            <a:ext cx="792088" cy="1080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395536" y="3573016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2267744" y="4221088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0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18B1122F-6ABE-4BBB-A35F-AC756A93971E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17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0200" cy="6934200"/>
          </a:xfrm>
          <a:noFill/>
        </p:spPr>
      </p:pic>
      <p:sp>
        <p:nvSpPr>
          <p:cNvPr id="24581" name="Rectangle 6"/>
          <p:cNvSpPr txBox="1">
            <a:spLocks noGrp="1" noChangeArrowheads="1"/>
          </p:cNvSpPr>
          <p:nvPr/>
        </p:nvSpPr>
        <p:spPr bwMode="auto">
          <a:xfrm>
            <a:off x="7451725" y="6356350"/>
            <a:ext cx="936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ctr" eaLnBrk="1" hangingPunct="1"/>
            <a:fld id="{216A04C9-6CBB-49F0-AB7C-39F6723B4202}" type="slidenum">
              <a:rPr lang="en-GB" altLang="fr-FR" sz="1200" baseline="30000">
                <a:solidFill>
                  <a:srgbClr val="898989"/>
                </a:solidFill>
                <a:latin typeface="Arial" panose="020B0604020202020204" pitchFamily="34" charset="0"/>
              </a:rPr>
              <a:pPr algn="ctr" eaLnBrk="1" hangingPunct="1"/>
              <a:t>17</a:t>
            </a:fld>
            <a:endParaRPr lang="en-GB" altLang="fr-FR" sz="1200" baseline="30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Conditional</a:t>
            </a:r>
            <a:r>
              <a:rPr lang="fr-FR" dirty="0" smtClean="0"/>
              <a:t> marketing autorisation </a:t>
            </a:r>
            <a:r>
              <a:rPr lang="fr-FR" sz="1800" dirty="0" err="1" smtClean="0"/>
              <a:t>Orphan</a:t>
            </a:r>
            <a:r>
              <a:rPr lang="fr-FR" sz="1800" dirty="0" smtClean="0"/>
              <a:t> </a:t>
            </a:r>
            <a:r>
              <a:rPr lang="fr-FR" sz="1800" dirty="0" err="1" smtClean="0"/>
              <a:t>medicinal</a:t>
            </a:r>
            <a:r>
              <a:rPr lang="fr-FR" sz="1800" dirty="0" smtClean="0"/>
              <a:t> </a:t>
            </a:r>
            <a:r>
              <a:rPr lang="fr-FR" sz="1800" dirty="0" err="1" smtClean="0"/>
              <a:t>products</a:t>
            </a:r>
            <a:r>
              <a:rPr lang="fr-FR" sz="1800" dirty="0" smtClean="0"/>
              <a:t>, autorisation </a:t>
            </a:r>
            <a:r>
              <a:rPr lang="fr-FR" sz="1800" dirty="0" err="1" smtClean="0"/>
              <a:t>intended</a:t>
            </a:r>
            <a:r>
              <a:rPr lang="fr-FR" sz="1800" dirty="0" smtClean="0"/>
              <a:t> to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converted</a:t>
            </a:r>
            <a:r>
              <a:rPr lang="fr-FR" sz="1800" dirty="0" smtClean="0"/>
              <a:t> </a:t>
            </a:r>
            <a:r>
              <a:rPr lang="fr-FR" sz="1800" dirty="0" err="1" smtClean="0"/>
              <a:t>into</a:t>
            </a:r>
            <a:r>
              <a:rPr lang="fr-FR" sz="1800" dirty="0" smtClean="0"/>
              <a:t> </a:t>
            </a:r>
            <a:r>
              <a:rPr lang="fr-FR" sz="1800" dirty="0" err="1" smtClean="0"/>
              <a:t>regular</a:t>
            </a:r>
            <a:r>
              <a:rPr lang="fr-FR" sz="1800" dirty="0" smtClean="0"/>
              <a:t> autorisation once all data are </a:t>
            </a:r>
            <a:r>
              <a:rPr lang="fr-FR" sz="1800" dirty="0" err="1" smtClean="0"/>
              <a:t>available</a:t>
            </a:r>
            <a:endParaRPr lang="fr-FR" dirty="0" smtClean="0"/>
          </a:p>
          <a:p>
            <a:r>
              <a:rPr lang="fr-FR" dirty="0" smtClean="0"/>
              <a:t>Autorisation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exceptional</a:t>
            </a:r>
            <a:r>
              <a:rPr lang="fr-FR" dirty="0" smtClean="0"/>
              <a:t> </a:t>
            </a:r>
            <a:r>
              <a:rPr lang="fr-FR" dirty="0" err="1" smtClean="0"/>
              <a:t>circumstances</a:t>
            </a:r>
            <a:r>
              <a:rPr lang="fr-FR" dirty="0" smtClean="0"/>
              <a:t> </a:t>
            </a:r>
            <a:r>
              <a:rPr lang="fr-FR" sz="1800" dirty="0" err="1" smtClean="0"/>
              <a:t>Orphan</a:t>
            </a:r>
            <a:r>
              <a:rPr lang="fr-FR" sz="1800" dirty="0" smtClean="0"/>
              <a:t> </a:t>
            </a:r>
            <a:r>
              <a:rPr lang="fr-FR" sz="1800" dirty="0" err="1" smtClean="0"/>
              <a:t>drugs</a:t>
            </a:r>
            <a:r>
              <a:rPr lang="fr-FR" sz="1800" dirty="0" smtClean="0"/>
              <a:t> </a:t>
            </a:r>
            <a:r>
              <a:rPr lang="fr-FR" sz="1800" dirty="0" err="1" smtClean="0"/>
              <a:t>used</a:t>
            </a:r>
            <a:r>
              <a:rPr lang="fr-FR" sz="1800" dirty="0" smtClean="0"/>
              <a:t> in rare patient populations, </a:t>
            </a:r>
            <a:r>
              <a:rPr lang="fr-FR" sz="1800" dirty="0" err="1" smtClean="0"/>
              <a:t>normally</a:t>
            </a:r>
            <a:r>
              <a:rPr lang="fr-FR" sz="1800" dirty="0" smtClean="0"/>
              <a:t> </a:t>
            </a:r>
            <a:r>
              <a:rPr lang="fr-FR" sz="1800" dirty="0" err="1" smtClean="0"/>
              <a:t>it</a:t>
            </a:r>
            <a:r>
              <a:rPr lang="fr-FR" sz="1800" dirty="0" smtClean="0"/>
              <a:t> </a:t>
            </a:r>
            <a:r>
              <a:rPr lang="fr-FR" sz="1800" dirty="0" err="1" smtClean="0"/>
              <a:t>would</a:t>
            </a:r>
            <a:r>
              <a:rPr lang="fr-FR" sz="1800" dirty="0" smtClean="0"/>
              <a:t> </a:t>
            </a:r>
            <a:r>
              <a:rPr lang="fr-FR" sz="1800" dirty="0" err="1" smtClean="0"/>
              <a:t>never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possible to </a:t>
            </a:r>
            <a:r>
              <a:rPr lang="fr-FR" sz="1800" dirty="0" err="1" smtClean="0"/>
              <a:t>collect</a:t>
            </a:r>
            <a:r>
              <a:rPr lang="fr-FR" sz="1800" dirty="0" smtClean="0"/>
              <a:t> full data.</a:t>
            </a:r>
            <a:endParaRPr lang="fr-FR" dirty="0" smtClean="0"/>
          </a:p>
          <a:p>
            <a:r>
              <a:rPr lang="fr-FR" dirty="0" err="1" smtClean="0"/>
              <a:t>Accelerated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r>
              <a:rPr lang="fr-FR" sz="1800" dirty="0" smtClean="0"/>
              <a:t> For </a:t>
            </a:r>
            <a:r>
              <a:rPr lang="fr-FR" sz="1800" dirty="0" err="1" smtClean="0"/>
              <a:t>drugs</a:t>
            </a:r>
            <a:r>
              <a:rPr lang="fr-FR" sz="1800" dirty="0" smtClean="0"/>
              <a:t> of major </a:t>
            </a:r>
            <a:r>
              <a:rPr lang="fr-FR" sz="1800" dirty="0" err="1" smtClean="0"/>
              <a:t>interest</a:t>
            </a:r>
            <a:r>
              <a:rPr lang="fr-FR" sz="1800" dirty="0" smtClean="0"/>
              <a:t> in </a:t>
            </a:r>
            <a:r>
              <a:rPr lang="fr-FR" sz="1800" dirty="0" err="1" smtClean="0"/>
              <a:t>terms</a:t>
            </a:r>
            <a:r>
              <a:rPr lang="fr-FR" sz="1800" dirty="0" smtClean="0"/>
              <a:t> of public </a:t>
            </a:r>
            <a:r>
              <a:rPr lang="fr-FR" sz="1800" dirty="0" err="1" smtClean="0"/>
              <a:t>health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16632"/>
            <a:ext cx="1340413" cy="899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11113" y="-4763"/>
            <a:ext cx="9144001" cy="1143001"/>
          </a:xfrm>
        </p:spPr>
        <p:txBody>
          <a:bodyPr/>
          <a:lstStyle/>
          <a:p>
            <a:r>
              <a:rPr lang="fr-FR" sz="3200" dirty="0" smtClean="0"/>
              <a:t>	</a:t>
            </a:r>
            <a:r>
              <a:rPr lang="fr-FR" sz="3200" dirty="0" err="1" smtClean="0"/>
              <a:t>Blurring</a:t>
            </a:r>
            <a:r>
              <a:rPr lang="fr-FR" sz="3200" dirty="0" smtClean="0"/>
              <a:t> the Distinction </a:t>
            </a:r>
            <a:r>
              <a:rPr lang="fr-FR" sz="3200" dirty="0" err="1" smtClean="0"/>
              <a:t>Between</a:t>
            </a:r>
            <a:r>
              <a:rPr lang="fr-FR" sz="3200" dirty="0" smtClean="0"/>
              <a:t> </a:t>
            </a:r>
            <a:r>
              <a:rPr lang="fr-FR" sz="3200" dirty="0" err="1" smtClean="0"/>
              <a:t>Pre</a:t>
            </a:r>
            <a:r>
              <a:rPr lang="fr-FR" sz="3200" dirty="0" smtClean="0"/>
              <a:t>   and Post Commercialisation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1377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System </a:t>
            </a:r>
            <a:r>
              <a:rPr lang="fr-FR" dirty="0" err="1" smtClean="0"/>
              <a:t>Approach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87713" y="980728"/>
            <a:ext cx="7168573" cy="452596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 bwMode="auto">
          <a:xfrm>
            <a:off x="827584" y="980728"/>
            <a:ext cx="352839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474" name="Connecteur droit 93"/>
          <p:cNvCxnSpPr>
            <a:cxnSpLocks noChangeShapeType="1"/>
          </p:cNvCxnSpPr>
          <p:nvPr/>
        </p:nvCxnSpPr>
        <p:spPr bwMode="auto">
          <a:xfrm flipH="1">
            <a:off x="3497263" y="1981200"/>
            <a:ext cx="7937" cy="43275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476" name="Connecteur droit avec flèche 82"/>
          <p:cNvCxnSpPr>
            <a:cxnSpLocks noChangeShapeType="1"/>
          </p:cNvCxnSpPr>
          <p:nvPr/>
        </p:nvCxnSpPr>
        <p:spPr bwMode="auto">
          <a:xfrm>
            <a:off x="7272338" y="1916113"/>
            <a:ext cx="0" cy="352901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1727200" y="4724400"/>
            <a:ext cx="1655763" cy="433388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b="0" i="0" dirty="0" err="1" smtClean="0">
                <a:solidFill>
                  <a:schemeClr val="tx1"/>
                </a:solidFill>
                <a:latin typeface="Arial" charset="0"/>
              </a:rPr>
              <a:t>Emphasis</a:t>
            </a:r>
            <a:r>
              <a:rPr lang="fr-FR" sz="1000" b="0" i="0" dirty="0" smtClean="0">
                <a:solidFill>
                  <a:schemeClr val="tx1"/>
                </a:solidFill>
                <a:latin typeface="Arial" charset="0"/>
              </a:rPr>
              <a:t> on: RCT, </a:t>
            </a:r>
            <a:r>
              <a:rPr lang="fr-FR" sz="1000" b="0" i="0" dirty="0" err="1" smtClean="0">
                <a:solidFill>
                  <a:schemeClr val="tx1"/>
                </a:solidFill>
                <a:latin typeface="Arial" charset="0"/>
              </a:rPr>
              <a:t>most</a:t>
            </a:r>
            <a:r>
              <a:rPr lang="fr-FR" sz="1000" b="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000" b="0" i="0" dirty="0" err="1" smtClean="0">
                <a:solidFill>
                  <a:schemeClr val="tx1"/>
                </a:solidFill>
                <a:latin typeface="Arial" charset="0"/>
              </a:rPr>
              <a:t>often</a:t>
            </a:r>
            <a:r>
              <a:rPr lang="fr-FR" sz="1000" b="0" i="0" dirty="0" smtClean="0">
                <a:solidFill>
                  <a:schemeClr val="tx1"/>
                </a:solidFill>
                <a:latin typeface="Arial" charset="0"/>
              </a:rPr>
              <a:t> placebo-</a:t>
            </a:r>
            <a:r>
              <a:rPr lang="fr-FR" sz="1000" b="0" i="0" dirty="0" err="1" smtClean="0">
                <a:solidFill>
                  <a:schemeClr val="tx1"/>
                </a:solidFill>
                <a:latin typeface="Arial" charset="0"/>
              </a:rPr>
              <a:t>controlled</a:t>
            </a:r>
            <a:endParaRPr lang="fr-FR" sz="10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5478" name="Espace réservé du numéro de diapositive 4"/>
          <p:cNvSpPr txBox="1">
            <a:spLocks noGrp="1"/>
          </p:cNvSpPr>
          <p:nvPr/>
        </p:nvSpPr>
        <p:spPr bwMode="auto">
          <a:xfrm>
            <a:off x="8629650" y="6400800"/>
            <a:ext cx="61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BF1D6E"/>
              </a:buClr>
              <a:buFont typeface="Wingdings 2" panose="05020102010507070707" pitchFamily="18" charset="2"/>
              <a:buChar char="÷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941C7F2-3B29-49D5-9AC5-F91C9BD9FE41}" type="slidenum">
              <a:rPr lang="fr-FR" altLang="fr-FR" sz="1000" b="0" i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z="1000" b="0" i="0">
              <a:latin typeface="Arial" panose="020B0604020202020204" pitchFamily="34" charset="0"/>
            </a:endParaRPr>
          </a:p>
        </p:txBody>
      </p:sp>
      <p:sp>
        <p:nvSpPr>
          <p:cNvPr id="1386498" name="Rectangle 2050"/>
          <p:cNvSpPr>
            <a:spLocks noChangeArrowheads="1"/>
          </p:cNvSpPr>
          <p:nvPr/>
        </p:nvSpPr>
        <p:spPr bwMode="auto">
          <a:xfrm>
            <a:off x="-304800" y="308870"/>
            <a:ext cx="9753600" cy="9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3200" dirty="0" smtClean="0">
                <a:solidFill>
                  <a:srgbClr val="BF1D6E"/>
                </a:solidFill>
                <a:ea typeface="+mj-ea"/>
                <a:cs typeface="Arial" pitchFamily="34" charset="0"/>
              </a:rPr>
              <a:t>How to Help The Payer To Make  a Decision ?</a:t>
            </a:r>
            <a:r>
              <a:rPr lang="fr-FR" altLang="fr-FR" sz="3200" dirty="0" smtClean="0">
                <a:solidFill>
                  <a:srgbClr val="BF1D6E"/>
                </a:solidFill>
                <a:ea typeface="+mj-ea"/>
                <a:cs typeface="Arial" pitchFamily="34" charset="0"/>
              </a:rPr>
              <a:t> </a:t>
            </a:r>
          </a:p>
          <a:p>
            <a:pPr algn="ctr">
              <a:lnSpc>
                <a:spcPct val="70000"/>
              </a:lnSpc>
              <a:defRPr/>
            </a:pPr>
            <a:r>
              <a:rPr lang="fr-FR" sz="1200" b="0" dirty="0" smtClean="0">
                <a:latin typeface="Sylfaen" panose="010A0502050306030303" pitchFamily="18" charset="0"/>
              </a:rPr>
              <a:t>Thomas </a:t>
            </a:r>
            <a:r>
              <a:rPr lang="fr-FR" sz="1200" b="0" dirty="0" err="1" smtClean="0">
                <a:latin typeface="Sylfaen" panose="010A0502050306030303" pitchFamily="18" charset="0"/>
              </a:rPr>
              <a:t>Lönngren</a:t>
            </a:r>
            <a:r>
              <a:rPr lang="fr-FR" sz="1200" b="0" dirty="0" smtClean="0">
                <a:latin typeface="Sylfaen" panose="010A0502050306030303" pitchFamily="18" charset="0"/>
              </a:rPr>
              <a:t> : </a:t>
            </a:r>
            <a:r>
              <a:rPr lang="fr-FR" sz="1200" b="0" dirty="0" err="1" smtClean="0">
                <a:latin typeface="Sylfaen" panose="010A0502050306030303" pitchFamily="18" charset="0"/>
              </a:rPr>
              <a:t>Executive</a:t>
            </a:r>
            <a:r>
              <a:rPr lang="fr-FR" sz="1200" b="0" dirty="0" smtClean="0">
                <a:latin typeface="Sylfaen" panose="010A0502050306030303" pitchFamily="18" charset="0"/>
              </a:rPr>
              <a:t> </a:t>
            </a:r>
            <a:r>
              <a:rPr lang="fr-FR" sz="1200" b="0" dirty="0" err="1" smtClean="0">
                <a:latin typeface="Sylfaen" panose="010A0502050306030303" pitchFamily="18" charset="0"/>
              </a:rPr>
              <a:t>Director</a:t>
            </a:r>
            <a:r>
              <a:rPr lang="fr-FR" sz="1200" b="0" dirty="0" smtClean="0">
                <a:latin typeface="Sylfaen" panose="010A0502050306030303" pitchFamily="18" charset="0"/>
              </a:rPr>
              <a:t> EMA</a:t>
            </a:r>
            <a:r>
              <a:rPr lang="fr-FR" sz="2000" b="0" dirty="0" smtClean="0">
                <a:latin typeface="Sylfaen" panose="010A0502050306030303" pitchFamily="18" charset="0"/>
              </a:rPr>
              <a:t> </a:t>
            </a:r>
            <a:r>
              <a:rPr lang="fr-FR" sz="1200" b="0" dirty="0" err="1" smtClean="0">
                <a:latin typeface="Sylfaen" panose="010A0502050306030303" pitchFamily="18" charset="0"/>
              </a:rPr>
              <a:t>Ministerial</a:t>
            </a:r>
            <a:r>
              <a:rPr lang="fr-FR" sz="1200" b="0" dirty="0" smtClean="0">
                <a:latin typeface="Sylfaen" panose="010A0502050306030303" pitchFamily="18" charset="0"/>
              </a:rPr>
              <a:t> </a:t>
            </a:r>
            <a:r>
              <a:rPr lang="fr-FR" sz="1200" b="0" dirty="0" err="1" smtClean="0">
                <a:latin typeface="Sylfaen" panose="010A0502050306030303" pitchFamily="18" charset="0"/>
              </a:rPr>
              <a:t>Conference</a:t>
            </a:r>
            <a:r>
              <a:rPr lang="fr-FR" sz="1200" b="0" dirty="0" smtClean="0">
                <a:latin typeface="Sylfaen" panose="010A0502050306030303" pitchFamily="18" charset="0"/>
              </a:rPr>
              <a:t> “Innovation and </a:t>
            </a:r>
            <a:r>
              <a:rPr lang="fr-FR" sz="1200" b="0" dirty="0" err="1" smtClean="0">
                <a:latin typeface="Sylfaen" panose="010A0502050306030303" pitchFamily="18" charset="0"/>
              </a:rPr>
              <a:t>Solidarity</a:t>
            </a:r>
            <a:r>
              <a:rPr lang="fr-FR" sz="1200" b="0" dirty="0" smtClean="0">
                <a:latin typeface="Sylfaen" panose="010A0502050306030303" pitchFamily="18" charset="0"/>
              </a:rPr>
              <a:t> on Pharmaceuticals” </a:t>
            </a:r>
            <a:br>
              <a:rPr lang="fr-FR" sz="1200" b="0" dirty="0" smtClean="0">
                <a:latin typeface="Sylfaen" panose="010A0502050306030303" pitchFamily="18" charset="0"/>
              </a:rPr>
            </a:br>
            <a:r>
              <a:rPr lang="fr-FR" sz="1200" b="0" dirty="0" smtClean="0">
                <a:latin typeface="Sylfaen" panose="010A0502050306030303" pitchFamily="18" charset="0"/>
              </a:rPr>
              <a:t>Brussels –23 &amp; 24 </a:t>
            </a:r>
            <a:r>
              <a:rPr lang="fr-FR" sz="1200" b="0" dirty="0" err="1" smtClean="0">
                <a:latin typeface="Sylfaen" panose="010A0502050306030303" pitchFamily="18" charset="0"/>
              </a:rPr>
              <a:t>September</a:t>
            </a:r>
            <a:r>
              <a:rPr lang="fr-FR" sz="1200" b="0" dirty="0" smtClean="0">
                <a:latin typeface="Sylfaen" panose="010A0502050306030303" pitchFamily="18" charset="0"/>
              </a:rPr>
              <a:t> 2010</a:t>
            </a:r>
            <a:br>
              <a:rPr lang="fr-FR" sz="1200" b="0" dirty="0" smtClean="0">
                <a:latin typeface="Sylfaen" panose="010A0502050306030303" pitchFamily="18" charset="0"/>
              </a:rPr>
            </a:br>
            <a:endParaRPr lang="fr-FR" sz="1200" b="0" dirty="0" smtClean="0">
              <a:latin typeface="Sylfaen" panose="010A0502050306030303" pitchFamily="18" charset="0"/>
            </a:endParaRPr>
          </a:p>
        </p:txBody>
      </p:sp>
      <p:sp>
        <p:nvSpPr>
          <p:cNvPr id="105480" name="Rectangle 31"/>
          <p:cNvSpPr>
            <a:spLocks noChangeArrowheads="1"/>
          </p:cNvSpPr>
          <p:nvPr/>
        </p:nvSpPr>
        <p:spPr bwMode="auto">
          <a:xfrm>
            <a:off x="323850" y="5876925"/>
            <a:ext cx="291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BF1D6E"/>
              </a:buClr>
              <a:buFont typeface="Wingdings 2" panose="05020102010507070707" pitchFamily="18" charset="2"/>
              <a:buChar char="÷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1D6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fr-FR" altLang="fr-FR" sz="10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000" b="0" i="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FR" altLang="fr-FR" sz="10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Market  Autorisation</a:t>
            </a:r>
            <a:endParaRPr lang="fr-FR" altLang="fr-FR" sz="1000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0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RCT </a:t>
            </a:r>
            <a:r>
              <a:rPr lang="fr-FR" altLang="fr-FR" sz="1000" b="0" i="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altLang="fr-FR" sz="10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andomised </a:t>
            </a:r>
            <a:r>
              <a:rPr lang="fr-FR" altLang="fr-FR" sz="1000" b="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ClinicalTrial</a:t>
            </a:r>
            <a:endParaRPr lang="fr-FR" altLang="fr-FR" sz="10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26"/>
          <p:cNvSpPr>
            <a:spLocks noChangeArrowheads="1"/>
          </p:cNvSpPr>
          <p:nvPr/>
        </p:nvSpPr>
        <p:spPr bwMode="auto">
          <a:xfrm>
            <a:off x="323850" y="2462699"/>
            <a:ext cx="1116013" cy="246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1000" b="0" i="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Assessors</a:t>
            </a:r>
            <a:endParaRPr lang="fr-FR" sz="1000" b="0" i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Rectangle 27"/>
          <p:cNvSpPr>
            <a:spLocks noChangeArrowheads="1"/>
          </p:cNvSpPr>
          <p:nvPr/>
        </p:nvSpPr>
        <p:spPr bwMode="auto">
          <a:xfrm>
            <a:off x="323850" y="4109010"/>
            <a:ext cx="1116013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1000" b="0" i="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Assessment</a:t>
            </a:r>
            <a:r>
              <a:rPr lang="fr-FR" sz="1000" b="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Focus</a:t>
            </a:r>
            <a:endParaRPr lang="fr-FR" sz="1000" b="0" i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Rectangle 28"/>
          <p:cNvSpPr>
            <a:spLocks noChangeArrowheads="1"/>
          </p:cNvSpPr>
          <p:nvPr/>
        </p:nvSpPr>
        <p:spPr bwMode="auto">
          <a:xfrm>
            <a:off x="323850" y="5343019"/>
            <a:ext cx="1116013" cy="246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1000" b="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Studies/Data</a:t>
            </a:r>
            <a:endParaRPr lang="fr-FR" sz="1000" b="0" i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ZoneTexte 35"/>
          <p:cNvSpPr txBox="1">
            <a:spLocks noChangeArrowheads="1"/>
          </p:cNvSpPr>
          <p:nvPr/>
        </p:nvSpPr>
        <p:spPr bwMode="auto">
          <a:xfrm>
            <a:off x="1727200" y="3212976"/>
            <a:ext cx="1655763" cy="553998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BF1D6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BF1D6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BF1D6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BF1D6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sz="1000" b="0" i="0" dirty="0" err="1" smtClean="0">
                <a:latin typeface="Arial" charset="0"/>
                <a:cs typeface="Arial" charset="0"/>
              </a:rPr>
              <a:t>Quality</a:t>
            </a:r>
            <a:r>
              <a:rPr lang="fr-FR" sz="1000" b="0" i="0" dirty="0" smtClean="0">
                <a:latin typeface="Arial" charset="0"/>
                <a:cs typeface="Arial" charset="0"/>
              </a:rPr>
              <a:t>, Safety, Efficacy, (First 3 </a:t>
            </a:r>
            <a:r>
              <a:rPr lang="fr-FR" sz="1000" b="0" i="0" dirty="0" err="1" smtClean="0">
                <a:latin typeface="Arial" charset="0"/>
                <a:cs typeface="Arial" charset="0"/>
              </a:rPr>
              <a:t>hurdles</a:t>
            </a:r>
            <a:r>
              <a:rPr lang="fr-FR" sz="1000" b="0" i="0" dirty="0" smtClean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defRPr/>
            </a:pPr>
            <a:r>
              <a:rPr lang="fr-FR" sz="1000" dirty="0" err="1" smtClean="0">
                <a:latin typeface="Arial" charset="0"/>
                <a:cs typeface="Arial" charset="0"/>
              </a:rPr>
              <a:t>Benefit</a:t>
            </a:r>
            <a:r>
              <a:rPr lang="fr-FR" sz="1000" dirty="0" smtClean="0">
                <a:latin typeface="Arial" charset="0"/>
                <a:cs typeface="Arial" charset="0"/>
              </a:rPr>
              <a:t>-</a:t>
            </a:r>
            <a:r>
              <a:rPr lang="fr-FR" sz="1000" dirty="0" err="1" smtClean="0">
                <a:latin typeface="Arial" charset="0"/>
                <a:cs typeface="Arial" charset="0"/>
              </a:rPr>
              <a:t>Risk</a:t>
            </a:r>
            <a:r>
              <a:rPr lang="fr-FR" sz="1000" dirty="0" smtClean="0">
                <a:latin typeface="Arial" charset="0"/>
                <a:cs typeface="Arial" charset="0"/>
              </a:rPr>
              <a:t> Profile</a:t>
            </a:r>
            <a:endParaRPr lang="fr-FR" sz="1000" b="0" i="0" dirty="0" smtClean="0">
              <a:latin typeface="Arial" charset="0"/>
              <a:cs typeface="Arial" charset="0"/>
            </a:endParaRPr>
          </a:p>
        </p:txBody>
      </p:sp>
      <p:sp>
        <p:nvSpPr>
          <p:cNvPr id="82" name="Rectangle 39"/>
          <p:cNvSpPr>
            <a:spLocks noChangeArrowheads="1"/>
          </p:cNvSpPr>
          <p:nvPr/>
        </p:nvSpPr>
        <p:spPr bwMode="auto">
          <a:xfrm>
            <a:off x="3551811" y="3261097"/>
            <a:ext cx="1581150" cy="1015663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000" b="0" i="0" dirty="0" smtClean="0">
                <a:solidFill>
                  <a:schemeClr val="tx1"/>
                </a:solidFill>
                <a:latin typeface="Arial" charset="0"/>
              </a:rPr>
              <a:t>Relative </a:t>
            </a:r>
            <a:r>
              <a:rPr lang="fr-FR" sz="1000" b="0" i="0" dirty="0" err="1" smtClean="0">
                <a:solidFill>
                  <a:schemeClr val="tx1"/>
                </a:solidFill>
                <a:latin typeface="Arial" charset="0"/>
              </a:rPr>
              <a:t>Efficacy</a:t>
            </a:r>
            <a:r>
              <a:rPr lang="fr-FR" sz="1000" b="0" i="0" dirty="0" smtClean="0">
                <a:solidFill>
                  <a:schemeClr val="tx1"/>
                </a:solidFill>
                <a:latin typeface="Arial" charset="0"/>
              </a:rPr>
              <a:t>/-</a:t>
            </a:r>
            <a:r>
              <a:rPr lang="fr-FR" sz="1000" dirty="0" err="1" smtClean="0">
                <a:solidFill>
                  <a:schemeClr val="tx1"/>
                </a:solidFill>
                <a:latin typeface="Arial" charset="0"/>
              </a:rPr>
              <a:t>effectiveness</a:t>
            </a:r>
            <a:r>
              <a:rPr lang="fr-FR" sz="1000" b="0" i="0" dirty="0" smtClean="0">
                <a:solidFill>
                  <a:schemeClr val="tx1"/>
                </a:solidFill>
                <a:latin typeface="Arial" charset="0"/>
              </a:rPr>
              <a:t>,</a:t>
            </a:r>
          </a:p>
          <a:p>
            <a:pPr eaLnBrk="1" hangingPunct="1">
              <a:defRPr/>
            </a:pPr>
            <a:r>
              <a:rPr lang="fr-FR" sz="1000" dirty="0" err="1" smtClean="0">
                <a:solidFill>
                  <a:schemeClr val="tx1"/>
                </a:solidFill>
                <a:latin typeface="Arial" charset="0"/>
              </a:rPr>
              <a:t>Cost</a:t>
            </a:r>
            <a:r>
              <a:rPr lang="fr-FR" sz="1000" dirty="0" smtClean="0">
                <a:solidFill>
                  <a:schemeClr val="tx1"/>
                </a:solidFill>
                <a:latin typeface="Arial" charset="0"/>
              </a:rPr>
              <a:t> vs </a:t>
            </a:r>
            <a:r>
              <a:rPr lang="fr-FR" sz="1000" dirty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fr-FR" sz="1000" dirty="0" smtClean="0">
                <a:solidFill>
                  <a:schemeClr val="tx1"/>
                </a:solidFill>
                <a:latin typeface="Arial" charset="0"/>
              </a:rPr>
              <a:t>et </a:t>
            </a:r>
            <a:r>
              <a:rPr lang="fr-FR" sz="1000" dirty="0" err="1" smtClean="0">
                <a:solidFill>
                  <a:schemeClr val="tx1"/>
                </a:solidFill>
                <a:latin typeface="Arial" charset="0"/>
              </a:rPr>
              <a:t>Health</a:t>
            </a:r>
            <a:r>
              <a:rPr lang="fr-FR" sz="1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000" dirty="0" err="1" smtClean="0">
                <a:solidFill>
                  <a:schemeClr val="tx1"/>
                </a:solidFill>
                <a:latin typeface="Arial" charset="0"/>
              </a:rPr>
              <a:t>Benefit</a:t>
            </a:r>
            <a:r>
              <a:rPr lang="fr-FR" sz="1000" dirty="0" smtClean="0">
                <a:solidFill>
                  <a:schemeClr val="tx1"/>
                </a:solidFill>
                <a:latin typeface="Arial" charset="0"/>
              </a:rPr>
              <a:t>,</a:t>
            </a:r>
          </a:p>
          <a:p>
            <a:pPr eaLnBrk="1" hangingPunct="1">
              <a:defRPr/>
            </a:pPr>
            <a:r>
              <a:rPr lang="fr-FR" sz="1000" b="0" i="0" dirty="0" smtClean="0">
                <a:solidFill>
                  <a:schemeClr val="tx1"/>
                </a:solidFill>
                <a:latin typeface="Arial" charset="0"/>
              </a:rPr>
              <a:t>Budget Impact</a:t>
            </a:r>
          </a:p>
          <a:p>
            <a:pPr eaLnBrk="1" hangingPunct="1">
              <a:defRPr/>
            </a:pPr>
            <a:r>
              <a:rPr lang="fr-FR" sz="1000" dirty="0" smtClean="0">
                <a:solidFill>
                  <a:schemeClr val="tx1"/>
                </a:solidFill>
                <a:latin typeface="Arial" charset="0"/>
              </a:rPr>
              <a:t>(4th </a:t>
            </a:r>
            <a:r>
              <a:rPr lang="fr-FR" sz="1000" dirty="0" err="1" smtClean="0">
                <a:solidFill>
                  <a:schemeClr val="tx1"/>
                </a:solidFill>
                <a:latin typeface="Arial" charset="0"/>
              </a:rPr>
              <a:t>hurdle</a:t>
            </a:r>
            <a:r>
              <a:rPr lang="fr-FR" sz="1000" dirty="0" smtClean="0">
                <a:solidFill>
                  <a:schemeClr val="tx1"/>
                </a:solidFill>
                <a:latin typeface="Arial" charset="0"/>
              </a:rPr>
              <a:t>)</a:t>
            </a:r>
            <a:endParaRPr lang="fr-FR" sz="10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4" name="Rectangle 44"/>
          <p:cNvSpPr>
            <a:spLocks noChangeArrowheads="1"/>
          </p:cNvSpPr>
          <p:nvPr/>
        </p:nvSpPr>
        <p:spPr bwMode="auto">
          <a:xfrm>
            <a:off x="3600450" y="4724400"/>
            <a:ext cx="1511300" cy="861774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000" i="0" dirty="0" smtClean="0">
                <a:solidFill>
                  <a:schemeClr val="tx1"/>
                </a:solidFill>
                <a:latin typeface="Arial" charset="0"/>
              </a:rPr>
              <a:t>Active-</a:t>
            </a:r>
            <a:r>
              <a:rPr lang="fr-FR" sz="1000" i="0" dirty="0" err="1" smtClean="0">
                <a:solidFill>
                  <a:schemeClr val="tx1"/>
                </a:solidFill>
                <a:latin typeface="Arial" charset="0"/>
              </a:rPr>
              <a:t>controlled</a:t>
            </a:r>
            <a:r>
              <a:rPr lang="fr-FR" sz="1000" i="0" dirty="0" smtClean="0">
                <a:solidFill>
                  <a:schemeClr val="tx1"/>
                </a:solidFill>
                <a:latin typeface="Arial" charset="0"/>
              </a:rPr>
              <a:t> RCT;</a:t>
            </a:r>
          </a:p>
          <a:p>
            <a:pPr eaLnBrk="1" hangingPunct="1">
              <a:defRPr/>
            </a:pPr>
            <a:r>
              <a:rPr lang="fr-FR" sz="1000" dirty="0" err="1" smtClean="0">
                <a:solidFill>
                  <a:schemeClr val="tx1"/>
                </a:solidFill>
                <a:latin typeface="Arial" charset="0"/>
              </a:rPr>
              <a:t>Observational</a:t>
            </a:r>
            <a:r>
              <a:rPr lang="fr-FR" sz="1000" dirty="0" smtClean="0">
                <a:solidFill>
                  <a:schemeClr val="tx1"/>
                </a:solidFill>
                <a:latin typeface="Arial" charset="0"/>
              </a:rPr>
              <a:t> studies,</a:t>
            </a:r>
          </a:p>
          <a:p>
            <a:pPr eaLnBrk="1" hangingPunct="1">
              <a:defRPr/>
            </a:pPr>
            <a:r>
              <a:rPr lang="fr-FR" sz="1000" i="0" dirty="0" err="1" smtClean="0">
                <a:solidFill>
                  <a:schemeClr val="tx1"/>
                </a:solidFill>
                <a:latin typeface="Arial" charset="0"/>
              </a:rPr>
              <a:t>Cost-effectiveness</a:t>
            </a:r>
            <a:r>
              <a:rPr lang="fr-FR" sz="1000" i="0" dirty="0" smtClean="0">
                <a:solidFill>
                  <a:schemeClr val="tx1"/>
                </a:solidFill>
                <a:latin typeface="Arial" charset="0"/>
              </a:rPr>
              <a:t>/-utility </a:t>
            </a:r>
            <a:r>
              <a:rPr lang="fr-FR" sz="1000" i="0" dirty="0" err="1" smtClean="0">
                <a:solidFill>
                  <a:schemeClr val="tx1"/>
                </a:solidFill>
                <a:latin typeface="Arial" charset="0"/>
              </a:rPr>
              <a:t>analysis</a:t>
            </a:r>
            <a:r>
              <a:rPr lang="fr-FR" sz="1000" i="0" dirty="0" smtClean="0">
                <a:solidFill>
                  <a:schemeClr val="tx1"/>
                </a:solidFill>
                <a:latin typeface="Arial" charset="0"/>
              </a:rPr>
              <a:t>,</a:t>
            </a:r>
          </a:p>
          <a:p>
            <a:pPr eaLnBrk="1" hangingPunct="1">
              <a:defRPr/>
            </a:pPr>
            <a:r>
              <a:rPr lang="fr-FR" sz="1000" dirty="0" smtClean="0">
                <a:solidFill>
                  <a:schemeClr val="tx1"/>
                </a:solidFill>
                <a:latin typeface="Arial" charset="0"/>
              </a:rPr>
              <a:t>Budget impact </a:t>
            </a:r>
            <a:r>
              <a:rPr lang="fr-FR" sz="1000" dirty="0" err="1" smtClean="0">
                <a:solidFill>
                  <a:schemeClr val="tx1"/>
                </a:solidFill>
                <a:latin typeface="Arial" charset="0"/>
              </a:rPr>
              <a:t>analysis</a:t>
            </a:r>
            <a:endParaRPr lang="fr-FR" sz="10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" name="Rectangle 78"/>
          <p:cNvSpPr>
            <a:spLocks noChangeArrowheads="1"/>
          </p:cNvSpPr>
          <p:nvPr/>
        </p:nvSpPr>
        <p:spPr bwMode="auto">
          <a:xfrm>
            <a:off x="5472113" y="4830763"/>
            <a:ext cx="1584325" cy="503237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 err="1" smtClean="0">
                <a:solidFill>
                  <a:schemeClr val="tx1"/>
                </a:solidFill>
                <a:latin typeface="Arial" charset="0"/>
              </a:rPr>
              <a:t>Emphasis</a:t>
            </a:r>
            <a:r>
              <a:rPr lang="fr-FR" sz="1000" dirty="0" smtClean="0">
                <a:solidFill>
                  <a:schemeClr val="tx1"/>
                </a:solidFill>
                <a:latin typeface="Arial" charset="0"/>
              </a:rPr>
              <a:t> on: RCT, </a:t>
            </a:r>
            <a:r>
              <a:rPr lang="fr-FR" sz="1000" dirty="0" err="1" smtClean="0">
                <a:solidFill>
                  <a:schemeClr val="tx1"/>
                </a:solidFill>
                <a:latin typeface="Arial" charset="0"/>
              </a:rPr>
              <a:t>most</a:t>
            </a:r>
            <a:r>
              <a:rPr lang="fr-FR" sz="1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000" dirty="0" err="1" smtClean="0">
                <a:solidFill>
                  <a:schemeClr val="tx1"/>
                </a:solidFill>
                <a:latin typeface="Arial" charset="0"/>
              </a:rPr>
              <a:t>often</a:t>
            </a:r>
            <a:r>
              <a:rPr lang="fr-FR" sz="1000" dirty="0" smtClean="0">
                <a:solidFill>
                  <a:schemeClr val="tx1"/>
                </a:solidFill>
                <a:latin typeface="Arial" charset="0"/>
              </a:rPr>
              <a:t> active-and placebo-</a:t>
            </a:r>
            <a:r>
              <a:rPr lang="fr-FR" sz="1000" dirty="0" err="1" smtClean="0">
                <a:solidFill>
                  <a:schemeClr val="tx1"/>
                </a:solidFill>
                <a:latin typeface="Arial" charset="0"/>
              </a:rPr>
              <a:t>controlled</a:t>
            </a:r>
            <a:endParaRPr lang="fr-FR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5472113" y="3413125"/>
            <a:ext cx="1476151" cy="553998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000" dirty="0" err="1" smtClean="0">
                <a:latin typeface="Arial" charset="0"/>
                <a:cs typeface="Arial" charset="0"/>
              </a:rPr>
              <a:t>Quality</a:t>
            </a:r>
            <a:r>
              <a:rPr lang="fr-FR" sz="1000" dirty="0" smtClean="0">
                <a:latin typeface="Arial" charset="0"/>
                <a:cs typeface="Arial" charset="0"/>
              </a:rPr>
              <a:t>, Safety, </a:t>
            </a:r>
          </a:p>
          <a:p>
            <a:pPr>
              <a:defRPr/>
            </a:pPr>
            <a:r>
              <a:rPr lang="fr-FR" sz="1000" dirty="0" err="1" smtClean="0">
                <a:latin typeface="Arial" charset="0"/>
                <a:cs typeface="Arial" charset="0"/>
              </a:rPr>
              <a:t>Efficacy</a:t>
            </a:r>
            <a:r>
              <a:rPr lang="fr-FR" sz="1000" dirty="0" smtClean="0">
                <a:latin typeface="Arial" charset="0"/>
                <a:cs typeface="Arial" charset="0"/>
              </a:rPr>
              <a:t>,</a:t>
            </a:r>
          </a:p>
          <a:p>
            <a:pPr>
              <a:defRPr/>
            </a:pPr>
            <a:r>
              <a:rPr lang="fr-FR" sz="1000" dirty="0" err="1" smtClean="0">
                <a:latin typeface="Arial" charset="0"/>
                <a:cs typeface="Arial" charset="0"/>
              </a:rPr>
              <a:t>Benefit-Risk</a:t>
            </a:r>
            <a:r>
              <a:rPr lang="fr-FR" sz="1000" dirty="0" smtClean="0">
                <a:latin typeface="Arial" charset="0"/>
                <a:cs typeface="Arial" charset="0"/>
              </a:rPr>
              <a:t> Profile</a:t>
            </a:r>
          </a:p>
        </p:txBody>
      </p:sp>
      <p:sp>
        <p:nvSpPr>
          <p:cNvPr id="87" name="Rectangle 40"/>
          <p:cNvSpPr>
            <a:spLocks noChangeArrowheads="1"/>
          </p:cNvSpPr>
          <p:nvPr/>
        </p:nvSpPr>
        <p:spPr bwMode="auto">
          <a:xfrm>
            <a:off x="7559675" y="3429000"/>
            <a:ext cx="1355725" cy="553998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000" b="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000" dirty="0" err="1" smtClean="0">
                <a:solidFill>
                  <a:schemeClr val="tx1"/>
                </a:solidFill>
                <a:latin typeface="Arial" charset="0"/>
              </a:rPr>
              <a:t>Cost</a:t>
            </a:r>
            <a:r>
              <a:rPr lang="fr-FR" sz="1000" dirty="0" smtClean="0">
                <a:solidFill>
                  <a:schemeClr val="tx1"/>
                </a:solidFill>
                <a:latin typeface="Arial" charset="0"/>
              </a:rPr>
              <a:t> vs Net </a:t>
            </a:r>
            <a:r>
              <a:rPr lang="fr-FR" sz="1000" dirty="0" err="1" smtClean="0">
                <a:solidFill>
                  <a:schemeClr val="tx1"/>
                </a:solidFill>
                <a:latin typeface="Arial" charset="0"/>
              </a:rPr>
              <a:t>Health</a:t>
            </a:r>
            <a:r>
              <a:rPr lang="fr-FR" sz="1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000" dirty="0" err="1" smtClean="0">
                <a:solidFill>
                  <a:schemeClr val="tx1"/>
                </a:solidFill>
                <a:latin typeface="Arial" charset="0"/>
              </a:rPr>
              <a:t>Benefit</a:t>
            </a:r>
            <a:r>
              <a:rPr lang="fr-FR" sz="1000" dirty="0" smtClean="0">
                <a:solidFill>
                  <a:schemeClr val="tx1"/>
                </a:solidFill>
                <a:latin typeface="Arial" charset="0"/>
              </a:rPr>
              <a:t>,</a:t>
            </a:r>
          </a:p>
          <a:p>
            <a:pPr>
              <a:defRPr/>
            </a:pPr>
            <a:r>
              <a:rPr lang="fr-FR" sz="1000" dirty="0" smtClean="0">
                <a:solidFill>
                  <a:schemeClr val="tx1"/>
                </a:solidFill>
                <a:latin typeface="Arial" charset="0"/>
              </a:rPr>
              <a:t>Budget Impact</a:t>
            </a:r>
          </a:p>
        </p:txBody>
      </p:sp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5962650" y="4175125"/>
            <a:ext cx="2497782" cy="2462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chemeClr val="tx1"/>
                </a:solidFill>
                <a:latin typeface="Arial" charset="0"/>
              </a:rPr>
              <a:t>Relative Efficacy/-Effectiveness,</a:t>
            </a:r>
          </a:p>
        </p:txBody>
      </p:sp>
      <p:sp>
        <p:nvSpPr>
          <p:cNvPr id="89" name="Rectangle 45"/>
          <p:cNvSpPr>
            <a:spLocks noChangeArrowheads="1"/>
          </p:cNvSpPr>
          <p:nvPr/>
        </p:nvSpPr>
        <p:spPr bwMode="auto">
          <a:xfrm>
            <a:off x="7416800" y="4797152"/>
            <a:ext cx="1727200" cy="553998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000" dirty="0" err="1" smtClean="0">
                <a:solidFill>
                  <a:schemeClr val="tx1"/>
                </a:solidFill>
                <a:latin typeface="Arial" charset="0"/>
              </a:rPr>
              <a:t>Cost</a:t>
            </a:r>
            <a:r>
              <a:rPr lang="fr-FR" sz="1000" dirty="0" smtClean="0">
                <a:solidFill>
                  <a:schemeClr val="tx1"/>
                </a:solidFill>
                <a:latin typeface="Arial" charset="0"/>
              </a:rPr>
              <a:t>-effectiveness/-utility analyses,</a:t>
            </a:r>
          </a:p>
          <a:p>
            <a:pPr>
              <a:defRPr/>
            </a:pPr>
            <a:r>
              <a:rPr lang="fr-FR" sz="1000" dirty="0" smtClean="0">
                <a:solidFill>
                  <a:schemeClr val="tx1"/>
                </a:solidFill>
                <a:latin typeface="Arial" charset="0"/>
              </a:rPr>
              <a:t>Budget impact </a:t>
            </a:r>
            <a:r>
              <a:rPr lang="fr-FR" sz="1000" dirty="0" err="1" smtClean="0">
                <a:solidFill>
                  <a:schemeClr val="tx1"/>
                </a:solidFill>
                <a:latin typeface="Arial" charset="0"/>
              </a:rPr>
              <a:t>analysis</a:t>
            </a:r>
            <a:endParaRPr lang="fr-FR" sz="10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0" name="ZoneTexte 24"/>
          <p:cNvSpPr txBox="1">
            <a:spLocks noChangeArrowheads="1"/>
          </p:cNvSpPr>
          <p:nvPr/>
        </p:nvSpPr>
        <p:spPr bwMode="auto">
          <a:xfrm>
            <a:off x="6350794" y="1376423"/>
            <a:ext cx="2274887" cy="346075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BF1D6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BF1D6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BF1D6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BF1D6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160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Future </a:t>
            </a:r>
            <a:r>
              <a:rPr lang="fr-FR" sz="1600" i="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paradigm</a:t>
            </a:r>
            <a:r>
              <a:rPr lang="fr-FR" sz="160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91" name="Rectangle 53"/>
          <p:cNvSpPr>
            <a:spLocks noChangeArrowheads="1"/>
          </p:cNvSpPr>
          <p:nvPr/>
        </p:nvSpPr>
        <p:spPr bwMode="auto">
          <a:xfrm>
            <a:off x="6019800" y="2060575"/>
            <a:ext cx="1468438" cy="301625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Regulators</a:t>
            </a:r>
            <a:endParaRPr lang="fr-FR" sz="11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Rectangle 54"/>
          <p:cNvSpPr>
            <a:spLocks noChangeArrowheads="1"/>
          </p:cNvSpPr>
          <p:nvPr/>
        </p:nvSpPr>
        <p:spPr bwMode="auto">
          <a:xfrm>
            <a:off x="6588224" y="2446784"/>
            <a:ext cx="1524000" cy="2286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100" b="0" i="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Payers</a:t>
            </a:r>
            <a:endParaRPr lang="fr-FR" sz="1100" b="0" i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Rectangle 34"/>
          <p:cNvSpPr>
            <a:spLocks noChangeArrowheads="1"/>
          </p:cNvSpPr>
          <p:nvPr/>
        </p:nvSpPr>
        <p:spPr bwMode="auto">
          <a:xfrm>
            <a:off x="5962650" y="2819400"/>
            <a:ext cx="297180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1000" b="0" i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Dedicated</a:t>
            </a:r>
            <a:r>
              <a:rPr lang="fr-FR" sz="10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Relative Efficacy/-</a:t>
            </a:r>
          </a:p>
          <a:p>
            <a:pPr algn="ctr" eaLnBrk="1" hangingPunct="1">
              <a:defRPr/>
            </a:pPr>
            <a:r>
              <a:rPr lang="fr-FR" sz="10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Effectiveness </a:t>
            </a:r>
            <a:r>
              <a:rPr lang="fr-FR" sz="1000" b="0" i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Assessment</a:t>
            </a:r>
            <a:r>
              <a:rPr lang="fr-FR" sz="10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?</a:t>
            </a:r>
            <a:endParaRPr lang="fr-FR" sz="10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Rectangle 38"/>
          <p:cNvSpPr>
            <a:spLocks noChangeArrowheads="1"/>
          </p:cNvSpPr>
          <p:nvPr/>
        </p:nvSpPr>
        <p:spPr bwMode="auto">
          <a:xfrm>
            <a:off x="7056438" y="1773238"/>
            <a:ext cx="396262" cy="26161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100" b="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</a:t>
            </a:r>
            <a:endParaRPr lang="fr-FR" sz="1100" b="0" i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5" name="ZoneTexte 23"/>
          <p:cNvSpPr txBox="1">
            <a:spLocks noChangeArrowheads="1"/>
          </p:cNvSpPr>
          <p:nvPr/>
        </p:nvSpPr>
        <p:spPr bwMode="auto">
          <a:xfrm>
            <a:off x="2447925" y="1341438"/>
            <a:ext cx="2087563" cy="346075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BF1D6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BF1D6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BF1D6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BF1D6E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Current</a:t>
            </a:r>
            <a:r>
              <a:rPr lang="fr-F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paradigm</a:t>
            </a:r>
            <a:endParaRPr lang="fr-FR" sz="1600" i="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6" name="Rectangle 29"/>
          <p:cNvSpPr>
            <a:spLocks noChangeArrowheads="1"/>
          </p:cNvSpPr>
          <p:nvPr/>
        </p:nvSpPr>
        <p:spPr bwMode="auto">
          <a:xfrm>
            <a:off x="2303463" y="2057400"/>
            <a:ext cx="938212" cy="26161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1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Regulators</a:t>
            </a:r>
            <a:endParaRPr lang="fr-FR" sz="1100" b="0" i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Rectangle 30"/>
          <p:cNvSpPr>
            <a:spLocks noChangeArrowheads="1"/>
          </p:cNvSpPr>
          <p:nvPr/>
        </p:nvSpPr>
        <p:spPr bwMode="auto">
          <a:xfrm>
            <a:off x="3600450" y="2057400"/>
            <a:ext cx="623889" cy="26161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100" b="0" i="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Payers</a:t>
            </a:r>
            <a:endParaRPr lang="fr-FR" sz="1100" b="0" i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8" name="Rectangle 37"/>
          <p:cNvSpPr>
            <a:spLocks noChangeArrowheads="1"/>
          </p:cNvSpPr>
          <p:nvPr/>
        </p:nvSpPr>
        <p:spPr bwMode="auto">
          <a:xfrm>
            <a:off x="3240088" y="1752600"/>
            <a:ext cx="467816" cy="26161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1100" b="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</a:t>
            </a:r>
            <a:endParaRPr lang="fr-FR" sz="1100" b="0" i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5962650" y="2730986"/>
            <a:ext cx="29718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None/>
            </a:pPr>
            <a:r>
              <a:rPr lang="fr-FR" sz="1000" i="0" cap="all" dirty="0" smtClean="0">
                <a:cs typeface="Arial" panose="020B0604020202020204" pitchFamily="34" charset="0"/>
              </a:rPr>
              <a:t>New juridictions </a:t>
            </a:r>
            <a:r>
              <a:rPr lang="fr-FR" sz="1000" i="0" cap="all" dirty="0" err="1" smtClean="0">
                <a:cs typeface="Arial" panose="020B0604020202020204" pitchFamily="34" charset="0"/>
              </a:rPr>
              <a:t>dedicated</a:t>
            </a:r>
            <a:r>
              <a:rPr lang="fr-FR" sz="1000" i="0" cap="all" dirty="0" smtClean="0">
                <a:cs typeface="Arial" panose="020B0604020202020204" pitchFamily="34" charset="0"/>
              </a:rPr>
              <a:t> to </a:t>
            </a:r>
            <a:r>
              <a:rPr lang="fr-FR" sz="1000" i="0" cap="all" dirty="0" err="1" smtClean="0">
                <a:cs typeface="Arial" panose="020B0604020202020204" pitchFamily="34" charset="0"/>
              </a:rPr>
              <a:t>cer</a:t>
            </a:r>
            <a:r>
              <a:rPr lang="fr-FR" sz="1000" i="0" cap="all" dirty="0" smtClean="0">
                <a:cs typeface="Arial" panose="020B0604020202020204" pitchFamily="34" charset="0"/>
              </a:rPr>
              <a:t> </a:t>
            </a:r>
            <a:r>
              <a:rPr lang="fr-FR" sz="1000" b="0" i="0" dirty="0">
                <a:cs typeface="Arial" panose="020B0604020202020204" pitchFamily="34" charset="0"/>
              </a:rPr>
              <a:t>: </a:t>
            </a:r>
            <a:r>
              <a:rPr lang="fr-FR" sz="1000" b="0" i="0" dirty="0" smtClean="0">
                <a:cs typeface="Arial" panose="020B0604020202020204" pitchFamily="34" charset="0"/>
              </a:rPr>
              <a:t>:GBA (All);NICE (GB)</a:t>
            </a:r>
            <a:r>
              <a:rPr lang="fr-FR" sz="1000" dirty="0" smtClean="0"/>
              <a:t>; </a:t>
            </a:r>
            <a:r>
              <a:rPr lang="fr-FR" sz="1000" dirty="0" smtClean="0">
                <a:cs typeface="Arial" panose="020B0604020202020204" pitchFamily="34" charset="0"/>
              </a:rPr>
              <a:t>CT (FR), </a:t>
            </a:r>
            <a:endParaRPr lang="fr-FR" sz="1000" b="0" i="0" dirty="0">
              <a:cs typeface="Arial" panose="020B0604020202020204" pitchFamily="34" charset="0"/>
            </a:endParaRP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5962650" y="4222249"/>
            <a:ext cx="2952750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200" i="0" cap="small" dirty="0" smtClean="0"/>
              <a:t>New </a:t>
            </a:r>
            <a:r>
              <a:rPr lang="fr-FR" sz="1200" i="0" cap="small" dirty="0" err="1" smtClean="0"/>
              <a:t>domains</a:t>
            </a:r>
            <a:r>
              <a:rPr lang="fr-FR" sz="1200" i="0" cap="small" dirty="0" smtClean="0"/>
              <a:t>:</a:t>
            </a:r>
            <a:endParaRPr lang="fr-FR" sz="1200" i="0" cap="small" dirty="0"/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000" b="0" i="0" dirty="0" smtClean="0"/>
              <a:t>Relative </a:t>
            </a:r>
            <a:r>
              <a:rPr lang="fr-FR" sz="1000" b="0" i="0" dirty="0" err="1" smtClean="0"/>
              <a:t>Efficacy</a:t>
            </a:r>
            <a:r>
              <a:rPr lang="fr-FR" sz="1000" b="0" i="0" dirty="0" smtClean="0"/>
              <a:t> / comparative </a:t>
            </a:r>
            <a:r>
              <a:rPr lang="fr-FR" sz="1000" b="0" i="0" dirty="0" err="1" smtClean="0"/>
              <a:t>Effectiveness</a:t>
            </a:r>
            <a:endParaRPr lang="fr-FR" sz="1000" b="0" i="0" dirty="0"/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5867722" y="5445224"/>
            <a:ext cx="295275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900" i="0" cap="small" dirty="0" smtClean="0"/>
              <a:t>NEW</a:t>
            </a:r>
            <a:r>
              <a:rPr lang="fr-FR" sz="1200" i="0" cap="small" dirty="0" smtClean="0"/>
              <a:t> </a:t>
            </a:r>
            <a:r>
              <a:rPr lang="fr-FR" sz="1200" i="0" cap="small" dirty="0"/>
              <a:t>designs :</a:t>
            </a:r>
          </a:p>
          <a:p>
            <a:pPr>
              <a:defRPr/>
            </a:pPr>
            <a:r>
              <a:rPr lang="fr-FR" sz="1000" dirty="0">
                <a:latin typeface="Arial" charset="0"/>
              </a:rPr>
              <a:t>Active-</a:t>
            </a:r>
            <a:r>
              <a:rPr lang="fr-FR" sz="1000" dirty="0" err="1">
                <a:latin typeface="Arial" charset="0"/>
              </a:rPr>
              <a:t>controlled</a:t>
            </a:r>
            <a:r>
              <a:rPr lang="fr-FR" sz="1000" dirty="0">
                <a:latin typeface="Arial" charset="0"/>
              </a:rPr>
              <a:t> RCT;</a:t>
            </a:r>
          </a:p>
          <a:p>
            <a:pPr>
              <a:defRPr/>
            </a:pPr>
            <a:r>
              <a:rPr lang="fr-FR" sz="1000" dirty="0">
                <a:latin typeface="Arial" charset="0"/>
              </a:rPr>
              <a:t>Adaptive phase III-IV trials</a:t>
            </a:r>
          </a:p>
          <a:p>
            <a:pPr>
              <a:defRPr/>
            </a:pPr>
            <a:r>
              <a:rPr lang="fr-FR" sz="1000" dirty="0" err="1">
                <a:latin typeface="Arial" charset="0"/>
              </a:rPr>
              <a:t>Observational</a:t>
            </a:r>
            <a:r>
              <a:rPr lang="fr-FR" sz="1000" dirty="0">
                <a:latin typeface="Arial" charset="0"/>
              </a:rPr>
              <a:t> </a:t>
            </a:r>
            <a:r>
              <a:rPr lang="fr-FR" sz="1000" dirty="0" err="1">
                <a:latin typeface="Arial" charset="0"/>
              </a:rPr>
              <a:t>studies</a:t>
            </a:r>
            <a:r>
              <a:rPr lang="fr-FR" sz="1000" dirty="0">
                <a:latin typeface="Arial" charset="0"/>
              </a:rPr>
              <a:t>,</a:t>
            </a:r>
          </a:p>
          <a:p>
            <a:pPr>
              <a:defRPr/>
            </a:pPr>
            <a:r>
              <a:rPr lang="fr-FR" sz="1000" dirty="0">
                <a:latin typeface="Arial" charset="0"/>
              </a:rPr>
              <a:t>Meta-analyses</a:t>
            </a:r>
          </a:p>
          <a:p>
            <a:pPr algn="l" eaLnBrk="1" hangingPunct="1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sz="1000" b="0" i="0" dirty="0"/>
          </a:p>
        </p:txBody>
      </p:sp>
    </p:spTree>
    <p:extLst>
      <p:ext uri="{BB962C8B-B14F-4D97-AF65-F5344CB8AC3E}">
        <p14:creationId xmlns:p14="http://schemas.microsoft.com/office/powerpoint/2010/main" val="9983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Double flèche horizontale 12"/>
          <p:cNvSpPr>
            <a:spLocks noChangeArrowheads="1"/>
          </p:cNvSpPr>
          <p:nvPr/>
        </p:nvSpPr>
        <p:spPr bwMode="auto">
          <a:xfrm rot="-5400000">
            <a:off x="-1360866" y="3759795"/>
            <a:ext cx="4529137" cy="411163"/>
          </a:xfrm>
          <a:prstGeom prst="leftRightArrow">
            <a:avLst>
              <a:gd name="adj1" fmla="val 50000"/>
              <a:gd name="adj2" fmla="val 37432"/>
            </a:avLst>
          </a:prstGeom>
          <a:solidFill>
            <a:srgbClr val="FECF6B"/>
          </a:solidFill>
          <a:ln w="25400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800" dirty="0" err="1" smtClean="0">
                <a:solidFill>
                  <a:schemeClr val="folHlink"/>
                </a:solidFill>
              </a:rPr>
              <a:t>Comparatior</a:t>
            </a:r>
            <a:r>
              <a:rPr lang="fr-FR" sz="1800" dirty="0" smtClean="0">
                <a:solidFill>
                  <a:schemeClr val="folHlink"/>
                </a:solidFill>
              </a:rPr>
              <a:t> </a:t>
            </a:r>
            <a:r>
              <a:rPr lang="fr-FR" sz="1800" dirty="0" err="1" smtClean="0">
                <a:solidFill>
                  <a:schemeClr val="folHlink"/>
                </a:solidFill>
              </a:rPr>
              <a:t>adequacy</a:t>
            </a:r>
            <a:endParaRPr lang="fr-FR" sz="1800" b="0" i="0" dirty="0">
              <a:solidFill>
                <a:schemeClr val="folHlink"/>
              </a:solidFill>
            </a:endParaRPr>
          </a:p>
        </p:txBody>
      </p:sp>
      <p:sp>
        <p:nvSpPr>
          <p:cNvPr id="100355" name="Titre 1"/>
          <p:cNvSpPr>
            <a:spLocks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sz="3600" b="0" i="0" dirty="0">
                <a:solidFill>
                  <a:schemeClr val="accent1"/>
                </a:solidFill>
              </a:rPr>
              <a:t> </a:t>
            </a:r>
            <a:r>
              <a:rPr lang="fr-FR" sz="4800" b="1" dirty="0" err="1">
                <a:solidFill>
                  <a:srgbClr val="BF1D6E"/>
                </a:solidFill>
                <a:ea typeface="+mj-ea"/>
                <a:cs typeface="Arial" pitchFamily="34" charset="0"/>
              </a:rPr>
              <a:t>Efficacy</a:t>
            </a:r>
            <a:r>
              <a:rPr lang="fr-FR" sz="4800" b="1" dirty="0">
                <a:solidFill>
                  <a:srgbClr val="BF1D6E"/>
                </a:solidFill>
                <a:ea typeface="+mj-ea"/>
                <a:cs typeface="Arial" pitchFamily="34" charset="0"/>
              </a:rPr>
              <a:t> vs </a:t>
            </a:r>
            <a:r>
              <a:rPr lang="fr-FR" sz="4800" b="1" dirty="0" err="1">
                <a:solidFill>
                  <a:srgbClr val="BF1D6E"/>
                </a:solidFill>
                <a:ea typeface="+mj-ea"/>
                <a:cs typeface="Arial" pitchFamily="34" charset="0"/>
              </a:rPr>
              <a:t>Effectiveness</a:t>
            </a:r>
            <a:endParaRPr lang="fr-FR" sz="4800" b="1" dirty="0">
              <a:solidFill>
                <a:srgbClr val="BF1D6E"/>
              </a:solidFill>
              <a:ea typeface="+mj-ea"/>
              <a:cs typeface="Arial" pitchFamily="34" charset="0"/>
            </a:endParaRPr>
          </a:p>
        </p:txBody>
      </p:sp>
      <p:sp>
        <p:nvSpPr>
          <p:cNvPr id="100356" name="Espace réservé du numéro de diapositive 3"/>
          <p:cNvSpPr txBox="1">
            <a:spLocks noGrp="1"/>
          </p:cNvSpPr>
          <p:nvPr/>
        </p:nvSpPr>
        <p:spPr bwMode="auto">
          <a:xfrm>
            <a:off x="7451725" y="6307138"/>
            <a:ext cx="936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D92056F-295D-49F0-825A-147F02C5963E}" type="slidenum">
              <a:rPr lang="fr-FR" sz="1200" b="0" i="0">
                <a:solidFill>
                  <a:srgbClr val="898989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sz="1200" b="0" i="0">
              <a:solidFill>
                <a:srgbClr val="898989"/>
              </a:solidFill>
            </a:endParaRPr>
          </a:p>
        </p:txBody>
      </p:sp>
      <p:grpSp>
        <p:nvGrpSpPr>
          <p:cNvPr id="100357" name="Groupe 11"/>
          <p:cNvGrpSpPr>
            <a:grpSpLocks/>
          </p:cNvGrpSpPr>
          <p:nvPr/>
        </p:nvGrpSpPr>
        <p:grpSpPr bwMode="auto">
          <a:xfrm>
            <a:off x="1143000" y="1828800"/>
            <a:ext cx="7391400" cy="4495800"/>
            <a:chOff x="2627784" y="2852936"/>
            <a:chExt cx="1850504" cy="1850504"/>
          </a:xfrm>
        </p:grpSpPr>
        <p:sp>
          <p:nvSpPr>
            <p:cNvPr id="100380" name="Rectangle 6"/>
            <p:cNvSpPr>
              <a:spLocks noChangeArrowheads="1"/>
            </p:cNvSpPr>
            <p:nvPr/>
          </p:nvSpPr>
          <p:spPr bwMode="auto">
            <a:xfrm>
              <a:off x="2627784" y="2852936"/>
              <a:ext cx="914403" cy="914188"/>
            </a:xfrm>
            <a:prstGeom prst="rect">
              <a:avLst/>
            </a:prstGeom>
            <a:noFill/>
            <a:ln w="2540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5AF27"/>
                  </a:solidFill>
                </a14:hiddenFill>
              </a:ext>
            </a:extLst>
          </p:spPr>
          <p:txBody>
            <a:bodyPr anchor="ctr"/>
            <a:lstStyle>
              <a:lvl1pPr algn="just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rgbClr val="9900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rgbClr val="CC6666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rgbClr val="FECF70"/>
                </a:buClr>
                <a:buSzPct val="80000"/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sz="1800" b="0" i="0">
                <a:solidFill>
                  <a:srgbClr val="FFFFFF"/>
                </a:solidFill>
              </a:endParaRPr>
            </a:p>
          </p:txBody>
        </p:sp>
        <p:sp>
          <p:nvSpPr>
            <p:cNvPr id="100381" name="Rectangle 8"/>
            <p:cNvSpPr>
              <a:spLocks noChangeArrowheads="1"/>
            </p:cNvSpPr>
            <p:nvPr/>
          </p:nvSpPr>
          <p:spPr bwMode="auto">
            <a:xfrm>
              <a:off x="2627784" y="3789252"/>
              <a:ext cx="914403" cy="914188"/>
            </a:xfrm>
            <a:prstGeom prst="rect">
              <a:avLst/>
            </a:prstGeom>
            <a:noFill/>
            <a:ln w="2540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5AF27"/>
                  </a:solidFill>
                </a14:hiddenFill>
              </a:ext>
            </a:extLst>
          </p:spPr>
          <p:txBody>
            <a:bodyPr anchor="ctr"/>
            <a:lstStyle>
              <a:lvl1pPr algn="just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rgbClr val="9900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rgbClr val="CC6666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rgbClr val="FECF70"/>
                </a:buClr>
                <a:buSzPct val="80000"/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sz="1800" b="0" i="0">
                <a:solidFill>
                  <a:srgbClr val="FFFFFF"/>
                </a:solidFill>
              </a:endParaRPr>
            </a:p>
          </p:txBody>
        </p:sp>
        <p:sp>
          <p:nvSpPr>
            <p:cNvPr id="100382" name="Rectangle 9"/>
            <p:cNvSpPr>
              <a:spLocks noChangeArrowheads="1"/>
            </p:cNvSpPr>
            <p:nvPr/>
          </p:nvSpPr>
          <p:spPr bwMode="auto">
            <a:xfrm>
              <a:off x="3563886" y="2852936"/>
              <a:ext cx="914402" cy="914188"/>
            </a:xfrm>
            <a:prstGeom prst="rect">
              <a:avLst/>
            </a:prstGeom>
            <a:noFill/>
            <a:ln w="2540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2D050"/>
                  </a:solidFill>
                </a14:hiddenFill>
              </a:ext>
            </a:extLst>
          </p:spPr>
          <p:txBody>
            <a:bodyPr anchor="ctr"/>
            <a:lstStyle>
              <a:lvl1pPr algn="just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rgbClr val="9900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rgbClr val="CC6666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rgbClr val="FECF70"/>
                </a:buClr>
                <a:buSzPct val="80000"/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sz="1800" b="0" i="0">
                <a:solidFill>
                  <a:srgbClr val="FFFFFF"/>
                </a:solidFill>
              </a:endParaRPr>
            </a:p>
          </p:txBody>
        </p:sp>
        <p:sp>
          <p:nvSpPr>
            <p:cNvPr id="100383" name="Rectangle 10"/>
            <p:cNvSpPr>
              <a:spLocks noChangeArrowheads="1"/>
            </p:cNvSpPr>
            <p:nvPr/>
          </p:nvSpPr>
          <p:spPr bwMode="auto">
            <a:xfrm>
              <a:off x="3563886" y="3789252"/>
              <a:ext cx="914402" cy="914188"/>
            </a:xfrm>
            <a:prstGeom prst="rect">
              <a:avLst/>
            </a:prstGeom>
            <a:noFill/>
            <a:ln w="2540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2D050"/>
                  </a:solidFill>
                </a14:hiddenFill>
              </a:ext>
            </a:extLst>
          </p:spPr>
          <p:txBody>
            <a:bodyPr anchor="ctr"/>
            <a:lstStyle>
              <a:lvl1pPr algn="just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rgbClr val="9900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rgbClr val="CC6666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rgbClr val="FECF70"/>
                </a:buClr>
                <a:buSzPct val="80000"/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SzPct val="8500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sz="1800" b="0" i="0">
                <a:solidFill>
                  <a:srgbClr val="FFFFFF"/>
                </a:solidFill>
              </a:endParaRPr>
            </a:p>
          </p:txBody>
        </p:sp>
      </p:grpSp>
      <p:sp>
        <p:nvSpPr>
          <p:cNvPr id="100358" name="Double flèche horizontale 12"/>
          <p:cNvSpPr>
            <a:spLocks noChangeArrowheads="1"/>
          </p:cNvSpPr>
          <p:nvPr/>
        </p:nvSpPr>
        <p:spPr bwMode="auto">
          <a:xfrm>
            <a:off x="1476375" y="1292225"/>
            <a:ext cx="6048375" cy="411163"/>
          </a:xfrm>
          <a:prstGeom prst="leftRightArrow">
            <a:avLst>
              <a:gd name="adj1" fmla="val 50000"/>
              <a:gd name="adj2" fmla="val 49988"/>
            </a:avLst>
          </a:prstGeom>
          <a:solidFill>
            <a:srgbClr val="FECF6B"/>
          </a:solidFill>
          <a:ln w="25400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800" b="0" i="0" dirty="0">
                <a:solidFill>
                  <a:schemeClr val="folHlink"/>
                </a:solidFill>
              </a:rPr>
              <a:t> </a:t>
            </a:r>
            <a:r>
              <a:rPr lang="fr-FR" sz="1800" b="0" i="0" dirty="0" err="1" smtClean="0">
                <a:solidFill>
                  <a:schemeClr val="folHlink"/>
                </a:solidFill>
              </a:rPr>
              <a:t>Réalism</a:t>
            </a:r>
            <a:r>
              <a:rPr lang="fr-FR" sz="1800" b="0" i="0" dirty="0" smtClean="0">
                <a:solidFill>
                  <a:schemeClr val="folHlink"/>
                </a:solidFill>
              </a:rPr>
              <a:t> of the design</a:t>
            </a:r>
            <a:endParaRPr lang="fr-FR" sz="1800" b="0" i="0" dirty="0">
              <a:solidFill>
                <a:schemeClr val="folHlink"/>
              </a:solidFill>
            </a:endParaRPr>
          </a:p>
        </p:txBody>
      </p:sp>
      <p:sp>
        <p:nvSpPr>
          <p:cNvPr id="100359" name="ZoneTexte 14"/>
          <p:cNvSpPr txBox="1">
            <a:spLocks noChangeArrowheads="1"/>
          </p:cNvSpPr>
          <p:nvPr/>
        </p:nvSpPr>
        <p:spPr bwMode="auto">
          <a:xfrm>
            <a:off x="1187450" y="1795463"/>
            <a:ext cx="1077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i="0" dirty="0" err="1" smtClean="0"/>
              <a:t>Efficacy</a:t>
            </a:r>
            <a:endParaRPr lang="fr-FR" sz="2000" b="0" i="0" dirty="0"/>
          </a:p>
        </p:txBody>
      </p:sp>
      <p:sp>
        <p:nvSpPr>
          <p:cNvPr id="100360" name="ZoneTexte 15"/>
          <p:cNvSpPr txBox="1">
            <a:spLocks noChangeArrowheads="1"/>
          </p:cNvSpPr>
          <p:nvPr/>
        </p:nvSpPr>
        <p:spPr bwMode="auto">
          <a:xfrm>
            <a:off x="1187450" y="5611813"/>
            <a:ext cx="2076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dirty="0" smtClean="0"/>
              <a:t>Relative </a:t>
            </a:r>
            <a:r>
              <a:rPr lang="fr-FR" sz="2000" dirty="0" err="1" smtClean="0"/>
              <a:t>Efficacy</a:t>
            </a:r>
            <a:endParaRPr lang="fr-FR" sz="2000" i="0" dirty="0"/>
          </a:p>
        </p:txBody>
      </p:sp>
      <p:sp>
        <p:nvSpPr>
          <p:cNvPr id="100361" name="ZoneTexte 16"/>
          <p:cNvSpPr txBox="1">
            <a:spLocks noChangeArrowheads="1"/>
          </p:cNvSpPr>
          <p:nvPr/>
        </p:nvSpPr>
        <p:spPr bwMode="auto">
          <a:xfrm>
            <a:off x="5724525" y="1795463"/>
            <a:ext cx="17045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i="0" dirty="0" err="1" smtClean="0"/>
              <a:t>Effectiveness</a:t>
            </a:r>
            <a:endParaRPr lang="fr-FR" sz="2000" b="0" i="0" dirty="0"/>
          </a:p>
        </p:txBody>
      </p:sp>
      <p:sp>
        <p:nvSpPr>
          <p:cNvPr id="100362" name="ZoneTexte 17"/>
          <p:cNvSpPr txBox="1">
            <a:spLocks noChangeArrowheads="1"/>
          </p:cNvSpPr>
          <p:nvPr/>
        </p:nvSpPr>
        <p:spPr bwMode="auto">
          <a:xfrm>
            <a:off x="5651500" y="5611813"/>
            <a:ext cx="26743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2000" dirty="0" smtClean="0"/>
              <a:t>Relative </a:t>
            </a:r>
            <a:r>
              <a:rPr lang="fr-FR" sz="2000" dirty="0" err="1" smtClean="0"/>
              <a:t>effectiveness</a:t>
            </a:r>
            <a:endParaRPr lang="fr-FR" sz="2000" i="0" dirty="0"/>
          </a:p>
        </p:txBody>
      </p:sp>
      <p:sp>
        <p:nvSpPr>
          <p:cNvPr id="100363" name="ZoneTexte 18"/>
          <p:cNvSpPr txBox="1">
            <a:spLocks noChangeArrowheads="1"/>
          </p:cNvSpPr>
          <p:nvPr/>
        </p:nvSpPr>
        <p:spPr bwMode="auto">
          <a:xfrm>
            <a:off x="468313" y="1292225"/>
            <a:ext cx="809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400" b="0" i="0" dirty="0" err="1" smtClean="0"/>
              <a:t>Efficacy</a:t>
            </a:r>
            <a:endParaRPr lang="fr-FR" sz="1400" b="0" i="0" dirty="0"/>
          </a:p>
        </p:txBody>
      </p:sp>
      <p:sp>
        <p:nvSpPr>
          <p:cNvPr id="100364" name="ZoneTexte 19"/>
          <p:cNvSpPr txBox="1">
            <a:spLocks noChangeArrowheads="1"/>
          </p:cNvSpPr>
          <p:nvPr/>
        </p:nvSpPr>
        <p:spPr bwMode="auto">
          <a:xfrm>
            <a:off x="7596188" y="1292225"/>
            <a:ext cx="12473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400" b="0" i="0" dirty="0" err="1" smtClean="0"/>
              <a:t>Effectiveness</a:t>
            </a:r>
            <a:endParaRPr lang="fr-FR" sz="1400" b="0" i="0" dirty="0"/>
          </a:p>
        </p:txBody>
      </p:sp>
      <p:sp>
        <p:nvSpPr>
          <p:cNvPr id="100365" name="ZoneTexte 22"/>
          <p:cNvSpPr txBox="1">
            <a:spLocks noChangeArrowheads="1"/>
          </p:cNvSpPr>
          <p:nvPr/>
        </p:nvSpPr>
        <p:spPr bwMode="auto">
          <a:xfrm>
            <a:off x="0" y="2084388"/>
            <a:ext cx="830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000" dirty="0" smtClean="0"/>
              <a:t>No</a:t>
            </a:r>
            <a:r>
              <a:rPr lang="fr-FR" sz="1000" b="0" dirty="0" smtClean="0"/>
              <a:t> </a:t>
            </a:r>
            <a:endParaRPr lang="fr-FR" sz="1000" b="0" dirty="0"/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000" b="0" dirty="0" err="1" smtClean="0"/>
              <a:t>comparator</a:t>
            </a:r>
            <a:endParaRPr lang="fr-FR" sz="1000" b="0" dirty="0"/>
          </a:p>
        </p:txBody>
      </p:sp>
      <p:sp>
        <p:nvSpPr>
          <p:cNvPr id="100366" name="ZoneTexte 23"/>
          <p:cNvSpPr txBox="1">
            <a:spLocks noChangeArrowheads="1"/>
          </p:cNvSpPr>
          <p:nvPr/>
        </p:nvSpPr>
        <p:spPr bwMode="auto">
          <a:xfrm>
            <a:off x="0" y="3235325"/>
            <a:ext cx="62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000" b="0"/>
              <a:t>Versus 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000" b="0"/>
              <a:t>placebo</a:t>
            </a:r>
          </a:p>
        </p:txBody>
      </p:sp>
      <p:sp>
        <p:nvSpPr>
          <p:cNvPr id="100367" name="ZoneTexte 24"/>
          <p:cNvSpPr txBox="1">
            <a:spLocks noChangeArrowheads="1"/>
          </p:cNvSpPr>
          <p:nvPr/>
        </p:nvSpPr>
        <p:spPr bwMode="auto">
          <a:xfrm>
            <a:off x="-13347" y="4090372"/>
            <a:ext cx="857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000" b="0" dirty="0"/>
              <a:t>Versus </a:t>
            </a:r>
            <a:r>
              <a:rPr lang="fr-FR" sz="1000" b="0" dirty="0" err="1" smtClean="0"/>
              <a:t>any</a:t>
            </a:r>
            <a:r>
              <a:rPr lang="fr-FR" sz="1000" b="0" dirty="0" smtClean="0"/>
              <a:t> </a:t>
            </a:r>
            <a:endParaRPr lang="fr-FR" sz="1000" b="0" dirty="0"/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000" dirty="0" smtClean="0"/>
              <a:t>Active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000" dirty="0" smtClean="0"/>
              <a:t> </a:t>
            </a:r>
            <a:r>
              <a:rPr lang="fr-FR" sz="1000" dirty="0" err="1" smtClean="0"/>
              <a:t>treatment</a:t>
            </a:r>
            <a:r>
              <a:rPr lang="fr-FR" sz="1000" b="0" dirty="0" smtClean="0"/>
              <a:t> </a:t>
            </a:r>
            <a:endParaRPr lang="fr-FR" sz="1000" b="0" dirty="0"/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1000" b="0" dirty="0"/>
          </a:p>
        </p:txBody>
      </p:sp>
      <p:sp>
        <p:nvSpPr>
          <p:cNvPr id="100368" name="Rectangle 25"/>
          <p:cNvSpPr>
            <a:spLocks noChangeArrowheads="1"/>
          </p:cNvSpPr>
          <p:nvPr/>
        </p:nvSpPr>
        <p:spPr bwMode="auto">
          <a:xfrm>
            <a:off x="0" y="5180013"/>
            <a:ext cx="971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000" b="0" dirty="0" smtClean="0"/>
              <a:t>Versus </a:t>
            </a:r>
            <a:r>
              <a:rPr lang="fr-FR" sz="1000" dirty="0" smtClean="0"/>
              <a:t>the</a:t>
            </a:r>
            <a:r>
              <a:rPr lang="fr-FR" sz="1000" b="0" dirty="0" smtClean="0"/>
              <a:t> best active</a:t>
            </a:r>
            <a:endParaRPr lang="fr-FR" sz="1000" b="0" dirty="0"/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000" b="0" dirty="0" err="1" smtClean="0"/>
              <a:t>treatment</a:t>
            </a:r>
            <a:endParaRPr lang="fr-FR" sz="1000" b="0" dirty="0"/>
          </a:p>
        </p:txBody>
      </p:sp>
      <p:sp>
        <p:nvSpPr>
          <p:cNvPr id="100369" name="ZoneTexte 26"/>
          <p:cNvSpPr txBox="1">
            <a:spLocks noChangeArrowheads="1"/>
          </p:cNvSpPr>
          <p:nvPr/>
        </p:nvSpPr>
        <p:spPr bwMode="auto">
          <a:xfrm>
            <a:off x="-108520" y="836712"/>
            <a:ext cx="1101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000" dirty="0" smtClean="0"/>
              <a:t>IDEAL WORL</a:t>
            </a:r>
            <a:r>
              <a:rPr lang="fr-FR" sz="1000" dirty="0"/>
              <a:t>D</a:t>
            </a:r>
            <a:r>
              <a:rPr lang="fr-FR" sz="1000" i="0" dirty="0" smtClean="0"/>
              <a:t> 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000" i="0" dirty="0" smtClean="0"/>
              <a:t> </a:t>
            </a:r>
            <a:r>
              <a:rPr lang="fr-FR" sz="1000" dirty="0" smtClean="0"/>
              <a:t>TRIAL</a:t>
            </a:r>
            <a:endParaRPr lang="fr-FR" sz="1000" i="0" dirty="0"/>
          </a:p>
        </p:txBody>
      </p:sp>
      <p:sp>
        <p:nvSpPr>
          <p:cNvPr id="100370" name="ZoneTexte 27"/>
          <p:cNvSpPr txBox="1">
            <a:spLocks noChangeArrowheads="1"/>
          </p:cNvSpPr>
          <p:nvPr/>
        </p:nvSpPr>
        <p:spPr bwMode="auto">
          <a:xfrm>
            <a:off x="7707158" y="836712"/>
            <a:ext cx="14013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000" dirty="0" smtClean="0"/>
              <a:t>REAL WORLD</a:t>
            </a:r>
            <a:r>
              <a:rPr lang="fr-FR" sz="1000" i="0" dirty="0" smtClean="0"/>
              <a:t> 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000" dirty="0" smtClean="0"/>
              <a:t>NO RADOMISATION</a:t>
            </a:r>
            <a:endParaRPr lang="fr-FR" sz="1000" i="0" dirty="0"/>
          </a:p>
        </p:txBody>
      </p:sp>
      <p:sp>
        <p:nvSpPr>
          <p:cNvPr id="100371" name="ZoneTexte 28"/>
          <p:cNvSpPr txBox="1">
            <a:spLocks noChangeArrowheads="1"/>
          </p:cNvSpPr>
          <p:nvPr/>
        </p:nvSpPr>
        <p:spPr bwMode="auto">
          <a:xfrm>
            <a:off x="3995936" y="908720"/>
            <a:ext cx="22829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000" i="0" dirty="0" smtClean="0"/>
              <a:t> PRAGMATIC RANDOMISED TRIAL</a:t>
            </a:r>
            <a:endParaRPr lang="fr-FR" sz="1000" i="0" dirty="0"/>
          </a:p>
        </p:txBody>
      </p:sp>
      <p:sp>
        <p:nvSpPr>
          <p:cNvPr id="100372" name="ZoneTexte 29"/>
          <p:cNvSpPr txBox="1">
            <a:spLocks noChangeArrowheads="1"/>
          </p:cNvSpPr>
          <p:nvPr/>
        </p:nvSpPr>
        <p:spPr bwMode="auto">
          <a:xfrm>
            <a:off x="2051050" y="3308350"/>
            <a:ext cx="158432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400" dirty="0" smtClean="0"/>
              <a:t>RCT</a:t>
            </a:r>
            <a:r>
              <a:rPr lang="fr-FR" sz="1400" b="0" i="0" dirty="0" smtClean="0"/>
              <a:t> </a:t>
            </a:r>
            <a:r>
              <a:rPr lang="fr-FR" sz="1400" b="0" i="0" dirty="0"/>
              <a:t>(vs placebo)</a:t>
            </a:r>
          </a:p>
        </p:txBody>
      </p:sp>
      <p:sp>
        <p:nvSpPr>
          <p:cNvPr id="100373" name="ZoneTexte 31"/>
          <p:cNvSpPr txBox="1">
            <a:spLocks noChangeArrowheads="1"/>
          </p:cNvSpPr>
          <p:nvPr/>
        </p:nvSpPr>
        <p:spPr bwMode="auto">
          <a:xfrm>
            <a:off x="2286000" y="4121150"/>
            <a:ext cx="2101794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400" dirty="0" smtClean="0"/>
              <a:t>RCT</a:t>
            </a:r>
            <a:r>
              <a:rPr lang="fr-FR" sz="1400" b="0" i="0" dirty="0" smtClean="0"/>
              <a:t> </a:t>
            </a:r>
            <a:r>
              <a:rPr lang="fr-FR" sz="1400" b="0" i="0" dirty="0"/>
              <a:t>(vs </a:t>
            </a:r>
            <a:r>
              <a:rPr lang="fr-FR" sz="1400" dirty="0" err="1" smtClean="0"/>
              <a:t>any</a:t>
            </a:r>
            <a:r>
              <a:rPr lang="fr-FR" sz="1400" dirty="0" smtClean="0"/>
              <a:t> alternative</a:t>
            </a:r>
            <a:r>
              <a:rPr lang="fr-FR" sz="1400" b="0" i="0" dirty="0" smtClean="0"/>
              <a:t> </a:t>
            </a:r>
            <a:endParaRPr lang="fr-FR" sz="1400" b="0" i="0" dirty="0"/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400" dirty="0" err="1" smtClean="0"/>
              <a:t>treatment</a:t>
            </a:r>
            <a:r>
              <a:rPr lang="fr-FR" sz="1400" b="0" i="0" dirty="0" smtClean="0"/>
              <a:t>)</a:t>
            </a:r>
            <a:endParaRPr lang="fr-FR" sz="1400" b="0" i="0" dirty="0"/>
          </a:p>
        </p:txBody>
      </p:sp>
      <p:sp>
        <p:nvSpPr>
          <p:cNvPr id="100374" name="ZoneTexte 32"/>
          <p:cNvSpPr txBox="1">
            <a:spLocks noChangeArrowheads="1"/>
          </p:cNvSpPr>
          <p:nvPr/>
        </p:nvSpPr>
        <p:spPr bwMode="auto">
          <a:xfrm>
            <a:off x="2555776" y="5108575"/>
            <a:ext cx="223959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400" dirty="0" smtClean="0"/>
              <a:t>RCT</a:t>
            </a:r>
            <a:r>
              <a:rPr lang="fr-FR" sz="1400" b="0" i="0" dirty="0" smtClean="0"/>
              <a:t> </a:t>
            </a:r>
            <a:r>
              <a:rPr lang="fr-FR" sz="1400" b="0" i="0" dirty="0"/>
              <a:t>(vs </a:t>
            </a:r>
            <a:r>
              <a:rPr lang="fr-FR" sz="1400" dirty="0" smtClean="0"/>
              <a:t>the best alternative </a:t>
            </a:r>
            <a:r>
              <a:rPr lang="fr-FR" sz="1400" dirty="0" err="1" smtClean="0"/>
              <a:t>treatment</a:t>
            </a:r>
            <a:r>
              <a:rPr lang="fr-FR" sz="1400" b="0" i="0" dirty="0" smtClean="0"/>
              <a:t>)</a:t>
            </a:r>
            <a:endParaRPr lang="fr-FR" sz="1400" b="0" i="0" dirty="0"/>
          </a:p>
        </p:txBody>
      </p:sp>
      <p:sp>
        <p:nvSpPr>
          <p:cNvPr id="100375" name="ZoneTexte 33"/>
          <p:cNvSpPr txBox="1">
            <a:spLocks noChangeArrowheads="1"/>
          </p:cNvSpPr>
          <p:nvPr/>
        </p:nvSpPr>
        <p:spPr bwMode="auto">
          <a:xfrm>
            <a:off x="5219700" y="3049796"/>
            <a:ext cx="19431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400" dirty="0" smtClean="0"/>
              <a:t>Case control </a:t>
            </a:r>
            <a:r>
              <a:rPr lang="fr-FR" sz="1400" dirty="0" err="1" smtClean="0"/>
              <a:t>study</a:t>
            </a:r>
            <a:r>
              <a:rPr lang="fr-FR" sz="1400" b="0" i="0" dirty="0" smtClean="0"/>
              <a:t> cohorte </a:t>
            </a:r>
            <a:r>
              <a:rPr lang="fr-FR" sz="1400" b="0" i="0" dirty="0" err="1" smtClean="0"/>
              <a:t>study</a:t>
            </a:r>
            <a:endParaRPr lang="fr-FR" sz="1400" b="0" i="0" dirty="0"/>
          </a:p>
        </p:txBody>
      </p:sp>
      <p:sp>
        <p:nvSpPr>
          <p:cNvPr id="100376" name="ZoneTexte 34"/>
          <p:cNvSpPr txBox="1">
            <a:spLocks noChangeArrowheads="1"/>
          </p:cNvSpPr>
          <p:nvPr/>
        </p:nvSpPr>
        <p:spPr bwMode="auto">
          <a:xfrm>
            <a:off x="4932363" y="2181870"/>
            <a:ext cx="1856598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400" dirty="0" smtClean="0"/>
              <a:t>Post marketing </a:t>
            </a:r>
            <a:r>
              <a:rPr lang="fr-FR" sz="1400" dirty="0" err="1" smtClean="0"/>
              <a:t>study</a:t>
            </a:r>
            <a:endParaRPr lang="fr-FR" sz="1400" b="0" i="0" dirty="0"/>
          </a:p>
        </p:txBody>
      </p:sp>
      <p:sp>
        <p:nvSpPr>
          <p:cNvPr id="100377" name="ZoneTexte 35"/>
          <p:cNvSpPr txBox="1">
            <a:spLocks noChangeArrowheads="1"/>
          </p:cNvSpPr>
          <p:nvPr/>
        </p:nvSpPr>
        <p:spPr bwMode="auto">
          <a:xfrm>
            <a:off x="5868144" y="4201924"/>
            <a:ext cx="2016125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None/>
            </a:pPr>
            <a:r>
              <a:rPr lang="fr-FR" sz="1400" dirty="0" err="1"/>
              <a:t>Registries</a:t>
            </a:r>
            <a:endParaRPr lang="fr-FR" sz="1400" dirty="0" smtClean="0"/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400" dirty="0" smtClean="0"/>
              <a:t>Claims data</a:t>
            </a:r>
            <a:endParaRPr lang="fr-FR" sz="1400" b="0" i="0" dirty="0"/>
          </a:p>
        </p:txBody>
      </p:sp>
      <p:sp>
        <p:nvSpPr>
          <p:cNvPr id="100378" name="ZoneTexte 36"/>
          <p:cNvSpPr txBox="1">
            <a:spLocks noChangeArrowheads="1"/>
          </p:cNvSpPr>
          <p:nvPr/>
        </p:nvSpPr>
        <p:spPr bwMode="auto">
          <a:xfrm>
            <a:off x="6372200" y="5085184"/>
            <a:ext cx="216024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400" b="0" i="0" dirty="0" smtClean="0"/>
              <a:t> Post marketing </a:t>
            </a:r>
            <a:r>
              <a:rPr lang="fr-FR" sz="1400" b="0" i="0" dirty="0" err="1" smtClean="0"/>
              <a:t>study</a:t>
            </a:r>
            <a:r>
              <a:rPr lang="fr-FR" sz="1400" b="0" i="0" dirty="0" smtClean="0"/>
              <a:t> </a:t>
            </a:r>
            <a:r>
              <a:rPr lang="fr-FR" sz="1400" b="0" i="0" dirty="0" err="1" smtClean="0"/>
              <a:t>with</a:t>
            </a:r>
            <a:r>
              <a:rPr lang="fr-FR" sz="1400" b="0" i="0" dirty="0" smtClean="0"/>
              <a:t> </a:t>
            </a:r>
            <a:r>
              <a:rPr lang="fr-FR" sz="1400" b="0" i="0" dirty="0" err="1" smtClean="0"/>
              <a:t>comparator</a:t>
            </a:r>
            <a:endParaRPr lang="fr-FR" sz="1400" b="0" i="0" dirty="0"/>
          </a:p>
        </p:txBody>
      </p:sp>
      <p:sp>
        <p:nvSpPr>
          <p:cNvPr id="100379" name="ZoneTexte 37"/>
          <p:cNvSpPr txBox="1">
            <a:spLocks noChangeArrowheads="1"/>
          </p:cNvSpPr>
          <p:nvPr/>
        </p:nvSpPr>
        <p:spPr bwMode="auto">
          <a:xfrm>
            <a:off x="4716463" y="6427788"/>
            <a:ext cx="3109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900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CC66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ECF70"/>
              </a:buClr>
              <a:buSzPct val="8000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500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1000" b="0" i="0">
                <a:solidFill>
                  <a:srgbClr val="BF1D6E"/>
                </a:solidFill>
              </a:rPr>
              <a:t>Source: hight level pharmaceutical forum 2005-2008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F6B4A-5373-4643-908E-026F0C8FCDB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9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5365"/>
          </a:xfrm>
        </p:spPr>
        <p:txBody>
          <a:bodyPr/>
          <a:lstStyle/>
          <a:p>
            <a:r>
              <a:rPr lang="fr-FR" altLang="fr-FR" sz="4800" dirty="0" err="1" smtClean="0"/>
              <a:t>Definitions</a:t>
            </a:r>
            <a:endParaRPr lang="fr-FR" altLang="fr-FR" sz="4800" dirty="0" smtClean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5328592"/>
          </a:xfrm>
        </p:spPr>
        <p:txBody>
          <a:bodyPr/>
          <a:lstStyle/>
          <a:p>
            <a:r>
              <a:rPr lang="fr-FR" altLang="fr-FR" sz="2200" b="1" u="sng" dirty="0" smtClean="0"/>
              <a:t>Efficacy</a:t>
            </a:r>
            <a:r>
              <a:rPr lang="fr-FR" altLang="fr-FR" sz="2200" dirty="0" smtClean="0"/>
              <a:t> </a:t>
            </a:r>
            <a:r>
              <a:rPr lang="fr-FR" altLang="fr-FR" sz="2200" dirty="0" err="1" smtClean="0"/>
              <a:t>is</a:t>
            </a:r>
            <a:r>
              <a:rPr lang="fr-FR" altLang="fr-FR" sz="2200" dirty="0" smtClean="0"/>
              <a:t> the </a:t>
            </a:r>
            <a:r>
              <a:rPr lang="fr-FR" altLang="fr-FR" sz="2200" dirty="0" err="1" smtClean="0"/>
              <a:t>extent</a:t>
            </a:r>
            <a:r>
              <a:rPr lang="fr-FR" altLang="fr-FR" sz="2200" dirty="0" smtClean="0"/>
              <a:t> to </a:t>
            </a:r>
            <a:r>
              <a:rPr lang="fr-FR" altLang="fr-FR" sz="2200" dirty="0" err="1" smtClean="0"/>
              <a:t>which</a:t>
            </a:r>
            <a:r>
              <a:rPr lang="fr-FR" altLang="fr-FR" sz="2200" dirty="0" smtClean="0"/>
              <a:t> an intervention </a:t>
            </a:r>
            <a:r>
              <a:rPr lang="fr-FR" altLang="fr-FR" sz="2200" b="1" dirty="0" err="1" smtClean="0">
                <a:solidFill>
                  <a:srgbClr val="C00000"/>
                </a:solidFill>
              </a:rPr>
              <a:t>does</a:t>
            </a:r>
            <a:r>
              <a:rPr lang="fr-FR" altLang="fr-FR" sz="2200" b="1" dirty="0" smtClean="0">
                <a:solidFill>
                  <a:srgbClr val="C00000"/>
                </a:solidFill>
              </a:rPr>
              <a:t> more good </a:t>
            </a:r>
            <a:r>
              <a:rPr lang="fr-FR" altLang="fr-FR" sz="2200" b="1" dirty="0" err="1" smtClean="0">
                <a:solidFill>
                  <a:srgbClr val="C00000"/>
                </a:solidFill>
              </a:rPr>
              <a:t>than</a:t>
            </a:r>
            <a:r>
              <a:rPr lang="fr-FR" altLang="fr-FR" sz="2200" b="1" dirty="0" smtClean="0">
                <a:solidFill>
                  <a:srgbClr val="C00000"/>
                </a:solidFill>
              </a:rPr>
              <a:t> </a:t>
            </a:r>
            <a:r>
              <a:rPr lang="fr-FR" altLang="fr-FR" sz="2200" b="1" dirty="0" err="1" smtClean="0">
                <a:solidFill>
                  <a:srgbClr val="C00000"/>
                </a:solidFill>
              </a:rPr>
              <a:t>harm</a:t>
            </a:r>
            <a:r>
              <a:rPr lang="fr-FR" altLang="fr-FR" sz="2200" b="1" dirty="0" smtClean="0">
                <a:solidFill>
                  <a:srgbClr val="C00000"/>
                </a:solidFill>
              </a:rPr>
              <a:t> under </a:t>
            </a:r>
            <a:r>
              <a:rPr lang="fr-FR" altLang="fr-FR" sz="2800" b="1" dirty="0" err="1" smtClean="0">
                <a:solidFill>
                  <a:srgbClr val="C00000"/>
                </a:solidFill>
              </a:rPr>
              <a:t>ideal</a:t>
            </a:r>
            <a:r>
              <a:rPr lang="fr-FR" altLang="fr-FR" sz="2200" b="1" dirty="0" smtClean="0">
                <a:solidFill>
                  <a:srgbClr val="C00000"/>
                </a:solidFill>
              </a:rPr>
              <a:t> </a:t>
            </a:r>
            <a:r>
              <a:rPr lang="fr-FR" altLang="fr-FR" sz="2200" b="1" dirty="0" err="1" smtClean="0">
                <a:solidFill>
                  <a:srgbClr val="C00000"/>
                </a:solidFill>
              </a:rPr>
              <a:t>circumstances</a:t>
            </a:r>
            <a:r>
              <a:rPr lang="fr-FR" altLang="fr-FR" sz="2200" b="1" dirty="0" smtClean="0">
                <a:solidFill>
                  <a:srgbClr val="C00000"/>
                </a:solidFill>
              </a:rPr>
              <a:t>.</a:t>
            </a:r>
          </a:p>
          <a:p>
            <a:endParaRPr lang="fr-FR" altLang="fr-FR" sz="2200" b="1" dirty="0" smtClean="0"/>
          </a:p>
          <a:p>
            <a:r>
              <a:rPr lang="fr-FR" altLang="fr-FR" sz="2200" b="1" u="sng" dirty="0" smtClean="0"/>
              <a:t>Relative </a:t>
            </a:r>
            <a:r>
              <a:rPr lang="fr-FR" altLang="fr-FR" sz="2200" b="1" u="sng" dirty="0" err="1" smtClean="0"/>
              <a:t>Efficacy</a:t>
            </a:r>
            <a:r>
              <a:rPr lang="fr-FR" altLang="fr-FR" sz="2200" dirty="0" smtClean="0"/>
              <a:t> </a:t>
            </a:r>
            <a:r>
              <a:rPr lang="fr-FR" altLang="fr-FR" sz="2200" dirty="0" err="1"/>
              <a:t>is</a:t>
            </a:r>
            <a:r>
              <a:rPr lang="fr-FR" altLang="fr-FR" sz="2200" dirty="0"/>
              <a:t> the </a:t>
            </a:r>
            <a:r>
              <a:rPr lang="fr-FR" altLang="fr-FR" sz="2200" dirty="0" err="1"/>
              <a:t>extent</a:t>
            </a:r>
            <a:r>
              <a:rPr lang="fr-FR" altLang="fr-FR" sz="2200" dirty="0"/>
              <a:t> to </a:t>
            </a:r>
            <a:r>
              <a:rPr lang="fr-FR" altLang="fr-FR" sz="2200" dirty="0" err="1"/>
              <a:t>which</a:t>
            </a:r>
            <a:r>
              <a:rPr lang="fr-FR" altLang="fr-FR" sz="2200" dirty="0"/>
              <a:t> an intervention </a:t>
            </a:r>
            <a:r>
              <a:rPr lang="fr-FR" altLang="fr-FR" sz="2200" dirty="0" err="1"/>
              <a:t>does</a:t>
            </a:r>
            <a:r>
              <a:rPr lang="fr-FR" altLang="fr-FR" sz="2200" dirty="0"/>
              <a:t> more good </a:t>
            </a:r>
            <a:r>
              <a:rPr lang="fr-FR" altLang="fr-FR" sz="2200" dirty="0" err="1"/>
              <a:t>than</a:t>
            </a:r>
            <a:r>
              <a:rPr lang="fr-FR" altLang="fr-FR" sz="2200" dirty="0"/>
              <a:t> </a:t>
            </a:r>
            <a:r>
              <a:rPr lang="fr-FR" altLang="fr-FR" sz="2200" dirty="0" err="1"/>
              <a:t>harm</a:t>
            </a:r>
            <a:r>
              <a:rPr lang="fr-FR" altLang="fr-FR" sz="2200" dirty="0"/>
              <a:t> </a:t>
            </a:r>
            <a:r>
              <a:rPr lang="fr-FR" altLang="fr-FR" sz="2200" b="1" dirty="0" err="1" smtClean="0">
                <a:solidFill>
                  <a:srgbClr val="C00000"/>
                </a:solidFill>
              </a:rPr>
              <a:t>compared</a:t>
            </a:r>
            <a:r>
              <a:rPr lang="fr-FR" altLang="fr-FR" sz="2200" b="1" dirty="0" smtClean="0">
                <a:solidFill>
                  <a:srgbClr val="C00000"/>
                </a:solidFill>
              </a:rPr>
              <a:t> to one or more alternative </a:t>
            </a:r>
            <a:r>
              <a:rPr lang="fr-FR" altLang="fr-FR" sz="2200" b="1" dirty="0" smtClean="0">
                <a:solidFill>
                  <a:srgbClr val="C00000"/>
                </a:solidFill>
              </a:rPr>
              <a:t>interventions</a:t>
            </a:r>
          </a:p>
          <a:p>
            <a:pPr marL="0" indent="0">
              <a:buNone/>
            </a:pPr>
            <a:r>
              <a:rPr lang="fr-FR" altLang="fr-FR" sz="2200" b="1" dirty="0">
                <a:solidFill>
                  <a:srgbClr val="C00000"/>
                </a:solidFill>
              </a:rPr>
              <a:t> </a:t>
            </a:r>
            <a:r>
              <a:rPr lang="fr-FR" altLang="fr-FR" sz="2200" b="1" dirty="0" smtClean="0">
                <a:solidFill>
                  <a:srgbClr val="C00000"/>
                </a:solidFill>
              </a:rPr>
              <a:t>    </a:t>
            </a:r>
            <a:r>
              <a:rPr lang="fr-FR" altLang="fr-FR" sz="2200" b="1" dirty="0" err="1" smtClean="0">
                <a:solidFill>
                  <a:srgbClr val="C00000"/>
                </a:solidFill>
              </a:rPr>
              <a:t>under</a:t>
            </a:r>
            <a:r>
              <a:rPr lang="fr-FR" altLang="fr-FR" sz="2200" b="1" dirty="0" smtClean="0">
                <a:solidFill>
                  <a:srgbClr val="C00000"/>
                </a:solidFill>
              </a:rPr>
              <a:t> </a:t>
            </a:r>
            <a:r>
              <a:rPr lang="fr-FR" altLang="fr-FR" sz="2200" b="1" dirty="0" err="1">
                <a:solidFill>
                  <a:srgbClr val="C00000"/>
                </a:solidFill>
              </a:rPr>
              <a:t>ideal</a:t>
            </a:r>
            <a:r>
              <a:rPr lang="fr-FR" altLang="fr-FR" sz="2200" b="1" dirty="0">
                <a:solidFill>
                  <a:srgbClr val="C00000"/>
                </a:solidFill>
              </a:rPr>
              <a:t> </a:t>
            </a:r>
            <a:r>
              <a:rPr lang="fr-FR" altLang="fr-FR" sz="2200" b="1" dirty="0" err="1">
                <a:solidFill>
                  <a:srgbClr val="C00000"/>
                </a:solidFill>
              </a:rPr>
              <a:t>circumstances</a:t>
            </a:r>
            <a:endParaRPr lang="fr-FR" altLang="fr-FR" sz="2200" b="1" dirty="0" smtClean="0">
              <a:solidFill>
                <a:srgbClr val="C00000"/>
              </a:solidFill>
            </a:endParaRPr>
          </a:p>
          <a:p>
            <a:endParaRPr lang="fr-FR" altLang="fr-FR" sz="2200" dirty="0" smtClean="0"/>
          </a:p>
          <a:p>
            <a:r>
              <a:rPr lang="fr-FR" altLang="fr-FR" sz="2200" b="1" u="sng" dirty="0" smtClean="0"/>
              <a:t>Effectiveness</a:t>
            </a:r>
            <a:r>
              <a:rPr lang="fr-FR" altLang="fr-FR" sz="2200" dirty="0" smtClean="0"/>
              <a:t> </a:t>
            </a:r>
            <a:r>
              <a:rPr lang="fr-FR" altLang="fr-FR" sz="2200" dirty="0" err="1" smtClean="0"/>
              <a:t>is</a:t>
            </a:r>
            <a:r>
              <a:rPr lang="fr-FR" altLang="fr-FR" sz="2200" dirty="0" smtClean="0"/>
              <a:t> the </a:t>
            </a:r>
            <a:r>
              <a:rPr lang="fr-FR" altLang="fr-FR" sz="2200" dirty="0" err="1" smtClean="0"/>
              <a:t>extent</a:t>
            </a:r>
            <a:r>
              <a:rPr lang="fr-FR" altLang="fr-FR" sz="2200" dirty="0" smtClean="0"/>
              <a:t> </a:t>
            </a:r>
            <a:r>
              <a:rPr lang="fr-FR" altLang="fr-FR" sz="2200" dirty="0"/>
              <a:t>to </a:t>
            </a:r>
            <a:r>
              <a:rPr lang="fr-FR" altLang="fr-FR" sz="2200" dirty="0" err="1"/>
              <a:t>which</a:t>
            </a:r>
            <a:r>
              <a:rPr lang="fr-FR" altLang="fr-FR" sz="2200" dirty="0"/>
              <a:t> an intervention </a:t>
            </a:r>
            <a:r>
              <a:rPr lang="fr-FR" altLang="fr-FR" sz="2200" dirty="0" err="1"/>
              <a:t>does</a:t>
            </a:r>
            <a:r>
              <a:rPr lang="fr-FR" altLang="fr-FR" sz="2200" dirty="0"/>
              <a:t> more good </a:t>
            </a:r>
            <a:r>
              <a:rPr lang="fr-FR" altLang="fr-FR" sz="2200" dirty="0" err="1"/>
              <a:t>than</a:t>
            </a:r>
            <a:r>
              <a:rPr lang="fr-FR" altLang="fr-FR" sz="2200" dirty="0"/>
              <a:t> </a:t>
            </a:r>
            <a:r>
              <a:rPr lang="fr-FR" altLang="fr-FR" sz="2200" dirty="0" err="1"/>
              <a:t>harm</a:t>
            </a:r>
            <a:r>
              <a:rPr lang="fr-FR" altLang="fr-FR" sz="2200" dirty="0"/>
              <a:t> </a:t>
            </a:r>
            <a:r>
              <a:rPr lang="fr-FR" altLang="fr-FR" sz="2200" b="1" dirty="0" err="1" smtClean="0">
                <a:solidFill>
                  <a:srgbClr val="C00000"/>
                </a:solidFill>
              </a:rPr>
              <a:t>when</a:t>
            </a:r>
            <a:r>
              <a:rPr lang="fr-FR" altLang="fr-FR" sz="2200" b="1" dirty="0" smtClean="0">
                <a:solidFill>
                  <a:srgbClr val="C00000"/>
                </a:solidFill>
              </a:rPr>
              <a:t> </a:t>
            </a:r>
            <a:r>
              <a:rPr lang="fr-FR" altLang="fr-FR" sz="2200" b="1" dirty="0" err="1" smtClean="0">
                <a:solidFill>
                  <a:srgbClr val="C00000"/>
                </a:solidFill>
              </a:rPr>
              <a:t>provided</a:t>
            </a:r>
            <a:r>
              <a:rPr lang="fr-FR" altLang="fr-FR" sz="2200" b="1" dirty="0" smtClean="0">
                <a:solidFill>
                  <a:srgbClr val="C00000"/>
                </a:solidFill>
              </a:rPr>
              <a:t> under the </a:t>
            </a:r>
            <a:r>
              <a:rPr lang="fr-FR" altLang="fr-FR" sz="2800" b="1" dirty="0" err="1" smtClean="0">
                <a:solidFill>
                  <a:srgbClr val="C00000"/>
                </a:solidFill>
              </a:rPr>
              <a:t>usual</a:t>
            </a:r>
            <a:r>
              <a:rPr lang="fr-FR" altLang="fr-FR" sz="2800" b="1" dirty="0" smtClean="0">
                <a:solidFill>
                  <a:srgbClr val="C00000"/>
                </a:solidFill>
              </a:rPr>
              <a:t> </a:t>
            </a:r>
            <a:r>
              <a:rPr lang="fr-FR" altLang="fr-FR" sz="2200" b="1" dirty="0" err="1" smtClean="0">
                <a:solidFill>
                  <a:srgbClr val="C00000"/>
                </a:solidFill>
              </a:rPr>
              <a:t>circumstances</a:t>
            </a:r>
            <a:r>
              <a:rPr lang="fr-FR" altLang="fr-FR" sz="2200" b="1" dirty="0" smtClean="0">
                <a:solidFill>
                  <a:srgbClr val="C00000"/>
                </a:solidFill>
              </a:rPr>
              <a:t> of </a:t>
            </a:r>
            <a:r>
              <a:rPr lang="fr-FR" altLang="fr-FR" sz="2200" b="1" dirty="0" err="1" smtClean="0">
                <a:solidFill>
                  <a:srgbClr val="C00000"/>
                </a:solidFill>
              </a:rPr>
              <a:t>health</a:t>
            </a:r>
            <a:r>
              <a:rPr lang="fr-FR" altLang="fr-FR" sz="2200" b="1" dirty="0" smtClean="0">
                <a:solidFill>
                  <a:srgbClr val="C00000"/>
                </a:solidFill>
              </a:rPr>
              <a:t> care practice</a:t>
            </a:r>
          </a:p>
          <a:p>
            <a:endParaRPr lang="fr-FR" altLang="fr-FR" sz="2200" b="1" dirty="0" smtClean="0"/>
          </a:p>
          <a:p>
            <a:r>
              <a:rPr lang="fr-FR" altLang="fr-FR" sz="2200" b="1" u="sng" dirty="0" smtClean="0"/>
              <a:t>Relative </a:t>
            </a:r>
            <a:r>
              <a:rPr lang="fr-FR" altLang="fr-FR" sz="2200" b="1" u="sng" dirty="0" err="1" smtClean="0"/>
              <a:t>Effectiveness</a:t>
            </a:r>
            <a:r>
              <a:rPr lang="fr-FR" altLang="fr-FR" sz="2200" b="1" dirty="0" smtClean="0"/>
              <a:t> </a:t>
            </a:r>
            <a:r>
              <a:rPr lang="fr-FR" altLang="fr-FR" sz="2200" dirty="0" err="1"/>
              <a:t>is</a:t>
            </a:r>
            <a:r>
              <a:rPr lang="fr-FR" altLang="fr-FR" sz="2200" dirty="0"/>
              <a:t> the </a:t>
            </a:r>
            <a:r>
              <a:rPr lang="fr-FR" altLang="fr-FR" sz="2200" dirty="0" err="1"/>
              <a:t>extent</a:t>
            </a:r>
            <a:r>
              <a:rPr lang="fr-FR" altLang="fr-FR" sz="2200" dirty="0"/>
              <a:t> to </a:t>
            </a:r>
            <a:r>
              <a:rPr lang="fr-FR" altLang="fr-FR" sz="2200" dirty="0" err="1"/>
              <a:t>which</a:t>
            </a:r>
            <a:r>
              <a:rPr lang="fr-FR" altLang="fr-FR" sz="2200" dirty="0"/>
              <a:t> an intervention </a:t>
            </a:r>
            <a:r>
              <a:rPr lang="fr-FR" altLang="fr-FR" sz="2200" dirty="0" err="1"/>
              <a:t>does</a:t>
            </a:r>
            <a:r>
              <a:rPr lang="fr-FR" altLang="fr-FR" sz="2200" dirty="0"/>
              <a:t> more good </a:t>
            </a:r>
            <a:r>
              <a:rPr lang="fr-FR" altLang="fr-FR" sz="2200" dirty="0" err="1"/>
              <a:t>than</a:t>
            </a:r>
            <a:r>
              <a:rPr lang="fr-FR" altLang="fr-FR" sz="2200" dirty="0"/>
              <a:t> </a:t>
            </a:r>
            <a:r>
              <a:rPr lang="fr-FR" altLang="fr-FR" sz="2200" dirty="0" err="1"/>
              <a:t>harm</a:t>
            </a:r>
            <a:r>
              <a:rPr lang="fr-FR" altLang="fr-FR" sz="2200" dirty="0"/>
              <a:t> </a:t>
            </a:r>
            <a:r>
              <a:rPr lang="fr-FR" altLang="fr-FR" sz="2200" dirty="0" err="1"/>
              <a:t>when</a:t>
            </a:r>
            <a:r>
              <a:rPr lang="fr-FR" altLang="fr-FR" sz="2200" dirty="0"/>
              <a:t> </a:t>
            </a:r>
            <a:r>
              <a:rPr lang="fr-FR" altLang="fr-FR" sz="2200" dirty="0" err="1"/>
              <a:t>provided</a:t>
            </a:r>
            <a:r>
              <a:rPr lang="fr-FR" altLang="fr-FR" sz="2200" dirty="0"/>
              <a:t> </a:t>
            </a:r>
            <a:r>
              <a:rPr lang="fr-FR" altLang="fr-FR" sz="2200" dirty="0" err="1"/>
              <a:t>under</a:t>
            </a:r>
            <a:r>
              <a:rPr lang="fr-FR" altLang="fr-FR" sz="2200" dirty="0"/>
              <a:t> the </a:t>
            </a:r>
            <a:r>
              <a:rPr lang="fr-FR" altLang="fr-FR" sz="2200" dirty="0" err="1"/>
              <a:t>usual</a:t>
            </a:r>
            <a:r>
              <a:rPr lang="fr-FR" altLang="fr-FR" sz="2200" dirty="0"/>
              <a:t> </a:t>
            </a:r>
            <a:r>
              <a:rPr lang="fr-FR" altLang="fr-FR" sz="2200" dirty="0" err="1"/>
              <a:t>circumstances</a:t>
            </a:r>
            <a:r>
              <a:rPr lang="fr-FR" altLang="fr-FR" sz="2200" dirty="0"/>
              <a:t> </a:t>
            </a:r>
            <a:r>
              <a:rPr lang="fr-FR" altLang="fr-FR" sz="2200" dirty="0" smtClean="0"/>
              <a:t> </a:t>
            </a:r>
            <a:r>
              <a:rPr lang="fr-FR" altLang="fr-FR" sz="2200" b="1" dirty="0" err="1" smtClean="0">
                <a:solidFill>
                  <a:srgbClr val="C00000"/>
                </a:solidFill>
              </a:rPr>
              <a:t>compared</a:t>
            </a:r>
            <a:r>
              <a:rPr lang="fr-FR" altLang="fr-FR" sz="2200" b="1" dirty="0" smtClean="0">
                <a:solidFill>
                  <a:srgbClr val="C00000"/>
                </a:solidFill>
              </a:rPr>
              <a:t> to one or more intervention alternatives</a:t>
            </a:r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539750" y="764704"/>
            <a:ext cx="8604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fr-FR" altLang="fr-FR" sz="20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by the High </a:t>
            </a:r>
            <a:r>
              <a:rPr lang="fr-FR" altLang="fr-FR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Level</a:t>
            </a:r>
            <a:r>
              <a:rPr lang="fr-FR" altLang="fr-FR" sz="20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Pharmaceutical Forum</a:t>
            </a:r>
            <a:endParaRPr lang="fr-FR" altLang="fr-FR" sz="2000" b="1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Evolving</a:t>
            </a:r>
            <a:r>
              <a:rPr lang="fr-FR" dirty="0" smtClean="0"/>
              <a:t> Interface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Regulators</a:t>
            </a:r>
            <a:r>
              <a:rPr lang="fr-FR" dirty="0" smtClean="0"/>
              <a:t> and HTA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	HLPF report</a:t>
            </a:r>
            <a:r>
              <a:rPr lang="fr-FR" dirty="0" smtClean="0"/>
              <a:t>: « distinction </a:t>
            </a:r>
            <a:r>
              <a:rPr lang="fr-FR" dirty="0" err="1" smtClean="0"/>
              <a:t>between</a:t>
            </a:r>
            <a:r>
              <a:rPr lang="fr-FR" dirty="0" smtClean="0"/>
              <a:t> […] relative effectiveness of </a:t>
            </a:r>
            <a:r>
              <a:rPr lang="fr-FR" dirty="0" err="1" smtClean="0"/>
              <a:t>medicinal</a:t>
            </a:r>
            <a:r>
              <a:rPr lang="fr-FR" dirty="0" smtClean="0"/>
              <a:t> </a:t>
            </a:r>
            <a:r>
              <a:rPr lang="fr-FR" dirty="0" err="1" smtClean="0"/>
              <a:t>products</a:t>
            </a:r>
            <a:r>
              <a:rPr lang="fr-FR" dirty="0" smtClean="0"/>
              <a:t> and </a:t>
            </a:r>
            <a:r>
              <a:rPr lang="fr-FR" dirty="0" err="1" smtClean="0"/>
              <a:t>health</a:t>
            </a:r>
            <a:r>
              <a:rPr lang="fr-FR" dirty="0" smtClean="0"/>
              <a:t>-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assessments</a:t>
            </a:r>
            <a:r>
              <a:rPr lang="fr-FR" dirty="0" smtClean="0"/>
              <a:t> ».</a:t>
            </a:r>
          </a:p>
          <a:p>
            <a:pPr>
              <a:buNone/>
            </a:pPr>
            <a:r>
              <a:rPr lang="fr-FR" dirty="0" smtClean="0"/>
              <a:t>		</a:t>
            </a:r>
          </a:p>
          <a:p>
            <a:pPr>
              <a:buNone/>
            </a:pPr>
            <a:r>
              <a:rPr lang="fr-FR" dirty="0" smtClean="0"/>
              <a:t>			</a:t>
            </a:r>
            <a:r>
              <a:rPr lang="fr-FR" b="1" dirty="0" smtClean="0"/>
              <a:t>« The REA(CER) </a:t>
            </a:r>
            <a:r>
              <a:rPr lang="fr-FR" b="1" dirty="0" err="1" smtClean="0"/>
              <a:t>paradigm</a:t>
            </a:r>
            <a:r>
              <a:rPr lang="fr-FR" b="1" dirty="0" smtClean="0"/>
              <a:t> »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1556792"/>
            <a:ext cx="2592288" cy="1512168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/>
              <a:t>Licensing</a:t>
            </a:r>
            <a:r>
              <a:rPr lang="fr-FR" sz="2800" b="1" dirty="0" smtClean="0"/>
              <a:t>:</a:t>
            </a:r>
          </a:p>
          <a:p>
            <a:pPr algn="ctr"/>
            <a:r>
              <a:rPr lang="fr-FR" sz="2800" b="1" dirty="0" err="1" smtClean="0"/>
              <a:t>Benefits</a:t>
            </a:r>
            <a:r>
              <a:rPr lang="fr-FR" sz="2800" b="1" dirty="0" smtClean="0"/>
              <a:t> and </a:t>
            </a:r>
            <a:r>
              <a:rPr lang="fr-FR" sz="2800" b="1" dirty="0" err="1" smtClean="0"/>
              <a:t>Risks</a:t>
            </a:r>
            <a:endParaRPr lang="fr-F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347864" y="1556792"/>
            <a:ext cx="2664296" cy="149046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Relative Efficacy </a:t>
            </a:r>
            <a:r>
              <a:rPr lang="fr-FR" sz="2800" b="1" dirty="0" err="1" smtClean="0"/>
              <a:t>Assessment</a:t>
            </a:r>
            <a:endParaRPr lang="fr-F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156176" y="1556792"/>
            <a:ext cx="2736304" cy="1512168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HTA: </a:t>
            </a:r>
            <a:r>
              <a:rPr lang="fr-FR" sz="2800" b="1" dirty="0" err="1" smtClean="0"/>
              <a:t>Cost</a:t>
            </a:r>
            <a:r>
              <a:rPr lang="fr-FR" sz="2800" b="1" dirty="0" smtClean="0"/>
              <a:t> and Health </a:t>
            </a:r>
            <a:r>
              <a:rPr lang="fr-FR" sz="2800" b="1" dirty="0" err="1" smtClean="0"/>
              <a:t>consequences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568250" cy="899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25" y="0"/>
            <a:ext cx="9127375" cy="1124326"/>
          </a:xfrm>
        </p:spPr>
        <p:txBody>
          <a:bodyPr/>
          <a:lstStyle/>
          <a:p>
            <a:r>
              <a:rPr lang="fr-FR" sz="3200" dirty="0" smtClean="0"/>
              <a:t>		</a:t>
            </a:r>
            <a:r>
              <a:rPr lang="fr-FR" sz="3200" dirty="0" err="1" smtClean="0"/>
              <a:t>Looking</a:t>
            </a:r>
            <a:r>
              <a:rPr lang="fr-FR" sz="3200" dirty="0" smtClean="0"/>
              <a:t> for a Compromise </a:t>
            </a:r>
            <a:r>
              <a:rPr lang="fr-FR" sz="3200" dirty="0" err="1"/>
              <a:t>B</a:t>
            </a:r>
            <a:r>
              <a:rPr lang="fr-FR" sz="3200" dirty="0" err="1" smtClean="0"/>
              <a:t>etween</a:t>
            </a:r>
            <a:r>
              <a:rPr lang="fr-FR" sz="3200" dirty="0" smtClean="0"/>
              <a:t>    		</a:t>
            </a:r>
            <a:r>
              <a:rPr lang="fr-FR" sz="3200" dirty="0" err="1"/>
              <a:t>T</a:t>
            </a:r>
            <a:r>
              <a:rPr lang="fr-FR" sz="3200" dirty="0" err="1" smtClean="0"/>
              <a:t>imely</a:t>
            </a:r>
            <a:r>
              <a:rPr lang="fr-FR" sz="3200" dirty="0" smtClean="0"/>
              <a:t> Access and </a:t>
            </a:r>
            <a:r>
              <a:rPr lang="fr-FR" sz="3200" dirty="0" err="1"/>
              <a:t>R</a:t>
            </a:r>
            <a:r>
              <a:rPr lang="fr-FR" sz="3200" dirty="0" err="1" smtClean="0"/>
              <a:t>obust</a:t>
            </a:r>
            <a:r>
              <a:rPr lang="fr-FR" sz="3200" dirty="0" smtClean="0"/>
              <a:t> </a:t>
            </a:r>
            <a:r>
              <a:rPr lang="fr-FR" sz="3200" dirty="0"/>
              <a:t>E</a:t>
            </a:r>
            <a:r>
              <a:rPr lang="fr-FR" sz="3200" dirty="0" smtClean="0"/>
              <a:t>vidence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326"/>
            <a:ext cx="8229600" cy="5459054"/>
          </a:xfrm>
        </p:spPr>
        <p:txBody>
          <a:bodyPr/>
          <a:lstStyle/>
          <a:p>
            <a:r>
              <a:rPr lang="fr-FR" dirty="0" err="1"/>
              <a:t>Enrichment</a:t>
            </a:r>
            <a:r>
              <a:rPr lang="fr-FR" dirty="0"/>
              <a:t> </a:t>
            </a:r>
            <a:r>
              <a:rPr lang="fr-FR" dirty="0" err="1"/>
              <a:t>strategies</a:t>
            </a:r>
            <a:r>
              <a:rPr lang="fr-FR" dirty="0"/>
              <a:t> : </a:t>
            </a:r>
            <a:r>
              <a:rPr lang="fr-FR" sz="1800" b="1" dirty="0">
                <a:solidFill>
                  <a:srgbClr val="C00000"/>
                </a:solidFill>
              </a:rPr>
              <a:t>The </a:t>
            </a:r>
            <a:r>
              <a:rPr lang="fr-FR" sz="1800" b="1" dirty="0" err="1">
                <a:solidFill>
                  <a:srgbClr val="C00000"/>
                </a:solidFill>
              </a:rPr>
              <a:t>targeted</a:t>
            </a:r>
            <a:r>
              <a:rPr lang="fr-FR" sz="1800" b="1" dirty="0">
                <a:solidFill>
                  <a:srgbClr val="C00000"/>
                </a:solidFill>
              </a:rPr>
              <a:t> </a:t>
            </a:r>
            <a:r>
              <a:rPr lang="fr-FR" sz="1800" b="1" dirty="0" err="1">
                <a:solidFill>
                  <a:srgbClr val="C00000"/>
                </a:solidFill>
              </a:rPr>
              <a:t>approach</a:t>
            </a:r>
            <a:r>
              <a:rPr lang="fr-FR" sz="1800" b="1" dirty="0">
                <a:solidFill>
                  <a:srgbClr val="C00000"/>
                </a:solidFill>
              </a:rPr>
              <a:t> </a:t>
            </a:r>
            <a:r>
              <a:rPr lang="fr-FR" sz="1800" dirty="0"/>
              <a:t>:</a:t>
            </a:r>
            <a:r>
              <a:rPr lang="fr-FR" sz="1800" dirty="0" smtClean="0"/>
              <a:t> </a:t>
            </a:r>
            <a:r>
              <a:rPr lang="fr-FR" sz="1800" dirty="0"/>
              <a:t>one of the keys to </a:t>
            </a:r>
            <a:r>
              <a:rPr lang="fr-FR" sz="1800" dirty="0" err="1"/>
              <a:t>lowering</a:t>
            </a:r>
            <a:r>
              <a:rPr lang="fr-FR" sz="1800" dirty="0"/>
              <a:t> </a:t>
            </a:r>
            <a:r>
              <a:rPr lang="fr-FR" sz="1800" dirty="0" err="1"/>
              <a:t>drug</a:t>
            </a:r>
            <a:r>
              <a:rPr lang="fr-FR" sz="1800" dirty="0"/>
              <a:t> </a:t>
            </a:r>
            <a:r>
              <a:rPr lang="fr-FR" sz="1800" dirty="0" err="1"/>
              <a:t>development</a:t>
            </a:r>
            <a:r>
              <a:rPr lang="fr-FR" sz="1800" dirty="0"/>
              <a:t> </a:t>
            </a:r>
            <a:r>
              <a:rPr lang="fr-FR" sz="1800" dirty="0" err="1" smtClean="0"/>
              <a:t>costs</a:t>
            </a:r>
            <a:r>
              <a:rPr lang="fr-FR" sz="1800" dirty="0" smtClean="0"/>
              <a:t>. In </a:t>
            </a:r>
            <a:r>
              <a:rPr lang="fr-FR" sz="1800" dirty="0" err="1"/>
              <a:t>lung</a:t>
            </a:r>
            <a:r>
              <a:rPr lang="fr-FR" sz="1800" dirty="0"/>
              <a:t> cancer the FDA has been able to move </a:t>
            </a:r>
            <a:r>
              <a:rPr lang="fr-FR" sz="1800" dirty="0" err="1"/>
              <a:t>from</a:t>
            </a:r>
            <a:r>
              <a:rPr lang="fr-FR" sz="1800" dirty="0"/>
              <a:t> </a:t>
            </a:r>
            <a:r>
              <a:rPr lang="fr-FR" sz="1800" dirty="0" err="1"/>
              <a:t>classifying</a:t>
            </a:r>
            <a:r>
              <a:rPr lang="fr-FR" sz="1800" dirty="0"/>
              <a:t> the </a:t>
            </a:r>
            <a:r>
              <a:rPr lang="fr-FR" sz="1800" dirty="0" err="1">
                <a:solidFill>
                  <a:srgbClr val="C00000"/>
                </a:solidFill>
              </a:rPr>
              <a:t>disease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from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what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can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be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seen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under</a:t>
            </a:r>
            <a:r>
              <a:rPr lang="fr-FR" sz="1800" dirty="0">
                <a:solidFill>
                  <a:srgbClr val="C00000"/>
                </a:solidFill>
              </a:rPr>
              <a:t> the microscope </a:t>
            </a:r>
            <a:r>
              <a:rPr lang="fr-FR" sz="1800" dirty="0"/>
              <a:t>to </a:t>
            </a:r>
            <a:r>
              <a:rPr lang="fr-FR" sz="1800" dirty="0" err="1">
                <a:solidFill>
                  <a:srgbClr val="C00000"/>
                </a:solidFill>
              </a:rPr>
              <a:t>looking</a:t>
            </a:r>
            <a:r>
              <a:rPr lang="fr-FR" sz="1800" dirty="0">
                <a:solidFill>
                  <a:srgbClr val="C00000"/>
                </a:solidFill>
              </a:rPr>
              <a:t> at the patient </a:t>
            </a:r>
            <a:r>
              <a:rPr lang="fr-FR" sz="1800" dirty="0" err="1">
                <a:solidFill>
                  <a:srgbClr val="C00000"/>
                </a:solidFill>
              </a:rPr>
              <a:t>molecular</a:t>
            </a:r>
            <a:r>
              <a:rPr lang="fr-FR" sz="1800" dirty="0">
                <a:solidFill>
                  <a:srgbClr val="C00000"/>
                </a:solidFill>
              </a:rPr>
              <a:t> profile</a:t>
            </a:r>
            <a:r>
              <a:rPr lang="fr-FR" sz="1800" dirty="0"/>
              <a:t> and </a:t>
            </a:r>
            <a:r>
              <a:rPr lang="fr-FR" sz="1800" dirty="0" err="1"/>
              <a:t>treating</a:t>
            </a:r>
            <a:r>
              <a:rPr lang="fr-FR" sz="1800" dirty="0"/>
              <a:t> the cancer by </a:t>
            </a:r>
            <a:r>
              <a:rPr lang="fr-FR" sz="1800" dirty="0" err="1"/>
              <a:t>specific</a:t>
            </a:r>
            <a:r>
              <a:rPr lang="fr-FR" sz="1800" dirty="0"/>
              <a:t> </a:t>
            </a:r>
            <a:r>
              <a:rPr lang="fr-FR" sz="1800" dirty="0" err="1"/>
              <a:t>subtype</a:t>
            </a:r>
            <a:r>
              <a:rPr lang="fr-FR" sz="1800" dirty="0" smtClean="0"/>
              <a:t>..</a:t>
            </a:r>
            <a:endParaRPr lang="fr-FR" sz="1800" dirty="0"/>
          </a:p>
          <a:p>
            <a:r>
              <a:rPr lang="fr-FR" dirty="0" err="1" smtClean="0"/>
              <a:t>Surrogate</a:t>
            </a:r>
            <a:r>
              <a:rPr lang="fr-FR" dirty="0" smtClean="0"/>
              <a:t> </a:t>
            </a:r>
            <a:r>
              <a:rPr lang="fr-FR" dirty="0" err="1" smtClean="0"/>
              <a:t>endpoints</a:t>
            </a:r>
            <a:r>
              <a:rPr lang="fr-FR" dirty="0" smtClean="0"/>
              <a:t> : </a:t>
            </a:r>
            <a:r>
              <a:rPr lang="fr-FR" sz="1800" dirty="0" err="1" smtClean="0"/>
              <a:t>Between</a:t>
            </a:r>
            <a:r>
              <a:rPr lang="fr-FR" sz="1800" dirty="0" smtClean="0"/>
              <a:t> 2010 and 2012, </a:t>
            </a:r>
            <a:r>
              <a:rPr lang="fr-FR" sz="1800" b="1" dirty="0" smtClean="0">
                <a:solidFill>
                  <a:srgbClr val="C00000"/>
                </a:solidFill>
              </a:rPr>
              <a:t>94 new </a:t>
            </a:r>
            <a:r>
              <a:rPr lang="fr-FR" sz="1800" b="1" dirty="0" err="1" smtClean="0">
                <a:solidFill>
                  <a:srgbClr val="C00000"/>
                </a:solidFill>
              </a:rPr>
              <a:t>drugs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dirty="0" err="1" smtClean="0"/>
              <a:t>obtained</a:t>
            </a:r>
            <a:r>
              <a:rPr lang="fr-FR" sz="1800" dirty="0" smtClean="0"/>
              <a:t> </a:t>
            </a:r>
            <a:r>
              <a:rPr lang="fr-FR" sz="1800" dirty="0" err="1" smtClean="0"/>
              <a:t>traditional</a:t>
            </a:r>
            <a:r>
              <a:rPr lang="fr-FR" sz="1800" dirty="0" smtClean="0"/>
              <a:t> </a:t>
            </a:r>
            <a:r>
              <a:rPr lang="fr-FR" sz="1800" dirty="0" err="1" smtClean="0"/>
              <a:t>approval</a:t>
            </a:r>
            <a:r>
              <a:rPr lang="fr-FR" sz="1800" dirty="0" smtClean="0"/>
              <a:t> of the FDA, </a:t>
            </a:r>
            <a:r>
              <a:rPr lang="fr-FR" sz="1800" b="1" dirty="0" smtClean="0">
                <a:solidFill>
                  <a:srgbClr val="C00000"/>
                </a:solidFill>
              </a:rPr>
              <a:t>45</a:t>
            </a:r>
            <a:r>
              <a:rPr lang="fr-FR" sz="1800" dirty="0" smtClean="0"/>
              <a:t> of </a:t>
            </a:r>
            <a:r>
              <a:rPr lang="fr-FR" sz="1800" dirty="0" err="1" smtClean="0"/>
              <a:t>which</a:t>
            </a:r>
            <a:r>
              <a:rPr lang="fr-FR" sz="1800" dirty="0" smtClean="0"/>
              <a:t> </a:t>
            </a:r>
            <a:r>
              <a:rPr lang="fr-FR" sz="1800" dirty="0" err="1" smtClean="0"/>
              <a:t>were</a:t>
            </a:r>
            <a:r>
              <a:rPr lang="fr-FR" sz="1800" dirty="0" smtClean="0"/>
              <a:t> </a:t>
            </a:r>
            <a:r>
              <a:rPr lang="fr-FR" sz="1800" dirty="0" err="1" smtClean="0">
                <a:solidFill>
                  <a:srgbClr val="C00000"/>
                </a:solidFill>
              </a:rPr>
              <a:t>approved</a:t>
            </a:r>
            <a:r>
              <a:rPr lang="fr-FR" sz="1800" dirty="0" smtClean="0">
                <a:solidFill>
                  <a:srgbClr val="C00000"/>
                </a:solidFill>
              </a:rPr>
              <a:t> on the basis of a </a:t>
            </a:r>
            <a:r>
              <a:rPr lang="fr-FR" sz="1800" dirty="0" err="1" smtClean="0">
                <a:solidFill>
                  <a:srgbClr val="C00000"/>
                </a:solidFill>
              </a:rPr>
              <a:t>surrogate</a:t>
            </a:r>
            <a:r>
              <a:rPr lang="fr-FR" sz="1800" dirty="0" smtClean="0">
                <a:solidFill>
                  <a:srgbClr val="C00000"/>
                </a:solidFill>
              </a:rPr>
              <a:t> </a:t>
            </a:r>
            <a:r>
              <a:rPr lang="fr-FR" sz="1800" dirty="0" err="1" smtClean="0">
                <a:solidFill>
                  <a:srgbClr val="C00000"/>
                </a:solidFill>
              </a:rPr>
              <a:t>endpoint</a:t>
            </a:r>
            <a:r>
              <a:rPr lang="fr-FR" sz="1800" dirty="0" smtClean="0">
                <a:solidFill>
                  <a:srgbClr val="C00000"/>
                </a:solidFill>
              </a:rPr>
              <a:t>. Once a </a:t>
            </a:r>
            <a:r>
              <a:rPr lang="fr-FR" sz="1800" dirty="0" err="1" smtClean="0">
                <a:solidFill>
                  <a:srgbClr val="C00000"/>
                </a:solidFill>
              </a:rPr>
              <a:t>surrogate</a:t>
            </a:r>
            <a:r>
              <a:rPr lang="fr-FR" sz="1800" dirty="0" smtClean="0">
                <a:solidFill>
                  <a:srgbClr val="C00000"/>
                </a:solidFill>
              </a:rPr>
              <a:t> </a:t>
            </a:r>
            <a:r>
              <a:rPr lang="fr-FR" sz="1800" dirty="0" err="1" smtClean="0">
                <a:solidFill>
                  <a:srgbClr val="C00000"/>
                </a:solidFill>
              </a:rPr>
              <a:t>is</a:t>
            </a:r>
            <a:r>
              <a:rPr lang="fr-FR" sz="1800" dirty="0" smtClean="0">
                <a:solidFill>
                  <a:srgbClr val="C00000"/>
                </a:solidFill>
              </a:rPr>
              <a:t> </a:t>
            </a:r>
            <a:r>
              <a:rPr lang="fr-FR" sz="1800" dirty="0" err="1" smtClean="0">
                <a:solidFill>
                  <a:srgbClr val="C00000"/>
                </a:solidFill>
              </a:rPr>
              <a:t>well</a:t>
            </a:r>
            <a:r>
              <a:rPr lang="fr-FR" sz="1800" dirty="0" smtClean="0">
                <a:solidFill>
                  <a:srgbClr val="C00000"/>
                </a:solidFill>
              </a:rPr>
              <a:t> </a:t>
            </a:r>
            <a:r>
              <a:rPr lang="fr-FR" sz="1800" dirty="0" err="1" smtClean="0">
                <a:solidFill>
                  <a:srgbClr val="C00000"/>
                </a:solidFill>
              </a:rPr>
              <a:t>established</a:t>
            </a:r>
            <a:r>
              <a:rPr lang="fr-FR" sz="1800" dirty="0" smtClean="0"/>
              <a:t>, </a:t>
            </a:r>
            <a:r>
              <a:rPr lang="fr-FR" sz="1800" dirty="0" err="1" smtClean="0"/>
              <a:t>it</a:t>
            </a:r>
            <a:r>
              <a:rPr lang="fr-FR" sz="1800" dirty="0" smtClean="0"/>
              <a:t> </a:t>
            </a:r>
            <a:r>
              <a:rPr lang="fr-FR" sz="1800" dirty="0" err="1" smtClean="0"/>
              <a:t>can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used</a:t>
            </a:r>
            <a:r>
              <a:rPr lang="fr-FR" sz="1800" dirty="0" smtClean="0"/>
              <a:t> in </a:t>
            </a:r>
            <a:r>
              <a:rPr lang="fr-FR" sz="1800" dirty="0" err="1" smtClean="0"/>
              <a:t>traditional</a:t>
            </a:r>
            <a:r>
              <a:rPr lang="fr-FR" sz="1800" dirty="0" smtClean="0"/>
              <a:t> </a:t>
            </a:r>
            <a:r>
              <a:rPr lang="fr-FR" sz="1800" dirty="0" err="1" smtClean="0"/>
              <a:t>approval</a:t>
            </a:r>
            <a:r>
              <a:rPr lang="fr-FR" sz="1800" dirty="0" smtClean="0"/>
              <a:t> and </a:t>
            </a:r>
            <a:r>
              <a:rPr lang="fr-FR" sz="1800" dirty="0" err="1" smtClean="0"/>
              <a:t>accelerated</a:t>
            </a:r>
            <a:r>
              <a:rPr lang="fr-FR" sz="1800" dirty="0" smtClean="0"/>
              <a:t> </a:t>
            </a:r>
            <a:r>
              <a:rPr lang="fr-FR" sz="1800" dirty="0" err="1" smtClean="0"/>
              <a:t>approval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no longer </a:t>
            </a:r>
            <a:r>
              <a:rPr lang="fr-FR" sz="1800" dirty="0" err="1" smtClean="0"/>
              <a:t>required</a:t>
            </a:r>
            <a:r>
              <a:rPr lang="fr-FR" sz="1800" dirty="0" smtClean="0"/>
              <a:t>.</a:t>
            </a:r>
            <a:endParaRPr lang="fr-FR" dirty="0" smtClean="0"/>
          </a:p>
          <a:p>
            <a:r>
              <a:rPr lang="fr-FR" dirty="0" smtClean="0"/>
              <a:t>Master </a:t>
            </a:r>
            <a:r>
              <a:rPr lang="fr-FR" dirty="0" err="1" smtClean="0"/>
              <a:t>Protocols</a:t>
            </a:r>
            <a:r>
              <a:rPr lang="fr-FR" dirty="0" smtClean="0"/>
              <a:t> : </a:t>
            </a:r>
            <a:r>
              <a:rPr lang="fr-FR" sz="1800" dirty="0" smtClean="0"/>
              <a:t>It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b="1" dirty="0" smtClean="0">
                <a:solidFill>
                  <a:srgbClr val="C00000"/>
                </a:solidFill>
              </a:rPr>
              <a:t>not </a:t>
            </a:r>
            <a:r>
              <a:rPr lang="fr-FR" sz="1800" b="1" dirty="0" err="1" smtClean="0">
                <a:solidFill>
                  <a:srgbClr val="C00000"/>
                </a:solidFill>
              </a:rPr>
              <a:t>necessary</a:t>
            </a:r>
            <a:r>
              <a:rPr lang="fr-FR" sz="1800" b="1" dirty="0" smtClean="0">
                <a:solidFill>
                  <a:srgbClr val="C00000"/>
                </a:solidFill>
              </a:rPr>
              <a:t> to </a:t>
            </a:r>
            <a:r>
              <a:rPr lang="fr-FR" sz="1800" b="1" dirty="0" err="1" smtClean="0">
                <a:solidFill>
                  <a:srgbClr val="C00000"/>
                </a:solidFill>
              </a:rPr>
              <a:t>reinvent</a:t>
            </a:r>
            <a:r>
              <a:rPr lang="fr-FR" sz="1800" b="1" dirty="0" smtClean="0">
                <a:solidFill>
                  <a:srgbClr val="C00000"/>
                </a:solidFill>
              </a:rPr>
              <a:t> the </a:t>
            </a:r>
            <a:r>
              <a:rPr lang="fr-FR" sz="1800" b="1" dirty="0" err="1" smtClean="0">
                <a:solidFill>
                  <a:srgbClr val="C00000"/>
                </a:solidFill>
              </a:rPr>
              <a:t>wheel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dirty="0" err="1" smtClean="0"/>
              <a:t>every</a:t>
            </a:r>
            <a:r>
              <a:rPr lang="fr-FR" sz="1800" dirty="0" smtClean="0"/>
              <a:t> time a new </a:t>
            </a:r>
            <a:r>
              <a:rPr lang="fr-FR" sz="1800" dirty="0" err="1" smtClean="0"/>
              <a:t>clinical</a:t>
            </a:r>
            <a:r>
              <a:rPr lang="fr-FR" sz="1800" dirty="0" smtClean="0"/>
              <a:t> trial </a:t>
            </a:r>
            <a:r>
              <a:rPr lang="fr-FR" sz="1800" dirty="0" err="1" smtClean="0"/>
              <a:t>begins</a:t>
            </a:r>
            <a:r>
              <a:rPr lang="fr-FR" sz="1800" dirty="0" smtClean="0"/>
              <a:t>. Master </a:t>
            </a:r>
            <a:r>
              <a:rPr lang="fr-FR" sz="1800" dirty="0" err="1" smtClean="0"/>
              <a:t>protocols</a:t>
            </a:r>
            <a:r>
              <a:rPr lang="fr-FR" sz="1800" dirty="0" smtClean="0"/>
              <a:t> </a:t>
            </a:r>
            <a:r>
              <a:rPr lang="fr-FR" sz="1800" dirty="0" err="1" smtClean="0"/>
              <a:t>create</a:t>
            </a:r>
            <a:r>
              <a:rPr lang="fr-FR" sz="1800" dirty="0" smtClean="0"/>
              <a:t> a single </a:t>
            </a:r>
            <a:r>
              <a:rPr lang="fr-FR" sz="1800" dirty="0" err="1" smtClean="0"/>
              <a:t>clinical</a:t>
            </a:r>
            <a:r>
              <a:rPr lang="fr-FR" sz="1800" dirty="0" smtClean="0"/>
              <a:t> trial </a:t>
            </a:r>
            <a:r>
              <a:rPr lang="fr-FR" sz="1800" dirty="0" err="1" smtClean="0"/>
              <a:t>that</a:t>
            </a:r>
            <a:r>
              <a:rPr lang="fr-FR" sz="1800" dirty="0" smtClean="0"/>
              <a:t> </a:t>
            </a:r>
            <a:r>
              <a:rPr lang="fr-FR" sz="1800" dirty="0" err="1" smtClean="0"/>
              <a:t>can</a:t>
            </a:r>
            <a:r>
              <a:rPr lang="fr-FR" sz="1800" dirty="0" smtClean="0"/>
              <a:t> test </a:t>
            </a:r>
            <a:r>
              <a:rPr lang="fr-FR" sz="1800" dirty="0" err="1" smtClean="0"/>
              <a:t>many</a:t>
            </a:r>
            <a:r>
              <a:rPr lang="fr-FR" sz="1800" dirty="0" smtClean="0"/>
              <a:t> </a:t>
            </a:r>
            <a:r>
              <a:rPr lang="fr-FR" sz="1800" dirty="0" err="1" smtClean="0"/>
              <a:t>drugs</a:t>
            </a:r>
            <a:r>
              <a:rPr lang="fr-FR" sz="1800" dirty="0" smtClean="0"/>
              <a:t> at the </a:t>
            </a:r>
            <a:r>
              <a:rPr lang="fr-FR" sz="1800" dirty="0" err="1" smtClean="0"/>
              <a:t>same</a:t>
            </a:r>
            <a:r>
              <a:rPr lang="fr-FR" sz="1800" dirty="0" smtClean="0"/>
              <a:t> time. The </a:t>
            </a:r>
            <a:r>
              <a:rPr lang="fr-FR" sz="1800" dirty="0" err="1" smtClean="0"/>
              <a:t>lung</a:t>
            </a:r>
            <a:r>
              <a:rPr lang="fr-FR" sz="1800" dirty="0" smtClean="0"/>
              <a:t> cancer </a:t>
            </a:r>
            <a:r>
              <a:rPr lang="fr-FR" sz="1800" dirty="0" err="1" smtClean="0"/>
              <a:t>protocol</a:t>
            </a:r>
            <a:r>
              <a:rPr lang="fr-FR" sz="1800" dirty="0" smtClean="0"/>
              <a:t> Lung-</a:t>
            </a:r>
            <a:r>
              <a:rPr lang="fr-FR" sz="1800" dirty="0" err="1" smtClean="0"/>
              <a:t>map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a good </a:t>
            </a:r>
            <a:r>
              <a:rPr lang="fr-FR" sz="1800" dirty="0" err="1" smtClean="0"/>
              <a:t>example</a:t>
            </a:r>
            <a:r>
              <a:rPr lang="fr-FR" sz="1800" dirty="0" smtClean="0"/>
              <a:t> of a </a:t>
            </a:r>
            <a:r>
              <a:rPr lang="fr-FR" sz="1800" dirty="0" err="1" smtClean="0"/>
              <a:t>less</a:t>
            </a:r>
            <a:r>
              <a:rPr lang="fr-FR" sz="1800" dirty="0" smtClean="0"/>
              <a:t> </a:t>
            </a:r>
            <a:r>
              <a:rPr lang="fr-FR" sz="1800" dirty="0" err="1" smtClean="0"/>
              <a:t>costly</a:t>
            </a:r>
            <a:r>
              <a:rPr lang="fr-FR" sz="1800" dirty="0" smtClean="0"/>
              <a:t> </a:t>
            </a:r>
            <a:r>
              <a:rPr lang="fr-FR" sz="1800" dirty="0" err="1" smtClean="0"/>
              <a:t>paradygm</a:t>
            </a:r>
            <a:r>
              <a:rPr lang="fr-FR" sz="1800" dirty="0" smtClean="0"/>
              <a:t> for </a:t>
            </a:r>
            <a:r>
              <a:rPr lang="fr-FR" sz="1800" dirty="0" err="1" smtClean="0"/>
              <a:t>developping</a:t>
            </a:r>
            <a:r>
              <a:rPr lang="fr-FR" sz="1800" dirty="0" smtClean="0"/>
              <a:t> </a:t>
            </a:r>
            <a:r>
              <a:rPr lang="fr-FR" sz="1800" dirty="0" err="1" smtClean="0"/>
              <a:t>drugs</a:t>
            </a:r>
            <a:r>
              <a:rPr lang="fr-FR" sz="1800" dirty="0" smtClean="0"/>
              <a:t>.</a:t>
            </a:r>
          </a:p>
          <a:p>
            <a:r>
              <a:rPr lang="fr-FR" dirty="0"/>
              <a:t>Flexible designs : </a:t>
            </a:r>
            <a:r>
              <a:rPr lang="fr-FR" sz="2400" b="1" dirty="0">
                <a:solidFill>
                  <a:srgbClr val="C00000"/>
                </a:solidFill>
              </a:rPr>
              <a:t>Single-arm </a:t>
            </a:r>
            <a:r>
              <a:rPr lang="fr-FR" sz="2400" b="1" dirty="0" err="1">
                <a:solidFill>
                  <a:srgbClr val="C00000"/>
                </a:solidFill>
              </a:rPr>
              <a:t>studies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1800" dirty="0" smtClean="0"/>
              <a:t>are</a:t>
            </a:r>
            <a:r>
              <a:rPr lang="fr-FR" sz="1800" dirty="0" smtClean="0"/>
              <a:t> </a:t>
            </a:r>
            <a:r>
              <a:rPr lang="fr-FR" sz="1800" dirty="0" err="1"/>
              <a:t>accepted</a:t>
            </a:r>
            <a:r>
              <a:rPr lang="fr-FR" sz="1800" dirty="0"/>
              <a:t> by the FDA </a:t>
            </a:r>
            <a:r>
              <a:rPr lang="fr-FR" sz="1800" dirty="0" err="1"/>
              <a:t>when</a:t>
            </a:r>
            <a:r>
              <a:rPr lang="fr-FR" sz="1800" dirty="0"/>
              <a:t> the patient population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>
                <a:solidFill>
                  <a:srgbClr val="C00000"/>
                </a:solidFill>
              </a:rPr>
              <a:t>small</a:t>
            </a:r>
            <a:r>
              <a:rPr lang="fr-FR" sz="1800" dirty="0"/>
              <a:t>, the </a:t>
            </a:r>
            <a:r>
              <a:rPr lang="fr-FR" sz="1800" dirty="0" err="1"/>
              <a:t>natural</a:t>
            </a:r>
            <a:r>
              <a:rPr lang="fr-FR" sz="1800" dirty="0"/>
              <a:t> </a:t>
            </a:r>
            <a:r>
              <a:rPr lang="fr-FR" sz="1800" dirty="0" err="1"/>
              <a:t>history</a:t>
            </a:r>
            <a:r>
              <a:rPr lang="fr-FR" sz="1800" dirty="0"/>
              <a:t> of the </a:t>
            </a:r>
            <a:r>
              <a:rPr lang="fr-FR" sz="1800" dirty="0" err="1"/>
              <a:t>disease</a:t>
            </a:r>
            <a:r>
              <a:rPr lang="fr-FR" sz="1800" dirty="0"/>
              <a:t> </a:t>
            </a:r>
            <a:r>
              <a:rPr lang="fr-FR" sz="1800" dirty="0" err="1"/>
              <a:t>well</a:t>
            </a:r>
            <a:r>
              <a:rPr lang="fr-FR" sz="1800" dirty="0"/>
              <a:t> </a:t>
            </a:r>
            <a:r>
              <a:rPr lang="fr-FR" sz="1800" dirty="0" err="1"/>
              <a:t>characterized</a:t>
            </a:r>
            <a:r>
              <a:rPr lang="fr-FR" sz="1800" dirty="0"/>
              <a:t>, the </a:t>
            </a:r>
            <a:r>
              <a:rPr lang="fr-FR" sz="1800" dirty="0" err="1"/>
              <a:t>drug’s</a:t>
            </a:r>
            <a:r>
              <a:rPr lang="fr-FR" sz="1800" dirty="0"/>
              <a:t> </a:t>
            </a:r>
            <a:r>
              <a:rPr lang="fr-FR" sz="1800" dirty="0" err="1"/>
              <a:t>beneficial</a:t>
            </a:r>
            <a:r>
              <a:rPr lang="fr-FR" sz="1800" dirty="0"/>
              <a:t> </a:t>
            </a:r>
            <a:r>
              <a:rPr lang="fr-FR" sz="1800" dirty="0" err="1"/>
              <a:t>effects</a:t>
            </a:r>
            <a:r>
              <a:rPr lang="fr-FR" sz="1800" dirty="0"/>
              <a:t> are </a:t>
            </a:r>
            <a:r>
              <a:rPr lang="fr-FR" sz="1800" dirty="0">
                <a:solidFill>
                  <a:srgbClr val="C00000"/>
                </a:solidFill>
              </a:rPr>
              <a:t>large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35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approval</a:t>
            </a:r>
            <a:r>
              <a:rPr lang="fr-FR" dirty="0"/>
              <a:t> </a:t>
            </a:r>
            <a:r>
              <a:rPr lang="fr-FR" dirty="0" err="1"/>
              <a:t>pathways</a:t>
            </a:r>
            <a:endParaRPr lang="fr-FR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err="1"/>
              <a:t>Fast</a:t>
            </a:r>
            <a:r>
              <a:rPr lang="fr-FR" dirty="0"/>
              <a:t> </a:t>
            </a:r>
            <a:r>
              <a:rPr lang="fr-FR" dirty="0" err="1" smtClean="0"/>
              <a:t>tracked</a:t>
            </a:r>
            <a:r>
              <a:rPr lang="fr-FR" dirty="0" smtClean="0"/>
              <a:t> : </a:t>
            </a:r>
            <a:r>
              <a:rPr lang="fr-FR" sz="1800" dirty="0" smtClean="0"/>
              <a:t>Drug </a:t>
            </a:r>
            <a:r>
              <a:rPr lang="fr-FR" sz="1800" dirty="0" err="1" smtClean="0"/>
              <a:t>intended</a:t>
            </a:r>
            <a:r>
              <a:rPr lang="fr-FR" sz="1800" dirty="0" smtClean="0"/>
              <a:t> to </a:t>
            </a:r>
            <a:r>
              <a:rPr lang="fr-FR" sz="1800" dirty="0" err="1" smtClean="0"/>
              <a:t>treat</a:t>
            </a:r>
            <a:r>
              <a:rPr lang="fr-FR" sz="1800" dirty="0" smtClean="0"/>
              <a:t> </a:t>
            </a:r>
            <a:r>
              <a:rPr lang="fr-FR" sz="1800" dirty="0" err="1" smtClean="0"/>
              <a:t>serious</a:t>
            </a:r>
            <a:r>
              <a:rPr lang="fr-FR" sz="1800" dirty="0" smtClean="0"/>
              <a:t> conditions and </a:t>
            </a:r>
            <a:r>
              <a:rPr lang="fr-FR" sz="1800" dirty="0" smtClean="0"/>
              <a:t>« </a:t>
            </a:r>
            <a:r>
              <a:rPr lang="fr-FR" sz="1800" b="1" dirty="0" smtClean="0">
                <a:solidFill>
                  <a:srgbClr val="C00000"/>
                </a:solidFill>
              </a:rPr>
              <a:t>non </a:t>
            </a:r>
            <a:r>
              <a:rPr lang="fr-FR" sz="1800" b="1" dirty="0" err="1" smtClean="0">
                <a:solidFill>
                  <a:srgbClr val="C00000"/>
                </a:solidFill>
              </a:rPr>
              <a:t>clinical</a:t>
            </a:r>
            <a:r>
              <a:rPr lang="fr-FR" sz="1800" b="1" dirty="0" smtClean="0">
                <a:solidFill>
                  <a:srgbClr val="C00000"/>
                </a:solidFill>
              </a:rPr>
              <a:t> or </a:t>
            </a:r>
            <a:r>
              <a:rPr lang="fr-FR" sz="1800" b="1" dirty="0" err="1" smtClean="0">
                <a:solidFill>
                  <a:srgbClr val="C00000"/>
                </a:solidFill>
              </a:rPr>
              <a:t>clinical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b="1" dirty="0" smtClean="0">
                <a:solidFill>
                  <a:srgbClr val="C00000"/>
                </a:solidFill>
              </a:rPr>
              <a:t>data »</a:t>
            </a:r>
            <a:r>
              <a:rPr lang="fr-FR" sz="1800" dirty="0" smtClean="0"/>
              <a:t> </a:t>
            </a:r>
            <a:r>
              <a:rPr lang="fr-FR" sz="1800" dirty="0" smtClean="0"/>
              <a:t> </a:t>
            </a:r>
            <a:r>
              <a:rPr lang="fr-FR" sz="1800" dirty="0" err="1" smtClean="0"/>
              <a:t>demonstrates</a:t>
            </a:r>
            <a:r>
              <a:rPr lang="fr-FR" sz="1800" dirty="0" smtClean="0"/>
              <a:t> «</a:t>
            </a:r>
            <a:r>
              <a:rPr lang="fr-FR" sz="1800" b="1" dirty="0" smtClean="0">
                <a:solidFill>
                  <a:srgbClr val="C00000"/>
                </a:solidFill>
              </a:rPr>
              <a:t> </a:t>
            </a:r>
            <a:r>
              <a:rPr lang="fr-FR" sz="1800" b="1" dirty="0" err="1" smtClean="0">
                <a:solidFill>
                  <a:srgbClr val="C00000"/>
                </a:solidFill>
              </a:rPr>
              <a:t>potential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b="1" dirty="0" smtClean="0">
                <a:solidFill>
                  <a:srgbClr val="C00000"/>
                </a:solidFill>
              </a:rPr>
              <a:t>to </a:t>
            </a:r>
            <a:r>
              <a:rPr lang="fr-FR" sz="1800" b="1" dirty="0" err="1" smtClean="0">
                <a:solidFill>
                  <a:srgbClr val="C00000"/>
                </a:solidFill>
              </a:rPr>
              <a:t>address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b="1" dirty="0" err="1" smtClean="0">
                <a:solidFill>
                  <a:srgbClr val="C00000"/>
                </a:solidFill>
              </a:rPr>
              <a:t>unmet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b="1" dirty="0" err="1" smtClean="0">
                <a:solidFill>
                  <a:srgbClr val="C00000"/>
                </a:solidFill>
              </a:rPr>
              <a:t>needs</a:t>
            </a:r>
            <a:r>
              <a:rPr lang="fr-FR" sz="1800" b="1" dirty="0" smtClean="0">
                <a:solidFill>
                  <a:srgbClr val="C00000"/>
                </a:solidFill>
              </a:rPr>
              <a:t> ».</a:t>
            </a:r>
            <a:endParaRPr lang="fr-FR" b="1" dirty="0">
              <a:solidFill>
                <a:srgbClr val="C0000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err="1"/>
              <a:t>Breakthrough</a:t>
            </a:r>
            <a:r>
              <a:rPr lang="fr-FR" dirty="0"/>
              <a:t> </a:t>
            </a:r>
            <a:r>
              <a:rPr lang="fr-FR" dirty="0" err="1"/>
              <a:t>therapy</a:t>
            </a:r>
            <a:r>
              <a:rPr lang="fr-FR" dirty="0"/>
              <a:t> </a:t>
            </a:r>
            <a:r>
              <a:rPr lang="fr-FR" dirty="0" err="1" smtClean="0"/>
              <a:t>designation</a:t>
            </a:r>
            <a:r>
              <a:rPr lang="fr-FR" dirty="0" smtClean="0"/>
              <a:t> : </a:t>
            </a:r>
            <a:r>
              <a:rPr lang="fr-FR" sz="1800" dirty="0" smtClean="0"/>
              <a:t>Drug </a:t>
            </a:r>
            <a:r>
              <a:rPr lang="fr-FR" sz="1800" dirty="0" err="1" smtClean="0"/>
              <a:t>intended</a:t>
            </a:r>
            <a:r>
              <a:rPr lang="fr-FR" sz="1800" dirty="0" smtClean="0"/>
              <a:t> to </a:t>
            </a:r>
            <a:r>
              <a:rPr lang="fr-FR" sz="1800" dirty="0" err="1" smtClean="0"/>
              <a:t>treat</a:t>
            </a:r>
            <a:r>
              <a:rPr lang="fr-FR" sz="1800" dirty="0" smtClean="0"/>
              <a:t> </a:t>
            </a:r>
            <a:r>
              <a:rPr lang="fr-FR" sz="1800" dirty="0" err="1" smtClean="0"/>
              <a:t>serious</a:t>
            </a:r>
            <a:r>
              <a:rPr lang="fr-FR" sz="1800" dirty="0" smtClean="0"/>
              <a:t> conditions. </a:t>
            </a:r>
            <a:r>
              <a:rPr lang="fr-FR" sz="1800" dirty="0" smtClean="0"/>
              <a:t>« </a:t>
            </a:r>
            <a:r>
              <a:rPr lang="fr-FR" sz="1800" b="1" dirty="0" err="1" smtClean="0">
                <a:solidFill>
                  <a:srgbClr val="C00000"/>
                </a:solidFill>
              </a:rPr>
              <a:t>Clinical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b="1" dirty="0" err="1" smtClean="0">
                <a:solidFill>
                  <a:srgbClr val="C00000"/>
                </a:solidFill>
              </a:rPr>
              <a:t>evidence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dirty="0" err="1" smtClean="0"/>
              <a:t>demonstrates</a:t>
            </a:r>
            <a:r>
              <a:rPr lang="fr-FR" sz="1800" dirty="0" smtClean="0"/>
              <a:t> </a:t>
            </a:r>
            <a:r>
              <a:rPr lang="fr-FR" sz="1800" b="1" dirty="0" smtClean="0">
                <a:solidFill>
                  <a:srgbClr val="C00000"/>
                </a:solidFill>
              </a:rPr>
              <a:t>a </a:t>
            </a:r>
            <a:r>
              <a:rPr lang="fr-FR" sz="1800" b="1" dirty="0" err="1" smtClean="0">
                <a:solidFill>
                  <a:srgbClr val="C00000"/>
                </a:solidFill>
              </a:rPr>
              <a:t>huge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b="1" dirty="0" err="1" smtClean="0">
                <a:solidFill>
                  <a:srgbClr val="C00000"/>
                </a:solidFill>
              </a:rPr>
              <a:t>improvement</a:t>
            </a:r>
            <a:r>
              <a:rPr lang="fr-FR" sz="1800" b="1" dirty="0" smtClean="0">
                <a:solidFill>
                  <a:srgbClr val="C00000"/>
                </a:solidFill>
              </a:rPr>
              <a:t> on key </a:t>
            </a:r>
            <a:r>
              <a:rPr lang="fr-FR" sz="1800" b="1" dirty="0" err="1" smtClean="0">
                <a:solidFill>
                  <a:srgbClr val="C00000"/>
                </a:solidFill>
              </a:rPr>
              <a:t>endpoint</a:t>
            </a:r>
            <a:r>
              <a:rPr lang="fr-FR" sz="1800" b="1" dirty="0" smtClean="0">
                <a:solidFill>
                  <a:srgbClr val="C00000"/>
                </a:solidFill>
              </a:rPr>
              <a:t> over </a:t>
            </a:r>
            <a:r>
              <a:rPr lang="fr-FR" sz="1800" b="1" dirty="0" err="1" smtClean="0">
                <a:solidFill>
                  <a:srgbClr val="C00000"/>
                </a:solidFill>
              </a:rPr>
              <a:t>available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b="1" dirty="0" err="1" smtClean="0">
                <a:solidFill>
                  <a:srgbClr val="C00000"/>
                </a:solidFill>
              </a:rPr>
              <a:t>therapy</a:t>
            </a:r>
            <a:r>
              <a:rPr lang="fr-FR" sz="1800" b="1" dirty="0" smtClean="0">
                <a:solidFill>
                  <a:srgbClr val="C00000"/>
                </a:solidFill>
              </a:rPr>
              <a:t> »</a:t>
            </a:r>
            <a:endParaRPr lang="fr-FR" b="1" dirty="0">
              <a:solidFill>
                <a:srgbClr val="C0000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err="1"/>
              <a:t>Accelerated</a:t>
            </a:r>
            <a:r>
              <a:rPr lang="fr-FR" dirty="0"/>
              <a:t> </a:t>
            </a:r>
            <a:r>
              <a:rPr lang="fr-FR" dirty="0" err="1" smtClean="0"/>
              <a:t>approval</a:t>
            </a:r>
            <a:r>
              <a:rPr lang="fr-FR" dirty="0" smtClean="0"/>
              <a:t> : </a:t>
            </a:r>
            <a:r>
              <a:rPr lang="fr-FR" sz="1800" dirty="0" smtClean="0"/>
              <a:t>Drug </a:t>
            </a:r>
            <a:r>
              <a:rPr lang="fr-FR" sz="1800" dirty="0" err="1" smtClean="0"/>
              <a:t>intended</a:t>
            </a:r>
            <a:r>
              <a:rPr lang="fr-FR" sz="1800" dirty="0" smtClean="0"/>
              <a:t> to </a:t>
            </a:r>
            <a:r>
              <a:rPr lang="fr-FR" sz="1800" dirty="0" err="1" smtClean="0"/>
              <a:t>treat</a:t>
            </a:r>
            <a:r>
              <a:rPr lang="fr-FR" sz="1800" dirty="0" smtClean="0"/>
              <a:t> </a:t>
            </a:r>
            <a:r>
              <a:rPr lang="fr-FR" sz="1800" dirty="0" err="1" smtClean="0"/>
              <a:t>serious</a:t>
            </a:r>
            <a:r>
              <a:rPr lang="fr-FR" sz="1800" dirty="0" smtClean="0"/>
              <a:t> conditions and </a:t>
            </a:r>
            <a:r>
              <a:rPr lang="fr-FR" sz="1800" b="1" dirty="0" err="1" smtClean="0">
                <a:solidFill>
                  <a:srgbClr val="C00000"/>
                </a:solidFill>
              </a:rPr>
              <a:t>demonstrates</a:t>
            </a:r>
            <a:r>
              <a:rPr lang="fr-FR" sz="1800" dirty="0" smtClean="0">
                <a:solidFill>
                  <a:srgbClr val="C00000"/>
                </a:solidFill>
              </a:rPr>
              <a:t> </a:t>
            </a:r>
            <a:r>
              <a:rPr lang="fr-FR" sz="1800" b="1" dirty="0" smtClean="0">
                <a:solidFill>
                  <a:srgbClr val="C00000"/>
                </a:solidFill>
              </a:rPr>
              <a:t>an </a:t>
            </a:r>
            <a:r>
              <a:rPr lang="fr-FR" sz="1800" b="1" dirty="0" err="1" smtClean="0">
                <a:solidFill>
                  <a:srgbClr val="C00000"/>
                </a:solidFill>
              </a:rPr>
              <a:t>effect</a:t>
            </a:r>
            <a:r>
              <a:rPr lang="fr-FR" sz="1800" b="1" dirty="0" smtClean="0">
                <a:solidFill>
                  <a:srgbClr val="C00000"/>
                </a:solidFill>
              </a:rPr>
              <a:t> on </a:t>
            </a:r>
            <a:r>
              <a:rPr lang="fr-FR" sz="1800" b="1" dirty="0" err="1" smtClean="0">
                <a:solidFill>
                  <a:srgbClr val="C00000"/>
                </a:solidFill>
              </a:rPr>
              <a:t>surrogate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b="1" dirty="0" err="1" smtClean="0">
                <a:solidFill>
                  <a:srgbClr val="C00000"/>
                </a:solidFill>
              </a:rPr>
              <a:t>endpoints</a:t>
            </a:r>
            <a:r>
              <a:rPr lang="fr-FR" sz="1800" dirty="0" smtClean="0"/>
              <a:t>, </a:t>
            </a:r>
            <a:r>
              <a:rPr lang="fr-FR" sz="1800" dirty="0" err="1" smtClean="0"/>
              <a:t>which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b="1" dirty="0" err="1" smtClean="0">
                <a:solidFill>
                  <a:srgbClr val="C00000"/>
                </a:solidFill>
              </a:rPr>
              <a:t>likely</a:t>
            </a:r>
            <a:r>
              <a:rPr lang="fr-FR" sz="1800" b="1" dirty="0" smtClean="0">
                <a:solidFill>
                  <a:srgbClr val="C00000"/>
                </a:solidFill>
              </a:rPr>
              <a:t> to </a:t>
            </a:r>
            <a:r>
              <a:rPr lang="fr-FR" sz="1800" b="1" dirty="0" err="1" smtClean="0">
                <a:solidFill>
                  <a:srgbClr val="C00000"/>
                </a:solidFill>
              </a:rPr>
              <a:t>predict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b="1" dirty="0" err="1" smtClean="0">
                <a:solidFill>
                  <a:srgbClr val="C00000"/>
                </a:solidFill>
              </a:rPr>
              <a:t>clinical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b="1" dirty="0" err="1" smtClean="0">
                <a:solidFill>
                  <a:srgbClr val="C00000"/>
                </a:solidFill>
              </a:rPr>
              <a:t>benefit</a:t>
            </a:r>
            <a:r>
              <a:rPr lang="fr-FR" sz="1800" b="1" dirty="0">
                <a:solidFill>
                  <a:srgbClr val="C00000"/>
                </a:solidFill>
              </a:rPr>
              <a:t> </a:t>
            </a:r>
            <a:r>
              <a:rPr lang="fr-FR" sz="1800" dirty="0" smtClean="0"/>
              <a:t>or </a:t>
            </a:r>
            <a:r>
              <a:rPr lang="fr-FR" sz="1800" dirty="0" err="1" smtClean="0"/>
              <a:t>demonstrates</a:t>
            </a:r>
            <a:r>
              <a:rPr lang="fr-FR" sz="1800" dirty="0" smtClean="0"/>
              <a:t> an </a:t>
            </a:r>
            <a:r>
              <a:rPr lang="fr-FR" sz="1800" dirty="0" err="1" smtClean="0"/>
              <a:t>effect</a:t>
            </a:r>
            <a:r>
              <a:rPr lang="fr-FR" sz="1800" dirty="0" smtClean="0"/>
              <a:t> on a </a:t>
            </a:r>
            <a:r>
              <a:rPr lang="fr-FR" sz="1800" dirty="0" err="1" smtClean="0"/>
              <a:t>clinical</a:t>
            </a:r>
            <a:r>
              <a:rPr lang="fr-FR" sz="1800" dirty="0" smtClean="0"/>
              <a:t> </a:t>
            </a:r>
            <a:r>
              <a:rPr lang="fr-FR" sz="1800" dirty="0" err="1" smtClean="0"/>
              <a:t>endpoint</a:t>
            </a:r>
            <a:r>
              <a:rPr lang="fr-FR" sz="1800" dirty="0" smtClean="0"/>
              <a:t> </a:t>
            </a:r>
            <a:r>
              <a:rPr lang="fr-FR" sz="1800" dirty="0" err="1" smtClean="0"/>
              <a:t>measured</a:t>
            </a:r>
            <a:r>
              <a:rPr lang="fr-FR" sz="1800" dirty="0" smtClean="0"/>
              <a:t> </a:t>
            </a:r>
            <a:r>
              <a:rPr lang="fr-FR" sz="1800" dirty="0" err="1" smtClean="0"/>
              <a:t>earlier</a:t>
            </a:r>
            <a:r>
              <a:rPr lang="fr-FR" sz="1800" dirty="0" smtClean="0"/>
              <a:t> </a:t>
            </a:r>
            <a:r>
              <a:rPr lang="fr-FR" sz="1800" dirty="0" err="1" smtClean="0"/>
              <a:t>than</a:t>
            </a:r>
            <a:r>
              <a:rPr lang="fr-FR" sz="1800" dirty="0" smtClean="0"/>
              <a:t> </a:t>
            </a:r>
            <a:r>
              <a:rPr lang="fr-FR" sz="1800" dirty="0" err="1" smtClean="0"/>
              <a:t>morbidity</a:t>
            </a:r>
            <a:r>
              <a:rPr lang="fr-FR" sz="1800" dirty="0" smtClean="0"/>
              <a:t> or </a:t>
            </a:r>
            <a:r>
              <a:rPr lang="fr-FR" sz="1800" dirty="0" err="1" smtClean="0"/>
              <a:t>mortality</a:t>
            </a:r>
            <a:r>
              <a:rPr lang="fr-FR" sz="1800" dirty="0" smtClean="0"/>
              <a:t> </a:t>
            </a:r>
            <a:r>
              <a:rPr lang="fr-FR" sz="1800" dirty="0" err="1" smtClean="0"/>
              <a:t>indicators</a:t>
            </a:r>
            <a:r>
              <a:rPr lang="fr-FR" sz="1800" dirty="0" smtClean="0"/>
              <a:t>.</a:t>
            </a:r>
            <a:endParaRPr lang="fr-FR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err="1"/>
              <a:t>Priority</a:t>
            </a:r>
            <a:r>
              <a:rPr lang="fr-FR" dirty="0"/>
              <a:t> </a:t>
            </a:r>
            <a:r>
              <a:rPr lang="fr-FR" dirty="0" err="1" smtClean="0"/>
              <a:t>review</a:t>
            </a:r>
            <a:r>
              <a:rPr lang="fr-FR" dirty="0" smtClean="0"/>
              <a:t> : </a:t>
            </a:r>
            <a:r>
              <a:rPr lang="fr-FR" sz="1800" dirty="0" smtClean="0"/>
              <a:t>Drug </a:t>
            </a:r>
            <a:r>
              <a:rPr lang="fr-FR" sz="1800" dirty="0" err="1" smtClean="0"/>
              <a:t>intended</a:t>
            </a:r>
            <a:r>
              <a:rPr lang="fr-FR" sz="1800" dirty="0" smtClean="0"/>
              <a:t> to </a:t>
            </a:r>
            <a:r>
              <a:rPr lang="fr-FR" sz="1800" dirty="0" err="1" smtClean="0"/>
              <a:t>treat</a:t>
            </a:r>
            <a:r>
              <a:rPr lang="fr-FR" sz="1800" dirty="0" smtClean="0"/>
              <a:t> </a:t>
            </a:r>
            <a:r>
              <a:rPr lang="fr-FR" sz="1800" dirty="0" err="1" smtClean="0"/>
              <a:t>serious</a:t>
            </a:r>
            <a:r>
              <a:rPr lang="fr-FR" sz="1800" dirty="0" smtClean="0"/>
              <a:t> conditions and if </a:t>
            </a:r>
            <a:r>
              <a:rPr lang="fr-FR" sz="1800" b="1" dirty="0" err="1" smtClean="0">
                <a:solidFill>
                  <a:srgbClr val="C00000"/>
                </a:solidFill>
              </a:rPr>
              <a:t>approved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b="1" dirty="0" err="1" smtClean="0">
                <a:solidFill>
                  <a:srgbClr val="C00000"/>
                </a:solidFill>
              </a:rPr>
              <a:t>would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b="1" dirty="0" err="1" smtClean="0">
                <a:solidFill>
                  <a:srgbClr val="C00000"/>
                </a:solidFill>
              </a:rPr>
              <a:t>provide</a:t>
            </a:r>
            <a:r>
              <a:rPr lang="fr-FR" sz="1800" b="1" dirty="0" smtClean="0">
                <a:solidFill>
                  <a:srgbClr val="C00000"/>
                </a:solidFill>
              </a:rPr>
              <a:t> a </a:t>
            </a:r>
            <a:r>
              <a:rPr lang="fr-FR" sz="1800" b="1" dirty="0" err="1" smtClean="0">
                <a:solidFill>
                  <a:srgbClr val="C00000"/>
                </a:solidFill>
              </a:rPr>
              <a:t>serious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b="1" dirty="0" err="1" smtClean="0">
                <a:solidFill>
                  <a:srgbClr val="C00000"/>
                </a:solidFill>
              </a:rPr>
              <a:t>improvement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dirty="0" smtClean="0"/>
              <a:t>in </a:t>
            </a:r>
            <a:r>
              <a:rPr lang="fr-FR" sz="1800" dirty="0" err="1" smtClean="0"/>
              <a:t>effectiveness</a:t>
            </a:r>
            <a:r>
              <a:rPr lang="fr-FR" sz="1800" dirty="0" smtClean="0"/>
              <a:t> and </a:t>
            </a:r>
            <a:r>
              <a:rPr lang="fr-FR" sz="1800" dirty="0" err="1" smtClean="0"/>
              <a:t>safety</a:t>
            </a:r>
            <a:r>
              <a:rPr lang="fr-FR" sz="1800" dirty="0" smtClean="0"/>
              <a:t>.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85980"/>
            <a:ext cx="1568250" cy="899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5496" y="-26988"/>
            <a:ext cx="9144000" cy="1143001"/>
          </a:xfrm>
        </p:spPr>
        <p:txBody>
          <a:bodyPr/>
          <a:lstStyle/>
          <a:p>
            <a:r>
              <a:rPr lang="fr-FR" sz="3200" dirty="0" smtClean="0"/>
              <a:t>		</a:t>
            </a:r>
            <a:r>
              <a:rPr lang="fr-FR" sz="3200" dirty="0" err="1" smtClean="0"/>
              <a:t>Blurring</a:t>
            </a:r>
            <a:r>
              <a:rPr lang="fr-FR" sz="3200" dirty="0" smtClean="0"/>
              <a:t> the Distinction </a:t>
            </a:r>
            <a:r>
              <a:rPr lang="fr-FR" sz="3200" dirty="0" err="1" smtClean="0"/>
              <a:t>Between</a:t>
            </a:r>
            <a:r>
              <a:rPr lang="fr-FR" sz="3200" dirty="0" smtClean="0"/>
              <a:t> </a:t>
            </a:r>
            <a:r>
              <a:rPr lang="fr-FR" sz="3200" dirty="0" err="1" smtClean="0"/>
              <a:t>Pre</a:t>
            </a:r>
            <a:r>
              <a:rPr lang="fr-FR" sz="3200" dirty="0" smtClean="0"/>
              <a:t>   and Post Commercialisation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30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5759"/>
            <a:ext cx="9144000" cy="1143001"/>
          </a:xfrm>
        </p:spPr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RCT to </a:t>
            </a:r>
            <a:r>
              <a:rPr lang="fr-FR" dirty="0" err="1" smtClean="0"/>
              <a:t>Toolkit</a:t>
            </a:r>
            <a:r>
              <a:rPr lang="fr-FR" dirty="0" smtClean="0"/>
              <a:t> for Evidence	</a:t>
            </a:r>
            <a:r>
              <a:rPr lang="fr-FR" dirty="0" err="1" smtClean="0"/>
              <a:t>Generation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340768"/>
            <a:ext cx="8640960" cy="51125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 bwMode="auto">
          <a:xfrm>
            <a:off x="179512" y="1268760"/>
            <a:ext cx="871296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 bwMode="auto">
          <a:xfrm>
            <a:off x="323528" y="6505599"/>
            <a:ext cx="24482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sz="1200" dirty="0" smtClean="0"/>
              <a:t>Hans-</a:t>
            </a:r>
            <a:r>
              <a:rPr lang="fr-FR" sz="1200" dirty="0"/>
              <a:t>G</a:t>
            </a:r>
            <a:r>
              <a:rPr lang="fr-FR" sz="1200" dirty="0" smtClean="0"/>
              <a:t>eorg </a:t>
            </a:r>
            <a:r>
              <a:rPr lang="fr-FR" sz="1200" dirty="0" err="1" smtClean="0"/>
              <a:t>Eichler</a:t>
            </a:r>
            <a:r>
              <a:rPr lang="fr-FR" sz="1200" dirty="0" smtClean="0"/>
              <a:t> CPT 2012</a:t>
            </a:r>
            <a:endParaRPr lang="fr-FR" sz="1200" dirty="0"/>
          </a:p>
        </p:txBody>
      </p:sp>
      <p:sp>
        <p:nvSpPr>
          <p:cNvPr id="6" name="Rectangle 5"/>
          <p:cNvSpPr/>
          <p:nvPr/>
        </p:nvSpPr>
        <p:spPr>
          <a:xfrm>
            <a:off x="1691680" y="4149080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339752" y="4149080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9" name="Rectangle avec flèche vers le bas 8"/>
          <p:cNvSpPr/>
          <p:nvPr/>
        </p:nvSpPr>
        <p:spPr>
          <a:xfrm>
            <a:off x="1259632" y="2852936"/>
            <a:ext cx="914400" cy="698376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RCT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2361456" y="3005336"/>
            <a:ext cx="1130424" cy="69837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Registries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avec flèche vers le bas 10"/>
          <p:cNvSpPr/>
          <p:nvPr/>
        </p:nvSpPr>
        <p:spPr>
          <a:xfrm>
            <a:off x="3297560" y="2291938"/>
            <a:ext cx="1130424" cy="70501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No active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surveillance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2" name="Rectangle avec flèche vers le bas 11"/>
          <p:cNvSpPr/>
          <p:nvPr/>
        </p:nvSpPr>
        <p:spPr>
          <a:xfrm>
            <a:off x="2513856" y="5157192"/>
            <a:ext cx="1130424" cy="69837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Registries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avec flèche vers le bas 12"/>
          <p:cNvSpPr/>
          <p:nvPr/>
        </p:nvSpPr>
        <p:spPr>
          <a:xfrm>
            <a:off x="3347864" y="4164146"/>
            <a:ext cx="1130424" cy="70501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No active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surveillance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4" name="Rectangle avec flèche vers le bas 13"/>
          <p:cNvSpPr/>
          <p:nvPr/>
        </p:nvSpPr>
        <p:spPr>
          <a:xfrm>
            <a:off x="1259632" y="5466928"/>
            <a:ext cx="914400" cy="698376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RCT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3408"/>
            <a:ext cx="9144000" cy="70874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 bwMode="auto">
          <a:xfrm>
            <a:off x="5868144" y="-243408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 bwMode="auto">
          <a:xfrm>
            <a:off x="899592" y="1322765"/>
            <a:ext cx="3456384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>
                <a:solidFill>
                  <a:srgbClr val="C00000"/>
                </a:solidFill>
              </a:rPr>
              <a:t>The Tool Kit for Evidence Generation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 bwMode="auto">
          <a:xfrm>
            <a:off x="0" y="4005064"/>
            <a:ext cx="1763688" cy="5760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 bwMode="auto">
          <a:xfrm>
            <a:off x="3635896" y="3861048"/>
            <a:ext cx="2016224" cy="122413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885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R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28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1170</Words>
  <Application>Microsoft Office PowerPoint</Application>
  <PresentationFormat>Affichage à l'écran (4:3)</PresentationFormat>
  <Paragraphs>263</Paragraphs>
  <Slides>19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Sylfaen</vt:lpstr>
      <vt:lpstr>Symbol</vt:lpstr>
      <vt:lpstr>Times New Roman</vt:lpstr>
      <vt:lpstr>Wingdings</vt:lpstr>
      <vt:lpstr>Wingdings 2</vt:lpstr>
      <vt:lpstr>Thème REES</vt:lpstr>
      <vt:lpstr>Présentation PowerPoint</vt:lpstr>
      <vt:lpstr>Présentation PowerPoint</vt:lpstr>
      <vt:lpstr>Présentation PowerPoint</vt:lpstr>
      <vt:lpstr>Definitions</vt:lpstr>
      <vt:lpstr>The Evolving Interface Between Regulators and HTA</vt:lpstr>
      <vt:lpstr>  Looking for a Compromise Between      Timely Access and Robust Evidence</vt:lpstr>
      <vt:lpstr>  Blurring the Distinction Between Pre   and Post Commercialisation</vt:lpstr>
      <vt:lpstr>From RCT to Toolkit for Evidence Generation</vt:lpstr>
      <vt:lpstr>Présentation PowerPoint</vt:lpstr>
      <vt:lpstr>Les Standards du PCORI [2012]</vt:lpstr>
      <vt:lpstr>Evolution of Post Marketing Activity</vt:lpstr>
      <vt:lpstr>Présentation PowerPoint</vt:lpstr>
      <vt:lpstr>What will change with adaptive pathways?</vt:lpstr>
      <vt:lpstr> </vt:lpstr>
      <vt:lpstr>What Kind of Evidence : CER, EBM, HTA?</vt:lpstr>
      <vt:lpstr> The EUnetHTA Project:  A Chance or a Threat For HealthEconomic ?</vt:lpstr>
      <vt:lpstr>Présentation PowerPoint</vt:lpstr>
      <vt:lpstr> Blurring the Distinction Between Pre   and Post Commercialisation</vt:lpstr>
      <vt:lpstr>A System Approach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REES France</dc:creator>
  <cp:lastModifiedBy>Robert Launois</cp:lastModifiedBy>
  <cp:revision>163</cp:revision>
  <dcterms:created xsi:type="dcterms:W3CDTF">2014-11-26T08:38:36Z</dcterms:created>
  <dcterms:modified xsi:type="dcterms:W3CDTF">2014-12-05T05:47:48Z</dcterms:modified>
</cp:coreProperties>
</file>