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53" d="100"/>
          <a:sy n="53" d="100"/>
        </p:scale>
        <p:origin x="-108" y="-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3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62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3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75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8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94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1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2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0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3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2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6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C118-8BA5-40BD-9449-B24044BB27F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3C8F65-EDFC-4B3A-942B-FB2FD86FC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467" y="1343177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Strategies in Pharmaceutical Market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382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Albert Wertheimer, PhD., MBA</a:t>
            </a:r>
          </a:p>
          <a:p>
            <a:pPr algn="ctr"/>
            <a:r>
              <a:rPr lang="en-US" dirty="0" smtClean="0"/>
              <a:t>Temple University</a:t>
            </a:r>
          </a:p>
          <a:p>
            <a:pPr algn="ctr"/>
            <a:r>
              <a:rPr lang="en-US" dirty="0" smtClean="0"/>
              <a:t>Philadelphia, Pennsylvania 19140, USA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HealthEcon</a:t>
            </a:r>
            <a:r>
              <a:rPr lang="en-US" dirty="0" smtClean="0"/>
              <a:t> and Policy Association</a:t>
            </a:r>
          </a:p>
          <a:p>
            <a:pPr algn="ctr"/>
            <a:r>
              <a:rPr lang="en-US" dirty="0" smtClean="0"/>
              <a:t>Ankara, Turkey</a:t>
            </a:r>
          </a:p>
          <a:p>
            <a:pPr algn="ctr"/>
            <a:r>
              <a:rPr lang="en-US" dirty="0" smtClean="0"/>
              <a:t>5 December 2014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Today: Several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based, risk sharing</a:t>
            </a:r>
          </a:p>
          <a:p>
            <a:r>
              <a:rPr lang="en-US" dirty="0" smtClean="0"/>
              <a:t>Cost per QALY</a:t>
            </a:r>
          </a:p>
          <a:p>
            <a:r>
              <a:rPr lang="en-US" dirty="0" smtClean="0"/>
              <a:t>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3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and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for Value</a:t>
            </a:r>
          </a:p>
          <a:p>
            <a:r>
              <a:rPr lang="en-US" dirty="0" smtClean="0"/>
              <a:t>Focus on Most Benefitted Groups</a:t>
            </a:r>
          </a:p>
          <a:p>
            <a:r>
              <a:rPr lang="en-US" dirty="0" smtClean="0"/>
              <a:t>Promote for those failing generics &amp; combos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0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Expensive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 Total Expenditures</a:t>
            </a:r>
          </a:p>
          <a:p>
            <a:r>
              <a:rPr lang="en-US" dirty="0" smtClean="0"/>
              <a:t>Refund above agreed-upon sales level</a:t>
            </a:r>
          </a:p>
          <a:p>
            <a:r>
              <a:rPr lang="en-US" dirty="0" smtClean="0"/>
              <a:t>Promote to specific segments</a:t>
            </a:r>
          </a:p>
          <a:p>
            <a:r>
              <a:rPr lang="en-US" dirty="0" smtClean="0"/>
              <a:t>Offer post-marketing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2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Decline of Surrogates &amp;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</a:t>
            </a:r>
            <a:r>
              <a:rPr lang="en-US" dirty="0" err="1" smtClean="0"/>
              <a:t>QoL</a:t>
            </a:r>
            <a:r>
              <a:rPr lang="en-US" dirty="0" smtClean="0"/>
              <a:t> data on morbidity and mortality</a:t>
            </a:r>
          </a:p>
          <a:p>
            <a:r>
              <a:rPr lang="en-US" dirty="0" smtClean="0"/>
              <a:t>Actual Outcomes for specific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Actual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 of Electronic Health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3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Differentiate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clinical trials</a:t>
            </a:r>
          </a:p>
          <a:p>
            <a:r>
              <a:rPr lang="en-US" dirty="0" smtClean="0"/>
              <a:t>Local KOLs</a:t>
            </a:r>
          </a:p>
          <a:p>
            <a:r>
              <a:rPr lang="en-US" dirty="0" smtClean="0"/>
              <a:t>Individual pricing</a:t>
            </a:r>
          </a:p>
          <a:p>
            <a:r>
              <a:rPr lang="en-US" dirty="0" smtClean="0"/>
              <a:t>Germany wants pt. data</a:t>
            </a:r>
          </a:p>
          <a:p>
            <a:r>
              <a:rPr lang="en-US" dirty="0" smtClean="0"/>
              <a:t>Make negotiated deals—France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91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Solvani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UK pays $9 billion for this hepatitis C drug, because they see “value”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84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Value to Various Stakeholders</a:t>
            </a:r>
          </a:p>
          <a:p>
            <a:r>
              <a:rPr lang="en-US" dirty="0" smtClean="0"/>
              <a:t>Set the product apart</a:t>
            </a:r>
          </a:p>
          <a:p>
            <a:r>
              <a:rPr lang="en-US" dirty="0" smtClean="0"/>
              <a:t>Understand that market’s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6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reduction for Longer contracts</a:t>
            </a:r>
          </a:p>
          <a:p>
            <a:r>
              <a:rPr lang="en-US" dirty="0" smtClean="0"/>
              <a:t>Share R&amp;D Expense with Payer</a:t>
            </a:r>
          </a:p>
          <a:p>
            <a:r>
              <a:rPr lang="en-US" dirty="0" smtClean="0"/>
              <a:t>Share Education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6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albertw@temple.edu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6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Access 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pharma companies undertake to ensure that their medicines are made available as widely as possible; are reimbursed and listed on formularies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8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M.A.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last 5-10 years due to high-tech and costly products reaching the market, while great pressure by payers to cut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0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Market to clinical knowledgeable Opinion Leader (KOL) but recently to:</a:t>
            </a:r>
          </a:p>
          <a:p>
            <a:pPr lvl="1"/>
            <a:r>
              <a:rPr lang="en-US" sz="2800" dirty="0" smtClean="0"/>
              <a:t>health economic KOL</a:t>
            </a:r>
          </a:p>
          <a:p>
            <a:pPr lvl="1"/>
            <a:r>
              <a:rPr lang="en-US" sz="2800" dirty="0" smtClean="0"/>
              <a:t>Reimbursement and payer KOL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51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Access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Commissioners</a:t>
            </a:r>
          </a:p>
          <a:p>
            <a:r>
              <a:rPr lang="en-US" dirty="0" err="1" smtClean="0"/>
              <a:t>Aescribing</a:t>
            </a:r>
            <a:r>
              <a:rPr lang="en-US" dirty="0" smtClean="0"/>
              <a:t> Advisors</a:t>
            </a:r>
          </a:p>
          <a:p>
            <a:r>
              <a:rPr lang="en-US" dirty="0" smtClean="0"/>
              <a:t>Heads of Med. Depts.</a:t>
            </a:r>
          </a:p>
          <a:p>
            <a:r>
              <a:rPr lang="en-US" dirty="0" smtClean="0"/>
              <a:t>Dir. Of Publ. Health</a:t>
            </a:r>
          </a:p>
          <a:p>
            <a:r>
              <a:rPr lang="en-US" dirty="0" smtClean="0"/>
              <a:t>NICE leads</a:t>
            </a:r>
          </a:p>
          <a:p>
            <a:r>
              <a:rPr lang="en-US" dirty="0" smtClean="0"/>
              <a:t>Chief Pharmacists</a:t>
            </a:r>
          </a:p>
          <a:p>
            <a:r>
              <a:rPr lang="en-US" dirty="0" smtClean="0"/>
              <a:t>Hosp. Business Mgrs.</a:t>
            </a:r>
          </a:p>
          <a:p>
            <a:r>
              <a:rPr lang="en-US" dirty="0" smtClean="0"/>
              <a:t>Service Managers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Movement to Cost: Benefit and Comparative Effectiveness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1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Comparative Clinical and Econ Value (CCEV)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Payers want to know: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	What outcomes will be achieved for their </a:t>
            </a:r>
            <a:r>
              <a:rPr lang="en-US" dirty="0" err="1" smtClean="0"/>
              <a:t>pt</a:t>
            </a:r>
            <a:r>
              <a:rPr lang="en-US" dirty="0" smtClean="0"/>
              <a:t> population</a:t>
            </a:r>
          </a:p>
          <a:p>
            <a:pPr lvl="1"/>
            <a:r>
              <a:rPr lang="en-US" dirty="0" smtClean="0"/>
              <a:t>What outcomes have already been achieved</a:t>
            </a:r>
          </a:p>
          <a:p>
            <a:pPr lvl="1"/>
            <a:r>
              <a:rPr lang="en-US" dirty="0" smtClean="0"/>
              <a:t>What is the rationale for product’s price point</a:t>
            </a:r>
          </a:p>
          <a:p>
            <a:pPr lvl="1"/>
            <a:r>
              <a:rPr lang="en-US" dirty="0" smtClean="0"/>
              <a:t>What product attributes justify a premium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6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Old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reputation</a:t>
            </a:r>
          </a:p>
          <a:p>
            <a:r>
              <a:rPr lang="en-US" dirty="0" smtClean="0"/>
              <a:t>Field force personal relationships</a:t>
            </a:r>
          </a:p>
          <a:p>
            <a:r>
              <a:rPr lang="en-US" dirty="0" smtClean="0"/>
              <a:t>Low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5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Transition Period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Deals with Multiple Products and Reference Pricing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177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311</Words>
  <Application>Microsoft Office PowerPoint</Application>
  <PresentationFormat>Custom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New Strategies in Pharmaceutical Market Access</vt:lpstr>
      <vt:lpstr>Market Access Definition</vt:lpstr>
      <vt:lpstr>M.A. History</vt:lpstr>
      <vt:lpstr>Tradition</vt:lpstr>
      <vt:lpstr>Market Access Customers</vt:lpstr>
      <vt:lpstr>Early 2000s</vt:lpstr>
      <vt:lpstr>Comparative Clinical and Econ Value (CCEV)</vt:lpstr>
      <vt:lpstr>The Old Days</vt:lpstr>
      <vt:lpstr>The Transition Period </vt:lpstr>
      <vt:lpstr>Today: Several Approaches</vt:lpstr>
      <vt:lpstr>Today and Tomorrow</vt:lpstr>
      <vt:lpstr>Expensive Drugs</vt:lpstr>
      <vt:lpstr>Decline of Surrogates &amp; Models</vt:lpstr>
      <vt:lpstr>Actual Outcomes</vt:lpstr>
      <vt:lpstr>Differentiate Markets</vt:lpstr>
      <vt:lpstr>Solvani Example</vt:lpstr>
      <vt:lpstr>Market Access Strategy</vt:lpstr>
      <vt:lpstr>Some Final Thoughts</vt:lpstr>
      <vt:lpstr>Thank you</vt:lpstr>
    </vt:vector>
  </TitlesOfParts>
  <Company>Client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Strategies in Pharmaceutical Market Access</dc:title>
  <dc:creator>Eileen Lewis</dc:creator>
  <cp:lastModifiedBy>Albert I Wertheimer</cp:lastModifiedBy>
  <cp:revision>5</cp:revision>
  <dcterms:created xsi:type="dcterms:W3CDTF">2014-11-24T19:13:52Z</dcterms:created>
  <dcterms:modified xsi:type="dcterms:W3CDTF">2014-11-25T19:27:10Z</dcterms:modified>
</cp:coreProperties>
</file>