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5" r:id="rId3"/>
    <p:sldMasterId id="2147483719" r:id="rId4"/>
    <p:sldMasterId id="2147483731" r:id="rId5"/>
    <p:sldMasterId id="2147483801" r:id="rId6"/>
    <p:sldMasterId id="2147483814" r:id="rId7"/>
    <p:sldMasterId id="2147483878" r:id="rId8"/>
    <p:sldMasterId id="2147483891" r:id="rId9"/>
  </p:sldMasterIdLst>
  <p:notesMasterIdLst>
    <p:notesMasterId r:id="rId47"/>
  </p:notesMasterIdLst>
  <p:handoutMasterIdLst>
    <p:handoutMasterId r:id="rId48"/>
  </p:handoutMasterIdLst>
  <p:sldIdLst>
    <p:sldId id="261" r:id="rId10"/>
    <p:sldId id="299" r:id="rId11"/>
    <p:sldId id="258" r:id="rId12"/>
    <p:sldId id="321" r:id="rId13"/>
    <p:sldId id="319" r:id="rId14"/>
    <p:sldId id="369" r:id="rId15"/>
    <p:sldId id="356" r:id="rId16"/>
    <p:sldId id="320" r:id="rId17"/>
    <p:sldId id="323" r:id="rId18"/>
    <p:sldId id="357" r:id="rId19"/>
    <p:sldId id="366" r:id="rId20"/>
    <p:sldId id="358" r:id="rId21"/>
    <p:sldId id="327" r:id="rId22"/>
    <p:sldId id="337" r:id="rId23"/>
    <p:sldId id="334" r:id="rId24"/>
    <p:sldId id="336" r:id="rId25"/>
    <p:sldId id="360" r:id="rId26"/>
    <p:sldId id="361" r:id="rId27"/>
    <p:sldId id="284" r:id="rId28"/>
    <p:sldId id="378" r:id="rId29"/>
    <p:sldId id="288" r:id="rId30"/>
    <p:sldId id="289" r:id="rId31"/>
    <p:sldId id="290" r:id="rId32"/>
    <p:sldId id="292" r:id="rId33"/>
    <p:sldId id="291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64" r:id="rId42"/>
    <p:sldId id="365" r:id="rId43"/>
    <p:sldId id="273" r:id="rId44"/>
    <p:sldId id="359" r:id="rId45"/>
    <p:sldId id="270" r:id="rId46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39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ygu.saracoglu\Desktop\saglik_harcamasi_gostergele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'SSI 11.2_3'!$E$3:$O$3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'SSI 11.2_3'!$E$10:$O$10</c:f>
              <c:numCache>
                <c:formatCode>General</c:formatCode>
                <c:ptCount val="11"/>
                <c:pt idx="0">
                  <c:v>5.4</c:v>
                </c:pt>
                <c:pt idx="1">
                  <c:v>5.3</c:v>
                </c:pt>
                <c:pt idx="2">
                  <c:v>5.4</c:v>
                </c:pt>
                <c:pt idx="3">
                  <c:v>5.4</c:v>
                </c:pt>
                <c:pt idx="4">
                  <c:v>5.8</c:v>
                </c:pt>
                <c:pt idx="5" formatCode="#,##0.0">
                  <c:v>6</c:v>
                </c:pt>
                <c:pt idx="6">
                  <c:v>6.1</c:v>
                </c:pt>
                <c:pt idx="7">
                  <c:v>6.1</c:v>
                </c:pt>
                <c:pt idx="8">
                  <c:v>5.6</c:v>
                </c:pt>
                <c:pt idx="9">
                  <c:v>5.3</c:v>
                </c:pt>
                <c:pt idx="10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79168"/>
        <c:axId val="106300160"/>
      </c:lineChart>
      <c:catAx>
        <c:axId val="1054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tr-TR"/>
          </a:p>
        </c:txPr>
        <c:crossAx val="106300160"/>
        <c:crosses val="autoZero"/>
        <c:auto val="1"/>
        <c:lblAlgn val="ctr"/>
        <c:lblOffset val="100"/>
        <c:noMultiLvlLbl val="0"/>
      </c:catAx>
      <c:valAx>
        <c:axId val="106300160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tr-TR"/>
          </a:p>
        </c:txPr>
        <c:crossAx val="10547916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>
          <a:latin typeface="Futura Bk BT" panose="020B0502020204020303" pitchFamily="34" charset="0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Sayfa3!$A$3</c:f>
              <c:strCache>
                <c:ptCount val="1"/>
                <c:pt idx="0">
                  <c:v>Ticari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Sayfa3!$B$1:$G$1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Sayfa3!$B$3:$G$3</c:f>
              <c:numCache>
                <c:formatCode>#,##0</c:formatCode>
                <c:ptCount val="6"/>
                <c:pt idx="0">
                  <c:v>28820</c:v>
                </c:pt>
                <c:pt idx="1">
                  <c:v>33066</c:v>
                </c:pt>
                <c:pt idx="2">
                  <c:v>38657</c:v>
                </c:pt>
                <c:pt idx="3">
                  <c:v>45922</c:v>
                </c:pt>
                <c:pt idx="4">
                  <c:v>55023</c:v>
                </c:pt>
                <c:pt idx="5" formatCode="###\ ###\ ###\ ###\ ###">
                  <c:v>61378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Sayfa3!$A$4</c:f>
              <c:strCache>
                <c:ptCount val="1"/>
                <c:pt idx="0">
                  <c:v>Kamu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Sayfa3!$B$1:$G$1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Sayfa3!$B$4:$G$4</c:f>
              <c:numCache>
                <c:formatCode>#,##0</c:formatCode>
                <c:ptCount val="6"/>
                <c:pt idx="0">
                  <c:v>11798</c:v>
                </c:pt>
                <c:pt idx="1">
                  <c:v>11893</c:v>
                </c:pt>
                <c:pt idx="2">
                  <c:v>13105</c:v>
                </c:pt>
                <c:pt idx="3">
                  <c:v>13598</c:v>
                </c:pt>
                <c:pt idx="4">
                  <c:v>14076</c:v>
                </c:pt>
                <c:pt idx="5" formatCode="###\ ###\ ###\ ###\ ###">
                  <c:v>14445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Sayfa3!$A$5</c:f>
              <c:strCache>
                <c:ptCount val="1"/>
                <c:pt idx="0">
                  <c:v>Yükseköğretim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Sayfa3!$B$1:$G$1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Sayfa3!$B$5:$G$5</c:f>
              <c:numCache>
                <c:formatCode>#,##0</c:formatCode>
                <c:ptCount val="6"/>
                <c:pt idx="0">
                  <c:v>79120</c:v>
                </c:pt>
                <c:pt idx="1">
                  <c:v>80183</c:v>
                </c:pt>
                <c:pt idx="2">
                  <c:v>83281</c:v>
                </c:pt>
                <c:pt idx="3">
                  <c:v>87897</c:v>
                </c:pt>
                <c:pt idx="4">
                  <c:v>95188</c:v>
                </c:pt>
                <c:pt idx="5" formatCode="###\ ###\ ###\ ###\ ###">
                  <c:v>108478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58112"/>
        <c:axId val="32860032"/>
      </c:lineChart>
      <c:catAx>
        <c:axId val="328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32860032"/>
        <c:crosses val="autoZero"/>
        <c:auto val="1"/>
        <c:lblAlgn val="ctr"/>
        <c:lblOffset val="100"/>
        <c:noMultiLvlLbl val="0"/>
      </c:catAx>
      <c:valAx>
        <c:axId val="32860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328581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856945776251398E-2"/>
                <c:y val="4.4868471404411858E-2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tr-TR" sz="1400"/>
                    <a:t>(Bin)</a:t>
                  </a:r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77215-C010-4FE6-8CB4-0FD05B15BC8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9DEB19D-818B-44F3-B1F1-03F647D9DB22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İlaç</a:t>
          </a:r>
          <a:endParaRPr lang="tr-TR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CD9FF28-FFF4-4930-AA52-AB6C8C079F92}" type="parTrans" cxnId="{23910085-7417-4FC9-8BC4-6B562098F002}">
      <dgm:prSet/>
      <dgm:spPr/>
      <dgm:t>
        <a:bodyPr/>
        <a:lstStyle/>
        <a:p>
          <a:endParaRPr lang="tr-TR"/>
        </a:p>
      </dgm:t>
    </dgm:pt>
    <dgm:pt modelId="{CC8AAAB8-E200-46B2-84DB-F539533BF303}" type="sibTrans" cxnId="{23910085-7417-4FC9-8BC4-6B562098F002}">
      <dgm:prSet/>
      <dgm:spPr/>
      <dgm:t>
        <a:bodyPr/>
        <a:lstStyle/>
        <a:p>
          <a:endParaRPr lang="tr-TR"/>
        </a:p>
      </dgm:t>
    </dgm:pt>
    <dgm:pt modelId="{62BE39EE-BDB1-4ECD-8313-645A379577D9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2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Aşı</a:t>
          </a:r>
          <a:endParaRPr lang="tr-TR" sz="2800" b="1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683C07D1-8AFB-445F-8023-D7013E163C14}" type="parTrans" cxnId="{8A9A0088-6EEB-4D5D-8C1C-E3754B43EFC1}">
      <dgm:prSet/>
      <dgm:spPr/>
      <dgm:t>
        <a:bodyPr/>
        <a:lstStyle/>
        <a:p>
          <a:endParaRPr lang="tr-TR"/>
        </a:p>
      </dgm:t>
    </dgm:pt>
    <dgm:pt modelId="{102FB6B6-7B5C-4C32-B302-463CF93155B4}" type="sibTrans" cxnId="{8A9A0088-6EEB-4D5D-8C1C-E3754B43EFC1}">
      <dgm:prSet/>
      <dgm:spPr/>
      <dgm:t>
        <a:bodyPr/>
        <a:lstStyle/>
        <a:p>
          <a:endParaRPr lang="tr-TR"/>
        </a:p>
      </dgm:t>
    </dgm:pt>
    <dgm:pt modelId="{F9C4112B-012F-4B71-B319-C038734AEB1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Biyomalzeme</a:t>
          </a:r>
          <a:endParaRPr lang="tr-TR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7D8FAB7-A822-43B5-AE74-94CA48A7FAED}" type="parTrans" cxnId="{D04E8E87-3711-4508-8476-F9F55DB617B1}">
      <dgm:prSet/>
      <dgm:spPr/>
      <dgm:t>
        <a:bodyPr/>
        <a:lstStyle/>
        <a:p>
          <a:endParaRPr lang="tr-TR"/>
        </a:p>
      </dgm:t>
    </dgm:pt>
    <dgm:pt modelId="{852373AB-8156-4F8A-B6FE-DE296ACDF72E}" type="sibTrans" cxnId="{D04E8E87-3711-4508-8476-F9F55DB617B1}">
      <dgm:prSet/>
      <dgm:spPr/>
      <dgm:t>
        <a:bodyPr/>
        <a:lstStyle/>
        <a:p>
          <a:endParaRPr lang="tr-TR"/>
        </a:p>
      </dgm:t>
    </dgm:pt>
    <dgm:pt modelId="{DB9CCA6B-0BF9-4E00-A162-998E77429E08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2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Biyomedikal</a:t>
          </a:r>
          <a:r>
            <a:rPr lang="en-GB" sz="2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tr-TR" sz="2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Ekipman</a:t>
          </a:r>
          <a:endParaRPr lang="tr-TR" sz="2800" b="1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FF716E82-51C6-4042-812A-1B33761AA696}" type="parTrans" cxnId="{5E21FA9A-9F4E-4D6C-81C0-81CBE890DF53}">
      <dgm:prSet/>
      <dgm:spPr/>
      <dgm:t>
        <a:bodyPr/>
        <a:lstStyle/>
        <a:p>
          <a:endParaRPr lang="tr-TR"/>
        </a:p>
      </dgm:t>
    </dgm:pt>
    <dgm:pt modelId="{D6D5F9C8-2D73-46A2-B069-F96F9E0C457F}" type="sibTrans" cxnId="{5E21FA9A-9F4E-4D6C-81C0-81CBE890DF53}">
      <dgm:prSet/>
      <dgm:spPr/>
      <dgm:t>
        <a:bodyPr/>
        <a:lstStyle/>
        <a:p>
          <a:endParaRPr lang="tr-TR"/>
        </a:p>
      </dgm:t>
    </dgm:pt>
    <dgm:pt modelId="{9A6CE2A2-E48E-49FC-BD5B-0E7488D72F9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Tıbbi</a:t>
          </a:r>
          <a:r>
            <a:rPr lang="en-GB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tr-TR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Tanı</a:t>
          </a:r>
          <a:r>
            <a:rPr lang="en-GB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tr-TR" sz="2800" b="1" dirty="0" smtClean="0">
              <a:solidFill>
                <a:schemeClr val="tx1"/>
              </a:solidFill>
              <a:latin typeface="Arial Narrow" panose="020B0606020202030204" pitchFamily="34" charset="0"/>
            </a:rPr>
            <a:t>Kiti</a:t>
          </a:r>
          <a:endParaRPr lang="tr-TR" sz="2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2322F58-6703-4A69-86FE-3E54455CBF2C}" type="parTrans" cxnId="{D17F09C3-D0D2-4176-A3C6-7C319F8F365F}">
      <dgm:prSet/>
      <dgm:spPr/>
      <dgm:t>
        <a:bodyPr/>
        <a:lstStyle/>
        <a:p>
          <a:endParaRPr lang="tr-TR"/>
        </a:p>
      </dgm:t>
    </dgm:pt>
    <dgm:pt modelId="{CEFC159B-292D-4BDE-8B58-2333867B80E2}" type="sibTrans" cxnId="{D17F09C3-D0D2-4176-A3C6-7C319F8F365F}">
      <dgm:prSet/>
      <dgm:spPr/>
      <dgm:t>
        <a:bodyPr/>
        <a:lstStyle/>
        <a:p>
          <a:endParaRPr lang="tr-TR"/>
        </a:p>
      </dgm:t>
    </dgm:pt>
    <dgm:pt modelId="{3497E151-E26A-4571-BA70-E74F6A297E48}" type="pres">
      <dgm:prSet presAssocID="{45C77215-C010-4FE6-8CB4-0FD05B15BC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99E174-CDC5-4A0A-8838-4B475FB445B5}" type="pres">
      <dgm:prSet presAssocID="{E9DEB19D-818B-44F3-B1F1-03F647D9DB22}" presName="comp" presStyleCnt="0"/>
      <dgm:spPr/>
    </dgm:pt>
    <dgm:pt modelId="{4E905232-854F-43A8-A9AE-E91405FB08DC}" type="pres">
      <dgm:prSet presAssocID="{E9DEB19D-818B-44F3-B1F1-03F647D9DB22}" presName="box" presStyleLbl="node1" presStyleIdx="0" presStyleCnt="5"/>
      <dgm:spPr/>
      <dgm:t>
        <a:bodyPr/>
        <a:lstStyle/>
        <a:p>
          <a:endParaRPr lang="tr-TR"/>
        </a:p>
      </dgm:t>
    </dgm:pt>
    <dgm:pt modelId="{7FB46B73-7D2B-4DFE-BE0D-7395D48903C8}" type="pres">
      <dgm:prSet presAssocID="{E9DEB19D-818B-44F3-B1F1-03F647D9DB22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7000" b="-87000"/>
          </a:stretch>
        </a:blipFill>
      </dgm:spPr>
      <dgm:t>
        <a:bodyPr/>
        <a:lstStyle/>
        <a:p>
          <a:endParaRPr lang="tr-TR"/>
        </a:p>
      </dgm:t>
    </dgm:pt>
    <dgm:pt modelId="{8E3BFA67-EB89-43DC-9B73-7FC3ADBA1D88}" type="pres">
      <dgm:prSet presAssocID="{E9DEB19D-818B-44F3-B1F1-03F647D9DB2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E0E905-EECF-4508-AA20-5F16B7DC51DC}" type="pres">
      <dgm:prSet presAssocID="{CC8AAAB8-E200-46B2-84DB-F539533BF303}" presName="spacer" presStyleCnt="0"/>
      <dgm:spPr/>
    </dgm:pt>
    <dgm:pt modelId="{B2DA18C7-4402-4F42-82AB-973608ED1786}" type="pres">
      <dgm:prSet presAssocID="{62BE39EE-BDB1-4ECD-8313-645A379577D9}" presName="comp" presStyleCnt="0"/>
      <dgm:spPr/>
    </dgm:pt>
    <dgm:pt modelId="{38C680EB-D8B5-4CE2-9094-3CCCB17444BE}" type="pres">
      <dgm:prSet presAssocID="{62BE39EE-BDB1-4ECD-8313-645A379577D9}" presName="box" presStyleLbl="node1" presStyleIdx="1" presStyleCnt="5"/>
      <dgm:spPr/>
      <dgm:t>
        <a:bodyPr/>
        <a:lstStyle/>
        <a:p>
          <a:endParaRPr lang="tr-TR"/>
        </a:p>
      </dgm:t>
    </dgm:pt>
    <dgm:pt modelId="{867D5B19-5268-47B9-A19F-2DA19640517F}" type="pres">
      <dgm:prSet presAssocID="{62BE39EE-BDB1-4ECD-8313-645A379577D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tr-TR"/>
        </a:p>
      </dgm:t>
    </dgm:pt>
    <dgm:pt modelId="{5D46052B-F267-4141-A7F4-CF30EC0C61FC}" type="pres">
      <dgm:prSet presAssocID="{62BE39EE-BDB1-4ECD-8313-645A379577D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BBB6ED-B097-46A1-8ED7-9E4A5CB73565}" type="pres">
      <dgm:prSet presAssocID="{102FB6B6-7B5C-4C32-B302-463CF93155B4}" presName="spacer" presStyleCnt="0"/>
      <dgm:spPr/>
    </dgm:pt>
    <dgm:pt modelId="{FC2479FE-DF63-4BD3-B838-5BAE07F19DFB}" type="pres">
      <dgm:prSet presAssocID="{F9C4112B-012F-4B71-B319-C038734AEB1F}" presName="comp" presStyleCnt="0"/>
      <dgm:spPr/>
    </dgm:pt>
    <dgm:pt modelId="{099F65CE-B0C0-493C-BD84-043AAA35E134}" type="pres">
      <dgm:prSet presAssocID="{F9C4112B-012F-4B71-B319-C038734AEB1F}" presName="box" presStyleLbl="node1" presStyleIdx="2" presStyleCnt="5"/>
      <dgm:spPr/>
      <dgm:t>
        <a:bodyPr/>
        <a:lstStyle/>
        <a:p>
          <a:endParaRPr lang="tr-TR"/>
        </a:p>
      </dgm:t>
    </dgm:pt>
    <dgm:pt modelId="{C326E94D-1C9F-4957-8845-3135408B06E1}" type="pres">
      <dgm:prSet presAssocID="{F9C4112B-012F-4B71-B319-C038734AEB1F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tr-TR"/>
        </a:p>
      </dgm:t>
    </dgm:pt>
    <dgm:pt modelId="{1116F321-0E7B-46DA-BA0B-4380831F7075}" type="pres">
      <dgm:prSet presAssocID="{F9C4112B-012F-4B71-B319-C038734AEB1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F2F9F0-7E94-41C8-B481-C756E3C00A9C}" type="pres">
      <dgm:prSet presAssocID="{852373AB-8156-4F8A-B6FE-DE296ACDF72E}" presName="spacer" presStyleCnt="0"/>
      <dgm:spPr/>
    </dgm:pt>
    <dgm:pt modelId="{23972E6C-BC3F-4871-B09D-7D4FA032FD35}" type="pres">
      <dgm:prSet presAssocID="{DB9CCA6B-0BF9-4E00-A162-998E77429E08}" presName="comp" presStyleCnt="0"/>
      <dgm:spPr/>
    </dgm:pt>
    <dgm:pt modelId="{65A08AA9-4830-4580-B902-E4D677758C21}" type="pres">
      <dgm:prSet presAssocID="{DB9CCA6B-0BF9-4E00-A162-998E77429E08}" presName="box" presStyleLbl="node1" presStyleIdx="3" presStyleCnt="5"/>
      <dgm:spPr/>
      <dgm:t>
        <a:bodyPr/>
        <a:lstStyle/>
        <a:p>
          <a:endParaRPr lang="tr-TR"/>
        </a:p>
      </dgm:t>
    </dgm:pt>
    <dgm:pt modelId="{3CB1274B-2AFA-4023-9A0A-90AE8676FC44}" type="pres">
      <dgm:prSet presAssocID="{DB9CCA6B-0BF9-4E00-A162-998E77429E08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6E5864C3-907B-4347-880C-28C5DBBE1F63}" type="pres">
      <dgm:prSet presAssocID="{DB9CCA6B-0BF9-4E00-A162-998E77429E0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8ADA75-D6BB-459C-BC0B-10CC94642205}" type="pres">
      <dgm:prSet presAssocID="{D6D5F9C8-2D73-46A2-B069-F96F9E0C457F}" presName="spacer" presStyleCnt="0"/>
      <dgm:spPr/>
    </dgm:pt>
    <dgm:pt modelId="{C9DF0566-D096-42F1-8791-E56E4E4FF144}" type="pres">
      <dgm:prSet presAssocID="{9A6CE2A2-E48E-49FC-BD5B-0E7488D72F9F}" presName="comp" presStyleCnt="0"/>
      <dgm:spPr/>
    </dgm:pt>
    <dgm:pt modelId="{DA86DF1F-99AF-4C41-97FA-06D440EBAF28}" type="pres">
      <dgm:prSet presAssocID="{9A6CE2A2-E48E-49FC-BD5B-0E7488D72F9F}" presName="box" presStyleLbl="node1" presStyleIdx="4" presStyleCnt="5"/>
      <dgm:spPr/>
      <dgm:t>
        <a:bodyPr/>
        <a:lstStyle/>
        <a:p>
          <a:endParaRPr lang="tr-TR"/>
        </a:p>
      </dgm:t>
    </dgm:pt>
    <dgm:pt modelId="{D74511C7-1B7D-4CED-9CD2-4E51DB58362A}" type="pres">
      <dgm:prSet presAssocID="{9A6CE2A2-E48E-49FC-BD5B-0E7488D72F9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tr-TR"/>
        </a:p>
      </dgm:t>
    </dgm:pt>
    <dgm:pt modelId="{AF4B715D-1B6F-4EEB-92F1-FE8ECFD6D187}" type="pres">
      <dgm:prSet presAssocID="{9A6CE2A2-E48E-49FC-BD5B-0E7488D72F9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7F09C3-D0D2-4176-A3C6-7C319F8F365F}" srcId="{45C77215-C010-4FE6-8CB4-0FD05B15BC8A}" destId="{9A6CE2A2-E48E-49FC-BD5B-0E7488D72F9F}" srcOrd="4" destOrd="0" parTransId="{92322F58-6703-4A69-86FE-3E54455CBF2C}" sibTransId="{CEFC159B-292D-4BDE-8B58-2333867B80E2}"/>
    <dgm:cxn modelId="{23910085-7417-4FC9-8BC4-6B562098F002}" srcId="{45C77215-C010-4FE6-8CB4-0FD05B15BC8A}" destId="{E9DEB19D-818B-44F3-B1F1-03F647D9DB22}" srcOrd="0" destOrd="0" parTransId="{3CD9FF28-FFF4-4930-AA52-AB6C8C079F92}" sibTransId="{CC8AAAB8-E200-46B2-84DB-F539533BF303}"/>
    <dgm:cxn modelId="{D04E8E87-3711-4508-8476-F9F55DB617B1}" srcId="{45C77215-C010-4FE6-8CB4-0FD05B15BC8A}" destId="{F9C4112B-012F-4B71-B319-C038734AEB1F}" srcOrd="2" destOrd="0" parTransId="{17D8FAB7-A822-43B5-AE74-94CA48A7FAED}" sibTransId="{852373AB-8156-4F8A-B6FE-DE296ACDF72E}"/>
    <dgm:cxn modelId="{5E51015B-9733-40DC-9D98-08B7358BA6B5}" type="presOf" srcId="{DB9CCA6B-0BF9-4E00-A162-998E77429E08}" destId="{6E5864C3-907B-4347-880C-28C5DBBE1F63}" srcOrd="1" destOrd="0" presId="urn:microsoft.com/office/officeart/2005/8/layout/vList4"/>
    <dgm:cxn modelId="{ED865779-E283-4E9D-A588-DE3D8E60B864}" type="presOf" srcId="{62BE39EE-BDB1-4ECD-8313-645A379577D9}" destId="{38C680EB-D8B5-4CE2-9094-3CCCB17444BE}" srcOrd="0" destOrd="0" presId="urn:microsoft.com/office/officeart/2005/8/layout/vList4"/>
    <dgm:cxn modelId="{B982B47A-E8D0-451A-BBEE-7EFF070DD3DF}" type="presOf" srcId="{45C77215-C010-4FE6-8CB4-0FD05B15BC8A}" destId="{3497E151-E26A-4571-BA70-E74F6A297E48}" srcOrd="0" destOrd="0" presId="urn:microsoft.com/office/officeart/2005/8/layout/vList4"/>
    <dgm:cxn modelId="{9E3A028B-E244-4C5D-880B-EE1F3347B833}" type="presOf" srcId="{DB9CCA6B-0BF9-4E00-A162-998E77429E08}" destId="{65A08AA9-4830-4580-B902-E4D677758C21}" srcOrd="0" destOrd="0" presId="urn:microsoft.com/office/officeart/2005/8/layout/vList4"/>
    <dgm:cxn modelId="{45810F50-0AE1-443E-8065-6576304AD16C}" type="presOf" srcId="{E9DEB19D-818B-44F3-B1F1-03F647D9DB22}" destId="{8E3BFA67-EB89-43DC-9B73-7FC3ADBA1D88}" srcOrd="1" destOrd="0" presId="urn:microsoft.com/office/officeart/2005/8/layout/vList4"/>
    <dgm:cxn modelId="{65BEA996-FB42-4005-9E5C-835347E6BC31}" type="presOf" srcId="{F9C4112B-012F-4B71-B319-C038734AEB1F}" destId="{1116F321-0E7B-46DA-BA0B-4380831F7075}" srcOrd="1" destOrd="0" presId="urn:microsoft.com/office/officeart/2005/8/layout/vList4"/>
    <dgm:cxn modelId="{5E21FA9A-9F4E-4D6C-81C0-81CBE890DF53}" srcId="{45C77215-C010-4FE6-8CB4-0FD05B15BC8A}" destId="{DB9CCA6B-0BF9-4E00-A162-998E77429E08}" srcOrd="3" destOrd="0" parTransId="{FF716E82-51C6-4042-812A-1B33761AA696}" sibTransId="{D6D5F9C8-2D73-46A2-B069-F96F9E0C457F}"/>
    <dgm:cxn modelId="{5F03F107-C671-4676-A5E4-DE91E80950CA}" type="presOf" srcId="{E9DEB19D-818B-44F3-B1F1-03F647D9DB22}" destId="{4E905232-854F-43A8-A9AE-E91405FB08DC}" srcOrd="0" destOrd="0" presId="urn:microsoft.com/office/officeart/2005/8/layout/vList4"/>
    <dgm:cxn modelId="{1364B25B-CD2F-4B9A-8E02-03DB7C37E14E}" type="presOf" srcId="{9A6CE2A2-E48E-49FC-BD5B-0E7488D72F9F}" destId="{DA86DF1F-99AF-4C41-97FA-06D440EBAF28}" srcOrd="0" destOrd="0" presId="urn:microsoft.com/office/officeart/2005/8/layout/vList4"/>
    <dgm:cxn modelId="{3B6E607E-12D9-4275-95E1-FBDC80ADE35D}" type="presOf" srcId="{9A6CE2A2-E48E-49FC-BD5B-0E7488D72F9F}" destId="{AF4B715D-1B6F-4EEB-92F1-FE8ECFD6D187}" srcOrd="1" destOrd="0" presId="urn:microsoft.com/office/officeart/2005/8/layout/vList4"/>
    <dgm:cxn modelId="{32F6C1B4-F73B-492C-883B-260380AFB749}" type="presOf" srcId="{62BE39EE-BDB1-4ECD-8313-645A379577D9}" destId="{5D46052B-F267-4141-A7F4-CF30EC0C61FC}" srcOrd="1" destOrd="0" presId="urn:microsoft.com/office/officeart/2005/8/layout/vList4"/>
    <dgm:cxn modelId="{8A9A0088-6EEB-4D5D-8C1C-E3754B43EFC1}" srcId="{45C77215-C010-4FE6-8CB4-0FD05B15BC8A}" destId="{62BE39EE-BDB1-4ECD-8313-645A379577D9}" srcOrd="1" destOrd="0" parTransId="{683C07D1-8AFB-445F-8023-D7013E163C14}" sibTransId="{102FB6B6-7B5C-4C32-B302-463CF93155B4}"/>
    <dgm:cxn modelId="{D26C1A31-818A-4D67-8500-46C0395E9131}" type="presOf" srcId="{F9C4112B-012F-4B71-B319-C038734AEB1F}" destId="{099F65CE-B0C0-493C-BD84-043AAA35E134}" srcOrd="0" destOrd="0" presId="urn:microsoft.com/office/officeart/2005/8/layout/vList4"/>
    <dgm:cxn modelId="{C23014DA-712D-4269-AA57-52FC466ADD49}" type="presParOf" srcId="{3497E151-E26A-4571-BA70-E74F6A297E48}" destId="{3199E174-CDC5-4A0A-8838-4B475FB445B5}" srcOrd="0" destOrd="0" presId="urn:microsoft.com/office/officeart/2005/8/layout/vList4"/>
    <dgm:cxn modelId="{32C0405F-7306-44C2-8767-0BCFF58065F7}" type="presParOf" srcId="{3199E174-CDC5-4A0A-8838-4B475FB445B5}" destId="{4E905232-854F-43A8-A9AE-E91405FB08DC}" srcOrd="0" destOrd="0" presId="urn:microsoft.com/office/officeart/2005/8/layout/vList4"/>
    <dgm:cxn modelId="{D494BDFE-1658-45D0-853F-FF386D330DD9}" type="presParOf" srcId="{3199E174-CDC5-4A0A-8838-4B475FB445B5}" destId="{7FB46B73-7D2B-4DFE-BE0D-7395D48903C8}" srcOrd="1" destOrd="0" presId="urn:microsoft.com/office/officeart/2005/8/layout/vList4"/>
    <dgm:cxn modelId="{DF88EB80-1C6C-4F7E-8BE1-D733CC5E4FFB}" type="presParOf" srcId="{3199E174-CDC5-4A0A-8838-4B475FB445B5}" destId="{8E3BFA67-EB89-43DC-9B73-7FC3ADBA1D88}" srcOrd="2" destOrd="0" presId="urn:microsoft.com/office/officeart/2005/8/layout/vList4"/>
    <dgm:cxn modelId="{18C183DD-8E46-48C2-8073-F9E4909DAD31}" type="presParOf" srcId="{3497E151-E26A-4571-BA70-E74F6A297E48}" destId="{0AE0E905-EECF-4508-AA20-5F16B7DC51DC}" srcOrd="1" destOrd="0" presId="urn:microsoft.com/office/officeart/2005/8/layout/vList4"/>
    <dgm:cxn modelId="{98DAAE55-BE07-4ED8-B047-1A91C4DDC5B9}" type="presParOf" srcId="{3497E151-E26A-4571-BA70-E74F6A297E48}" destId="{B2DA18C7-4402-4F42-82AB-973608ED1786}" srcOrd="2" destOrd="0" presId="urn:microsoft.com/office/officeart/2005/8/layout/vList4"/>
    <dgm:cxn modelId="{2F1D8F13-AE3C-4150-B292-2F2F720F11D9}" type="presParOf" srcId="{B2DA18C7-4402-4F42-82AB-973608ED1786}" destId="{38C680EB-D8B5-4CE2-9094-3CCCB17444BE}" srcOrd="0" destOrd="0" presId="urn:microsoft.com/office/officeart/2005/8/layout/vList4"/>
    <dgm:cxn modelId="{17CF0E92-F461-48DB-BDE6-06E208999B43}" type="presParOf" srcId="{B2DA18C7-4402-4F42-82AB-973608ED1786}" destId="{867D5B19-5268-47B9-A19F-2DA19640517F}" srcOrd="1" destOrd="0" presId="urn:microsoft.com/office/officeart/2005/8/layout/vList4"/>
    <dgm:cxn modelId="{C0DE6061-91B3-401D-9AA4-33DAA5115AEB}" type="presParOf" srcId="{B2DA18C7-4402-4F42-82AB-973608ED1786}" destId="{5D46052B-F267-4141-A7F4-CF30EC0C61FC}" srcOrd="2" destOrd="0" presId="urn:microsoft.com/office/officeart/2005/8/layout/vList4"/>
    <dgm:cxn modelId="{BD6A5187-5C00-4A18-B055-94621CF7521F}" type="presParOf" srcId="{3497E151-E26A-4571-BA70-E74F6A297E48}" destId="{1CBBB6ED-B097-46A1-8ED7-9E4A5CB73565}" srcOrd="3" destOrd="0" presId="urn:microsoft.com/office/officeart/2005/8/layout/vList4"/>
    <dgm:cxn modelId="{A80FAF85-9DCB-4AEE-A277-D6A465812257}" type="presParOf" srcId="{3497E151-E26A-4571-BA70-E74F6A297E48}" destId="{FC2479FE-DF63-4BD3-B838-5BAE07F19DFB}" srcOrd="4" destOrd="0" presId="urn:microsoft.com/office/officeart/2005/8/layout/vList4"/>
    <dgm:cxn modelId="{BAD84AD5-F02A-4BC9-B147-BD305C0135BA}" type="presParOf" srcId="{FC2479FE-DF63-4BD3-B838-5BAE07F19DFB}" destId="{099F65CE-B0C0-493C-BD84-043AAA35E134}" srcOrd="0" destOrd="0" presId="urn:microsoft.com/office/officeart/2005/8/layout/vList4"/>
    <dgm:cxn modelId="{20802213-4884-4305-9F81-DE762825D532}" type="presParOf" srcId="{FC2479FE-DF63-4BD3-B838-5BAE07F19DFB}" destId="{C326E94D-1C9F-4957-8845-3135408B06E1}" srcOrd="1" destOrd="0" presId="urn:microsoft.com/office/officeart/2005/8/layout/vList4"/>
    <dgm:cxn modelId="{FD0BDAF3-1F38-4884-8837-A99B2A748CF2}" type="presParOf" srcId="{FC2479FE-DF63-4BD3-B838-5BAE07F19DFB}" destId="{1116F321-0E7B-46DA-BA0B-4380831F7075}" srcOrd="2" destOrd="0" presId="urn:microsoft.com/office/officeart/2005/8/layout/vList4"/>
    <dgm:cxn modelId="{226289D3-573E-4428-99F4-456CB1915D57}" type="presParOf" srcId="{3497E151-E26A-4571-BA70-E74F6A297E48}" destId="{58F2F9F0-7E94-41C8-B481-C756E3C00A9C}" srcOrd="5" destOrd="0" presId="urn:microsoft.com/office/officeart/2005/8/layout/vList4"/>
    <dgm:cxn modelId="{2E7A8811-6F1F-4CC3-96BE-AE23553BF0CB}" type="presParOf" srcId="{3497E151-E26A-4571-BA70-E74F6A297E48}" destId="{23972E6C-BC3F-4871-B09D-7D4FA032FD35}" srcOrd="6" destOrd="0" presId="urn:microsoft.com/office/officeart/2005/8/layout/vList4"/>
    <dgm:cxn modelId="{05327374-8A57-4BB5-818F-9C71C0F16713}" type="presParOf" srcId="{23972E6C-BC3F-4871-B09D-7D4FA032FD35}" destId="{65A08AA9-4830-4580-B902-E4D677758C21}" srcOrd="0" destOrd="0" presId="urn:microsoft.com/office/officeart/2005/8/layout/vList4"/>
    <dgm:cxn modelId="{FA9F97DD-17FE-4E8F-A5F4-FFADCBDF1C60}" type="presParOf" srcId="{23972E6C-BC3F-4871-B09D-7D4FA032FD35}" destId="{3CB1274B-2AFA-4023-9A0A-90AE8676FC44}" srcOrd="1" destOrd="0" presId="urn:microsoft.com/office/officeart/2005/8/layout/vList4"/>
    <dgm:cxn modelId="{78E8FE97-7DCE-4746-8BE1-AD1FFFF56C72}" type="presParOf" srcId="{23972E6C-BC3F-4871-B09D-7D4FA032FD35}" destId="{6E5864C3-907B-4347-880C-28C5DBBE1F63}" srcOrd="2" destOrd="0" presId="urn:microsoft.com/office/officeart/2005/8/layout/vList4"/>
    <dgm:cxn modelId="{D500C91D-4DFB-4207-A7A7-6E10D8E84EBD}" type="presParOf" srcId="{3497E151-E26A-4571-BA70-E74F6A297E48}" destId="{F08ADA75-D6BB-459C-BC0B-10CC94642205}" srcOrd="7" destOrd="0" presId="urn:microsoft.com/office/officeart/2005/8/layout/vList4"/>
    <dgm:cxn modelId="{97780569-930B-4F13-8F48-CDEA0AB6333A}" type="presParOf" srcId="{3497E151-E26A-4571-BA70-E74F6A297E48}" destId="{C9DF0566-D096-42F1-8791-E56E4E4FF144}" srcOrd="8" destOrd="0" presId="urn:microsoft.com/office/officeart/2005/8/layout/vList4"/>
    <dgm:cxn modelId="{0A6492AF-1477-428D-BDA9-F1F2D9908D8B}" type="presParOf" srcId="{C9DF0566-D096-42F1-8791-E56E4E4FF144}" destId="{DA86DF1F-99AF-4C41-97FA-06D440EBAF28}" srcOrd="0" destOrd="0" presId="urn:microsoft.com/office/officeart/2005/8/layout/vList4"/>
    <dgm:cxn modelId="{6FBFC62C-BBB3-4114-AF1D-B2F2472AD83C}" type="presParOf" srcId="{C9DF0566-D096-42F1-8791-E56E4E4FF144}" destId="{D74511C7-1B7D-4CED-9CD2-4E51DB58362A}" srcOrd="1" destOrd="0" presId="urn:microsoft.com/office/officeart/2005/8/layout/vList4"/>
    <dgm:cxn modelId="{CF841688-33DB-4F64-AB55-161AAD5B8B5F}" type="presParOf" srcId="{C9DF0566-D096-42F1-8791-E56E4E4FF144}" destId="{AF4B715D-1B6F-4EEB-92F1-FE8ECFD6D1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5232-854F-43A8-A9AE-E91405FB08DC}">
      <dsp:nvSpPr>
        <dsp:cNvPr id="0" name=""/>
        <dsp:cNvSpPr/>
      </dsp:nvSpPr>
      <dsp:spPr>
        <a:xfrm>
          <a:off x="0" y="0"/>
          <a:ext cx="8352928" cy="75467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İlaç</a:t>
          </a:r>
          <a:endParaRPr lang="tr-TR" sz="2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746052" y="0"/>
        <a:ext cx="6606875" cy="754673"/>
      </dsp:txXfrm>
    </dsp:sp>
    <dsp:sp modelId="{7FB46B73-7D2B-4DFE-BE0D-7395D48903C8}">
      <dsp:nvSpPr>
        <dsp:cNvPr id="0" name=""/>
        <dsp:cNvSpPr/>
      </dsp:nvSpPr>
      <dsp:spPr>
        <a:xfrm>
          <a:off x="75467" y="75467"/>
          <a:ext cx="1670585" cy="603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7000" b="-8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80EB-D8B5-4CE2-9094-3CCCB17444BE}">
      <dsp:nvSpPr>
        <dsp:cNvPr id="0" name=""/>
        <dsp:cNvSpPr/>
      </dsp:nvSpPr>
      <dsp:spPr>
        <a:xfrm>
          <a:off x="0" y="830141"/>
          <a:ext cx="8352928" cy="7546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Aşı</a:t>
          </a:r>
          <a:endParaRPr lang="tr-TR" sz="2800" b="1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1746052" y="830141"/>
        <a:ext cx="6606875" cy="754673"/>
      </dsp:txXfrm>
    </dsp:sp>
    <dsp:sp modelId="{867D5B19-5268-47B9-A19F-2DA19640517F}">
      <dsp:nvSpPr>
        <dsp:cNvPr id="0" name=""/>
        <dsp:cNvSpPr/>
      </dsp:nvSpPr>
      <dsp:spPr>
        <a:xfrm>
          <a:off x="75467" y="905608"/>
          <a:ext cx="1670585" cy="603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F65CE-B0C0-493C-BD84-043AAA35E134}">
      <dsp:nvSpPr>
        <dsp:cNvPr id="0" name=""/>
        <dsp:cNvSpPr/>
      </dsp:nvSpPr>
      <dsp:spPr>
        <a:xfrm>
          <a:off x="0" y="1660282"/>
          <a:ext cx="8352928" cy="7546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Biyomalzeme</a:t>
          </a:r>
          <a:endParaRPr lang="tr-TR" sz="2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746052" y="1660282"/>
        <a:ext cx="6606875" cy="754673"/>
      </dsp:txXfrm>
    </dsp:sp>
    <dsp:sp modelId="{C326E94D-1C9F-4957-8845-3135408B06E1}">
      <dsp:nvSpPr>
        <dsp:cNvPr id="0" name=""/>
        <dsp:cNvSpPr/>
      </dsp:nvSpPr>
      <dsp:spPr>
        <a:xfrm>
          <a:off x="75467" y="1735749"/>
          <a:ext cx="1670585" cy="603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08AA9-4830-4580-B902-E4D677758C21}">
      <dsp:nvSpPr>
        <dsp:cNvPr id="0" name=""/>
        <dsp:cNvSpPr/>
      </dsp:nvSpPr>
      <dsp:spPr>
        <a:xfrm>
          <a:off x="0" y="2490423"/>
          <a:ext cx="8352928" cy="7546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Biyomedikal</a:t>
          </a:r>
          <a:r>
            <a:rPr lang="en-GB" sz="28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tr-TR" sz="28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Ekipman</a:t>
          </a:r>
          <a:endParaRPr lang="tr-TR" sz="2800" b="1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1746052" y="2490423"/>
        <a:ext cx="6606875" cy="754673"/>
      </dsp:txXfrm>
    </dsp:sp>
    <dsp:sp modelId="{3CB1274B-2AFA-4023-9A0A-90AE8676FC44}">
      <dsp:nvSpPr>
        <dsp:cNvPr id="0" name=""/>
        <dsp:cNvSpPr/>
      </dsp:nvSpPr>
      <dsp:spPr>
        <a:xfrm>
          <a:off x="75467" y="2565890"/>
          <a:ext cx="1670585" cy="603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6DF1F-99AF-4C41-97FA-06D440EBAF28}">
      <dsp:nvSpPr>
        <dsp:cNvPr id="0" name=""/>
        <dsp:cNvSpPr/>
      </dsp:nvSpPr>
      <dsp:spPr>
        <a:xfrm>
          <a:off x="0" y="3320564"/>
          <a:ext cx="8352928" cy="7546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Tıbbi</a:t>
          </a:r>
          <a:r>
            <a:rPr lang="en-GB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tr-TR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Tanı</a:t>
          </a:r>
          <a:r>
            <a:rPr lang="en-GB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tr-TR" sz="2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Kiti</a:t>
          </a:r>
          <a:endParaRPr lang="tr-TR" sz="2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746052" y="3320564"/>
        <a:ext cx="6606875" cy="754673"/>
      </dsp:txXfrm>
    </dsp:sp>
    <dsp:sp modelId="{D74511C7-1B7D-4CED-9CD2-4E51DB58362A}">
      <dsp:nvSpPr>
        <dsp:cNvPr id="0" name=""/>
        <dsp:cNvSpPr/>
      </dsp:nvSpPr>
      <dsp:spPr>
        <a:xfrm>
          <a:off x="75467" y="3396031"/>
          <a:ext cx="1670585" cy="603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D486C-9CB7-455C-B595-28D6B116993E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C15BD-E228-43B8-B7A5-01939D3A0A4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010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0A3F-CA4A-45FA-B888-3C09EA5F63B4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87766-227F-4BBF-9B7E-C105AB493B0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2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1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</a:rPr>
              <a:t>Ferhat Farşi’nin sunum</a:t>
            </a:r>
            <a:r>
              <a:rPr lang="tr-TR" b="1" baseline="0" dirty="0" smtClean="0">
                <a:latin typeface="Futura Bk BT" pitchFamily="34" charset="0"/>
              </a:rPr>
              <a:t> (medikal biyoteknolojideki sunumu)</a:t>
            </a:r>
            <a:endParaRPr lang="tr-TR" b="1" dirty="0" smtClean="0">
              <a:latin typeface="Futura Bk BT" pitchFamily="34" charset="0"/>
            </a:endParaRPr>
          </a:p>
          <a:p>
            <a:pPr defTabSz="711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</a:rPr>
              <a:t>2012 </a:t>
            </a:r>
            <a:r>
              <a:rPr lang="tr-TR" b="1" dirty="0">
                <a:latin typeface="Futura Bk BT" pitchFamily="34" charset="0"/>
              </a:rPr>
              <a:t>yılı Dış Ticaret Açığımız  84 Milyar  Dolar </a:t>
            </a:r>
          </a:p>
          <a:p>
            <a:pPr defTabSz="711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b="1" dirty="0">
                <a:latin typeface="Futura Bk BT" pitchFamily="34" charset="0"/>
              </a:rPr>
              <a:t>Sağlıkta* Dış Ticaret Açığımız   6,4 Milyar Dolar 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Sağlık: İlaç, Aşı, Biyomedikal Ekipman ve Tıbbi Tanı Kitleri</a:t>
            </a:r>
          </a:p>
          <a:p>
            <a:pPr defTabSz="711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latin typeface="Futura Bk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842-F313-4B37-8DB2-E1B35484BCDA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57763" cy="37195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57763" cy="37195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21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926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517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9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-53975"/>
            <a:ext cx="91995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515938"/>
            <a:ext cx="752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ED88C7E2-D934-41F7-97C8-D99398B9969B}" type="datetime1">
              <a:rPr lang="en-US" smtClean="0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smtClean="0"/>
              <a:t>Toplantı Adı, vb.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71656B7B-8610-473B-B151-838E725D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6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  <a:p>
            <a:pPr lvl="4"/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37C5F03E-DA66-40D7-BD75-E7E6932ECBD8}" type="datetime1">
              <a:rPr lang="en-US" smtClean="0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smtClean="0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DFA41D96-3544-4970-BD29-0BAF3C42B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2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91D915B2-6D9B-4797-958A-CB51283278A3}" type="datetime1">
              <a:rPr lang="en-US" smtClean="0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smtClean="0"/>
              <a:t>Toplantı Adı, vb.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2F345342-B458-4C53-8E29-447F80A78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6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90F-0E76-42A7-B6BF-0C47FAA6F82A}" type="datetime1">
              <a:rPr lang="en-US" smtClean="0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Toplantı Adı, vb.</a:t>
            </a: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ABB3-D8DD-42AF-932F-34B3A5266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975B1CE9-01B0-4F0F-9406-3FF1BBDE32B6}" type="datetime1">
              <a:rPr lang="en-US" smtClean="0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smtClean="0"/>
              <a:t>Toplantı Adı, vb.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 pitchFamily="34" charset="0"/>
              </a:defRPr>
            </a:lvl1pPr>
          </a:lstStyle>
          <a:p>
            <a:pPr>
              <a:defRPr/>
            </a:pPr>
            <a:fld id="{AF015CB8-C761-4064-8AB4-2756E9C10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4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822012" y="1874603"/>
            <a:ext cx="6862738" cy="405945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86F8-2440-4176-A3B1-4B7A29575A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12/4/2014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Toplantı Adı, vb.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52DF-122A-4243-B16A-D163F468D7F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3524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92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0"/>
            <a:ext cx="8229600" cy="623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CAC4-3683-4566-BD16-C5519F101F0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22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5600-0456-4BFE-9460-12FC0B4F69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D12-203D-464D-939A-01D3E22FEF5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41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4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1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3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69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1080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05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5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27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E7A7-4A43-402A-849F-031B086480E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7250-8834-41BD-BC51-5479EE45048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90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45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5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57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66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9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022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3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3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32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47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04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2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0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99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99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1264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57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73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17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62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42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00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2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7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5800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43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44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24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33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4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49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4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4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199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12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25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03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89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11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58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01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6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2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5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30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4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3354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9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76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6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04.12.2014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1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Futura Bk BT" pitchFamily="34" charset="0"/>
                <a:cs typeface="+mn-cs"/>
              </a:defRPr>
            </a:lvl1pPr>
          </a:lstStyle>
          <a:p>
            <a:pPr>
              <a:defRPr/>
            </a:pPr>
            <a:fld id="{329B6094-FD9F-4D2C-A250-A8E5DA96232B}" type="datetime1">
              <a:rPr lang="en-US" smtClean="0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Futura Bk BT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Futura Bk BT" pitchFamily="34" charset="0"/>
                <a:cs typeface="+mn-cs"/>
              </a:defRPr>
            </a:lvl1pPr>
          </a:lstStyle>
          <a:p>
            <a:pPr>
              <a:defRPr/>
            </a:pPr>
            <a:fld id="{2C742B61-DB04-4832-B2CC-4B3FDEB1F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24 Resim" descr="Template Resim_2 copy.pn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1438" y="-42863"/>
            <a:ext cx="84597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C:\Documents and Settings\ozden.hanoglu\Desktop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3438" y="71438"/>
            <a:ext cx="5159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2503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5600-0456-4BFE-9460-12FC0B4F69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7D12-203D-464D-939A-01D3E22FEF5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1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D2B4-DBCD-4FCF-8597-6BEEAADBBE1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F852-D094-4F79-B5B8-B92C0EA7FB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E7A7-4A43-402A-849F-031B086480E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7250-8834-41BD-BC51-5479EE45048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6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772816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tr-TR" sz="54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tr-TR" sz="5400" b="1" dirty="0" smtClean="0">
                <a:latin typeface="Arial Narrow" panose="020B0606020202030204" pitchFamily="34" charset="0"/>
              </a:rPr>
              <a:t>Sağlıkta </a:t>
            </a:r>
            <a:r>
              <a:rPr lang="tr-TR" sz="5400" b="1" dirty="0">
                <a:latin typeface="Arial Narrow" panose="020B0606020202030204" pitchFamily="34" charset="0"/>
              </a:rPr>
              <a:t>Ar-Ge </a:t>
            </a:r>
            <a:r>
              <a:rPr lang="tr-TR" sz="5400" b="1" dirty="0" smtClean="0">
                <a:latin typeface="Arial Narrow" panose="020B0606020202030204" pitchFamily="34" charset="0"/>
              </a:rPr>
              <a:t>Faaliyetleri ve  </a:t>
            </a:r>
            <a:r>
              <a:rPr lang="tr-TR" sz="5400" b="1" dirty="0">
                <a:latin typeface="Arial Narrow" panose="020B0606020202030204" pitchFamily="34" charset="0"/>
              </a:rPr>
              <a:t>Sağlık Ekonomisi Açısından Önemi</a:t>
            </a:r>
          </a:p>
          <a:p>
            <a:pPr lvl="0" algn="ctr"/>
            <a:endParaRPr lang="tr-TR" sz="4400" b="1" dirty="0">
              <a:latin typeface="Arial Narrow"/>
              <a:ea typeface="Times New Roman"/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5583143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tr-TR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Dr. Nejla CAN GÜLER, AB Uzmanı</a:t>
            </a:r>
          </a:p>
          <a:p>
            <a:pPr algn="ctr"/>
            <a:r>
              <a:rPr lang="tr-T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Aralık 2014, Ankara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35496" y="44624"/>
            <a:ext cx="9001000" cy="1873321"/>
            <a:chOff x="35496" y="44624"/>
            <a:chExt cx="9001000" cy="1873321"/>
          </a:xfrm>
        </p:grpSpPr>
        <p:pic>
          <p:nvPicPr>
            <p:cNvPr id="1026" name="Picture 2" descr="H:\Belgelerim\2014\SAGEM\logolar\logo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16633"/>
              <a:ext cx="1440160" cy="175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H:\Belgelerim\2014\SAGEM\logolar\sb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1872208" cy="187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1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III-AR-GE HARCAMALARI</a:t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AR-GE PERSONELİ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1415207"/>
            <a:ext cx="7704856" cy="503812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33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Gelişmiş</a:t>
            </a: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ülkelerin </a:t>
            </a: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Ar-Ge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harcamaları </a:t>
            </a: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GSMH'nin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yaklaşık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%2-3'ünü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alırken, </a:t>
            </a:r>
            <a:r>
              <a:rPr lang="tr-TR" sz="28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gelişmekte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olan ülkelerde bu oran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%0.2-0.3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civarında kalmaktadır. </a:t>
            </a: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Gelişmiş</a:t>
            </a: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ülkelerde iktisaden faal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onbin nüfusa düşen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araştırmacı sayısı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110-120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arasında değişirken, </a:t>
            </a:r>
            <a:r>
              <a:rPr lang="tr-TR" sz="28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gelişmekte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olan ülkelerde sayı en fazla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40’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dır. </a:t>
            </a: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3300" dirty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9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740352" y="623731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4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III-AR-GE </a:t>
            </a: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HARCAMALARI</a:t>
            </a:r>
            <a:b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AR-GE PERSONELİ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560840" cy="5112568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endParaRPr lang="tr-TR" sz="2800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</a:endParaRPr>
          </a:p>
          <a:p>
            <a:pPr lvl="0" algn="just">
              <a:lnSpc>
                <a:spcPct val="115000"/>
              </a:lnSpc>
            </a:pPr>
            <a:r>
              <a:rPr lang="tr-TR" sz="28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Teknolojik üretimin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%95’i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gelişmiş ülkelerin elinde bulunmaktadır. Buna karşılık, </a:t>
            </a:r>
            <a:r>
              <a:rPr lang="tr-TR" sz="28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dünya nüfusunun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%70’ini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oluşturan gelişme yolundaki ülkelerin, Ar-Ge faaliyetleri içindeki payı en fazla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%5’dir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. </a:t>
            </a:r>
            <a:endParaRPr lang="tr-TR" sz="28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lvl="0" algn="just">
              <a:lnSpc>
                <a:spcPct val="115000"/>
              </a:lnSpc>
            </a:pP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Türkiye'nin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Ar-Ge faaliyetlerindeki temel göstergeleri, eşik değerin altındadır.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 </a:t>
            </a: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</a:pPr>
            <a:endParaRPr lang="tr-TR" sz="30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30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524328" y="6309605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III-AR-GE </a:t>
            </a: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HARCAMALARI</a:t>
            </a:r>
            <a:b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AR-GE </a:t>
            </a:r>
            <a:r>
              <a:rPr 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PERSONELİ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560840" cy="5112568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endParaRPr lang="tr-TR" sz="2800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</a:endParaRPr>
          </a:p>
          <a:p>
            <a:pPr lvl="0" algn="just">
              <a:lnSpc>
                <a:spcPct val="115000"/>
              </a:lnSpc>
            </a:pPr>
            <a:endParaRPr lang="tr-TR" sz="30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30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Türkiye'de </a:t>
            </a:r>
            <a:r>
              <a:rPr lang="tr-TR" sz="30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iktisaden faal </a:t>
            </a:r>
            <a:r>
              <a:rPr lang="tr-TR" sz="30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onbin nüfusa </a:t>
            </a:r>
            <a:r>
              <a:rPr lang="tr-TR" sz="30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düşen Ar-Ge personeli </a:t>
            </a:r>
            <a:r>
              <a:rPr lang="tr-TR" sz="30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yaklaşık </a:t>
            </a:r>
            <a:r>
              <a:rPr lang="tr-TR" sz="30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40</a:t>
            </a:r>
            <a:r>
              <a:rPr lang="tr-TR" sz="30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tr-TR" sz="30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olup, </a:t>
            </a:r>
            <a:r>
              <a:rPr lang="tr-TR" sz="30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GSYH</a:t>
            </a:r>
            <a:r>
              <a:rPr lang="tr-TR" sz="30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içinde Ar-Ge faaliyetlerinin payı </a:t>
            </a:r>
            <a:r>
              <a:rPr lang="tr-TR" sz="30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%0.92'dir</a:t>
            </a:r>
            <a:r>
              <a:rPr lang="tr-TR" sz="30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. </a:t>
            </a:r>
            <a:endParaRPr lang="tr-TR" sz="30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3000" dirty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300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2013 yılı için veriler; 44 personel ve %0,95  paydır.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30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aşlık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b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Türkiye’de </a:t>
            </a:r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Ar-Ge Harcamalarının </a:t>
            </a:r>
            <a:b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GSYH'ye Oranı (%)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33" y="1700808"/>
            <a:ext cx="6237713" cy="3744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76058" y="5727611"/>
            <a:ext cx="1518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tr-TR" sz="12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*TÜİK (Aralık, 2013)</a:t>
            </a:r>
            <a:endParaRPr lang="tr-TR" sz="1200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944005" y="2276872"/>
            <a:ext cx="179512" cy="4349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800" dirty="0" smtClean="0"/>
              <a:t>SAGEM GM. Rifat Köse'nin sunumundan, TUİK ve OECD verileri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0038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aşlık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247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tr-TR" dirty="0" smtClean="0">
                <a:solidFill>
                  <a:schemeClr val="tx1"/>
                </a:solidFill>
              </a:rPr>
              <a:t>         </a:t>
            </a:r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Türkiye’de </a:t>
            </a:r>
            <a:r>
              <a:rPr 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Sektörel </a:t>
            </a: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Ar-Ge harcamaları (%)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90675"/>
            <a:ext cx="77787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aşlık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247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32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Ar-Ge </a:t>
            </a:r>
            <a:r>
              <a:rPr lang="tr-TR" alt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İnsangücü</a:t>
            </a:r>
            <a:br>
              <a:rPr lang="tr-TR" alt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lang="tr-TR" alt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Sektörel Dağılım </a:t>
            </a:r>
            <a:r>
              <a:rPr lang="tr-TR" altLang="tr-TR" sz="32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(Sayı)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80795"/>
              </p:ext>
            </p:extLst>
          </p:nvPr>
        </p:nvGraphicFramePr>
        <p:xfrm>
          <a:off x="1026674" y="2298080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99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87" y="0"/>
            <a:ext cx="9116113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III-SAĞLIKTA AR-GE 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04856" cy="518457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30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Sağlık göstergeleri,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günümüzde ülkelerin kalkınmışlık düzeylerini ölçmede kullanılan en önemli göstergeler içinde yer almaktadır.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800" dirty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Gelişmiş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ülkelerde sağlık alanında Ar-Ge faaliyetleri, toplam Ar-Ge faaliyetleri içinde önemli bir </a:t>
            </a: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yere (%10)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sahiptir.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 </a:t>
            </a:r>
            <a:endParaRPr lang="tr-TR" sz="28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812360" y="6381328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8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72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III-SAĞLIKTA </a:t>
            </a: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AR-GE 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1487214"/>
            <a:ext cx="7704856" cy="5110138"/>
          </a:xfrm>
        </p:spPr>
        <p:txBody>
          <a:bodyPr>
            <a:normAutofit fontScale="250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r-TR" sz="11200" b="1" u="sng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Sağlık </a:t>
            </a:r>
            <a:r>
              <a:rPr lang="tr-TR" sz="11200" b="1" u="sng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sektöründe Ar-Ge faaliyetleri genel olarak; </a:t>
            </a:r>
            <a:endParaRPr lang="tr-TR" sz="11200" b="1" u="sng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tıbbi </a:t>
            </a:r>
            <a:r>
              <a:rPr lang="tr-TR" sz="112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cihaz, </a:t>
            </a: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ilaç</a:t>
            </a:r>
            <a:r>
              <a:rPr lang="tr-TR" sz="112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endParaRPr lang="tr-TR" sz="11200" b="1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Aşı,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Sağlığın </a:t>
            </a:r>
            <a:r>
              <a:rPr lang="tr-TR" sz="112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korunması ve tedavisine yönelik tıbbi tedavi </a:t>
            </a:r>
            <a:r>
              <a:rPr lang="tr-TR" sz="1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yöntemleri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konularını </a:t>
            </a:r>
            <a:r>
              <a:rPr lang="tr-TR" sz="112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kapsamaktadır. </a:t>
            </a: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tr-TR" sz="45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Arial Narrow"/>
                <a:ea typeface="Calibri"/>
                <a:cs typeface="Arial"/>
              </a:rPr>
              <a:t> </a:t>
            </a:r>
            <a:endParaRPr lang="tr-TR" sz="2800" dirty="0"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508104" y="6567957"/>
            <a:ext cx="3168352" cy="274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800" dirty="0" smtClean="0">
                <a:solidFill>
                  <a:schemeClr val="tx1"/>
                </a:solidFill>
              </a:rPr>
              <a:t>SAGEM GM. Rifat Köse'nin Sunumundan,   </a:t>
            </a:r>
            <a:r>
              <a:rPr lang="tr-TR" sz="800" dirty="0" smtClean="0">
                <a:solidFill>
                  <a:prstClr val="black"/>
                </a:solidFill>
              </a:rPr>
              <a:t>TUİK </a:t>
            </a:r>
            <a:r>
              <a:rPr lang="tr-TR" sz="800" dirty="0">
                <a:solidFill>
                  <a:prstClr val="black"/>
                </a:solidFill>
              </a:rPr>
              <a:t>ve OECD verileri</a:t>
            </a:r>
          </a:p>
          <a:p>
            <a:pPr algn="ctr"/>
            <a:endParaRPr lang="tr-T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3200" b="1" dirty="0" smtClean="0">
                <a:effectLst/>
                <a:latin typeface="Arial Narrow"/>
                <a:ea typeface="Calibri"/>
                <a:cs typeface="Arial"/>
              </a:rPr>
              <a:t/>
            </a:r>
            <a:br>
              <a:rPr lang="tr-TR" sz="3200" b="1" dirty="0" smtClean="0">
                <a:effectLst/>
                <a:latin typeface="Arial Narrow"/>
                <a:ea typeface="Calibri"/>
                <a:cs typeface="Arial"/>
              </a:rPr>
            </a:br>
            <a:r>
              <a:rPr lang="tr-TR" sz="3200" b="1" dirty="0" smtClean="0">
                <a:effectLst/>
                <a:latin typeface="Arial Narrow"/>
                <a:ea typeface="Calibri"/>
                <a:cs typeface="Arial"/>
              </a:rPr>
              <a:t>SUNU İÇERİĞİ</a:t>
            </a:r>
            <a:r>
              <a:rPr lang="tr-TR" sz="3200" dirty="0">
                <a:ea typeface="Calibri"/>
                <a:cs typeface="Times New Roman"/>
              </a:rPr>
              <a:t/>
            </a:r>
            <a:br>
              <a:rPr lang="tr-TR" sz="3200" dirty="0">
                <a:ea typeface="Calibri"/>
                <a:cs typeface="Times New Roman"/>
              </a:rPr>
            </a:b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844823"/>
            <a:ext cx="7848872" cy="443480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GİRİŞ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I-AR-GE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II-DESTEK KAYNAKLARI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III-SAĞLIKTA AR-GE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IV-ÖRNEK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V-HEDEF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SONUÇ</a:t>
            </a:r>
            <a:endParaRPr lang="tr-T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512168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1" y="4725144"/>
            <a:ext cx="2085363" cy="15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2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892480" y="2276872"/>
            <a:ext cx="231037" cy="4349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tr-TR" sz="900" dirty="0" smtClean="0">
                <a:solidFill>
                  <a:prstClr val="black"/>
                </a:solidFill>
              </a:rPr>
              <a:t>SAGEM GM. Rifat Köse'nin sunumundan, </a:t>
            </a:r>
            <a:r>
              <a:rPr lang="tr-TR" sz="900" dirty="0">
                <a:solidFill>
                  <a:prstClr val="black"/>
                </a:solidFill>
              </a:rPr>
              <a:t>TUİK ve OECD verileri</a:t>
            </a:r>
          </a:p>
          <a:p>
            <a:pPr algn="ctr"/>
            <a:endParaRPr lang="tr-T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5280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/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IV-ÖRNEK</a:t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TÜRKİYE İLAÇ PAZARI</a:t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0404" y="1484784"/>
            <a:ext cx="7698020" cy="4810986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2800" b="1" u="sng" dirty="0" smtClean="0">
                <a:latin typeface="Arial Narrow" panose="020B0606020202030204" pitchFamily="34" charset="0"/>
              </a:rPr>
              <a:t>2013 Yılı İtibarıyla:</a:t>
            </a:r>
          </a:p>
          <a:p>
            <a:pPr algn="l"/>
            <a:endParaRPr lang="tr-TR" sz="2800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 Narrow" panose="020B0606020202030204" pitchFamily="34" charset="0"/>
              </a:rPr>
              <a:t>Türkiye İlaç Pazarı: 15.4 Milyar TL (yaklaşık 7 Milyar USD)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tr-TR" sz="2800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 Narrow" panose="020B0606020202030204" pitchFamily="34" charset="0"/>
              </a:rPr>
              <a:t>Dünya İlaç Pazarı: 1 Trilyon USD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tr-TR" sz="2800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 Narrow" panose="020B0606020202030204" pitchFamily="34" charset="0"/>
              </a:rPr>
              <a:t>Türkiye;</a:t>
            </a:r>
          </a:p>
          <a:p>
            <a:pPr algn="l"/>
            <a:r>
              <a:rPr lang="tr-TR" sz="2800" dirty="0">
                <a:latin typeface="Arial Narrow" panose="020B0606020202030204" pitchFamily="34" charset="0"/>
              </a:rPr>
              <a:t>	</a:t>
            </a:r>
            <a:r>
              <a:rPr lang="tr-TR" sz="2800" dirty="0" smtClean="0">
                <a:latin typeface="Arial Narrow" panose="020B0606020202030204" pitchFamily="34" charset="0"/>
              </a:rPr>
              <a:t>Dünyada </a:t>
            </a:r>
            <a:r>
              <a:rPr lang="tr-TR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15. </a:t>
            </a:r>
            <a:r>
              <a:rPr lang="tr-TR" sz="2800" dirty="0" smtClean="0">
                <a:latin typeface="Arial Narrow" panose="020B0606020202030204" pitchFamily="34" charset="0"/>
              </a:rPr>
              <a:t>sırada </a:t>
            </a:r>
          </a:p>
          <a:p>
            <a:pPr algn="l"/>
            <a:r>
              <a:rPr lang="tr-TR" sz="2800" dirty="0">
                <a:latin typeface="Arial Narrow" panose="020B0606020202030204" pitchFamily="34" charset="0"/>
              </a:rPr>
              <a:t>	</a:t>
            </a:r>
            <a:r>
              <a:rPr lang="tr-TR" sz="2800" dirty="0" smtClean="0">
                <a:latin typeface="Arial Narrow" panose="020B0606020202030204" pitchFamily="34" charset="0"/>
              </a:rPr>
              <a:t>Avrupa’da </a:t>
            </a:r>
            <a:r>
              <a:rPr lang="tr-TR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7. </a:t>
            </a:r>
            <a:r>
              <a:rPr lang="tr-TR" sz="2800" dirty="0" smtClean="0">
                <a:latin typeface="Arial Narrow" panose="020B0606020202030204" pitchFamily="34" charset="0"/>
              </a:rPr>
              <a:t>sırada</a:t>
            </a:r>
          </a:p>
          <a:p>
            <a:pPr algn="l"/>
            <a:endParaRPr lang="tr-T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680"/>
            <a:ext cx="151765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83" y="5014140"/>
            <a:ext cx="3590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>
            <a:off x="8244408" y="659735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943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   </a:t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TÜRKİYE İLAÇ SEKTÖRÜ VE                                         BİYOTEKNOLOJİ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0404" y="1491270"/>
            <a:ext cx="7695689" cy="5240923"/>
          </a:xfrm>
        </p:spPr>
        <p:txBody>
          <a:bodyPr>
            <a:normAutofit/>
          </a:bodyPr>
          <a:lstStyle/>
          <a:p>
            <a:pPr algn="l"/>
            <a:endParaRPr lang="tr-TR" sz="3600" dirty="0" smtClean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Arial Narrow" panose="020B0606020202030204" pitchFamily="34" charset="0"/>
              </a:rPr>
              <a:t>İlaç Pazarı (2013):    7 Milyar USD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Arial Narrow" panose="020B0606020202030204" pitchFamily="34" charset="0"/>
              </a:rPr>
              <a:t>Biyoteknoloji Payı:    Kutu Bazında:  %0,56</a:t>
            </a:r>
          </a:p>
          <a:p>
            <a:pPr algn="l"/>
            <a:r>
              <a:rPr lang="tr-TR" sz="3200" dirty="0">
                <a:latin typeface="Arial Narrow" panose="020B0606020202030204" pitchFamily="34" charset="0"/>
              </a:rPr>
              <a:t>	</a:t>
            </a:r>
            <a:r>
              <a:rPr lang="tr-TR" sz="3200" dirty="0" smtClean="0">
                <a:latin typeface="Arial Narrow" panose="020B0606020202030204" pitchFamily="34" charset="0"/>
              </a:rPr>
              <a:t>		         Tutar Bazında: %13,3</a:t>
            </a:r>
          </a:p>
          <a:p>
            <a:pPr algn="l"/>
            <a:endParaRPr lang="tr-TR" sz="3200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Arial Narrow" panose="020B0606020202030204" pitchFamily="34" charset="0"/>
              </a:rPr>
              <a:t>Biyoteknoloji	:Katma Değeri Yüksek!</a:t>
            </a:r>
          </a:p>
          <a:p>
            <a:pPr algn="l"/>
            <a:r>
              <a:rPr lang="tr-TR" sz="3200" dirty="0">
                <a:latin typeface="Arial Narrow" panose="020B0606020202030204" pitchFamily="34" charset="0"/>
              </a:rPr>
              <a:t>	</a:t>
            </a:r>
            <a:r>
              <a:rPr lang="tr-TR" sz="3200" dirty="0" smtClean="0">
                <a:latin typeface="Arial Narrow" panose="020B0606020202030204" pitchFamily="34" charset="0"/>
              </a:rPr>
              <a:t>		:İhracat Potansiyeli Yüksek!</a:t>
            </a:r>
            <a:endParaRPr lang="tr-TR" sz="32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>
            <a:off x="8100392" y="6597352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7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/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DÜNYA ARGE HARCAMALARI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0404" y="1491270"/>
            <a:ext cx="7695689" cy="5240923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latin typeface="Arial Narrow" panose="020B0606020202030204" pitchFamily="34" charset="0"/>
              </a:rPr>
              <a:t>2013 Yılı İtibarıyla:</a:t>
            </a:r>
          </a:p>
          <a:p>
            <a:pPr algn="l"/>
            <a:r>
              <a:rPr lang="tr-TR" sz="3200" dirty="0" smtClean="0">
                <a:latin typeface="Arial Narrow" panose="020B0606020202030204" pitchFamily="34" charset="0"/>
              </a:rPr>
              <a:t>Petrol-Gaz:			%0,4</a:t>
            </a:r>
          </a:p>
          <a:p>
            <a:pPr algn="l"/>
            <a:r>
              <a:rPr lang="tr-TR" sz="3200" dirty="0" smtClean="0">
                <a:latin typeface="Arial Narrow" panose="020B0606020202030204" pitchFamily="34" charset="0"/>
              </a:rPr>
              <a:t>Gıda:				%1,7</a:t>
            </a:r>
          </a:p>
          <a:p>
            <a:pPr algn="l"/>
            <a:r>
              <a:rPr lang="tr-TR" sz="3200" dirty="0" smtClean="0">
                <a:latin typeface="Arial Narrow" panose="020B0606020202030204" pitchFamily="34" charset="0"/>
              </a:rPr>
              <a:t>Kimya:			%3,1</a:t>
            </a:r>
          </a:p>
          <a:p>
            <a:pPr algn="l"/>
            <a:r>
              <a:rPr lang="tr-TR" sz="3200" dirty="0" smtClean="0">
                <a:latin typeface="Arial Narrow" panose="020B0606020202030204" pitchFamily="34" charset="0"/>
              </a:rPr>
              <a:t>Otomotiv:			%4,1</a:t>
            </a:r>
          </a:p>
          <a:p>
            <a:pPr algn="l"/>
            <a:r>
              <a:rPr lang="tr-TR" sz="3200" dirty="0" smtClean="0">
                <a:latin typeface="Arial Narrow" panose="020B0606020202030204" pitchFamily="34" charset="0"/>
              </a:rPr>
              <a:t>Elektrik/Elektronik:	%4,2</a:t>
            </a:r>
          </a:p>
          <a:p>
            <a:pPr algn="l"/>
            <a:r>
              <a:rPr lang="tr-TR" sz="3200" dirty="0" smtClean="0">
                <a:latin typeface="Arial Narrow" panose="020B0606020202030204" pitchFamily="34" charset="0"/>
              </a:rPr>
              <a:t>Yazılım ve Bilgisayar: 	%9,6</a:t>
            </a:r>
          </a:p>
          <a:p>
            <a:pPr algn="l"/>
            <a:r>
              <a:rPr lang="tr-TR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İlaç Ve Biyoteknoloji:	%15,3</a:t>
            </a:r>
            <a:r>
              <a:rPr lang="tr-TR" sz="3200" b="1" dirty="0" smtClean="0">
                <a:latin typeface="Arial Narrow" panose="020B0606020202030204" pitchFamily="34" charset="0"/>
              </a:rPr>
              <a:t>	</a:t>
            </a:r>
          </a:p>
          <a:p>
            <a:pPr algn="l"/>
            <a:endParaRPr lang="tr-TR" sz="3600" dirty="0" smtClean="0"/>
          </a:p>
          <a:p>
            <a:pPr algn="l"/>
            <a:endParaRPr lang="tr-TR" sz="4800" dirty="0" smtClean="0"/>
          </a:p>
          <a:p>
            <a:pPr algn="l"/>
            <a:endParaRPr lang="tr-TR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198755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>
            <a:off x="8100392" y="6597352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2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853182" y="2276872"/>
            <a:ext cx="303045" cy="4349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1000" dirty="0" smtClean="0"/>
              <a:t>SAGEM GM. Rifat Köse'nin sunumundan, TÜİK Verisi</a:t>
            </a:r>
            <a:endParaRPr lang="tr-TR" sz="1000" dirty="0"/>
          </a:p>
        </p:txBody>
      </p:sp>
      <p:sp>
        <p:nvSpPr>
          <p:cNvPr id="5" name="Sağ Ok 4"/>
          <p:cNvSpPr/>
          <p:nvPr/>
        </p:nvSpPr>
        <p:spPr>
          <a:xfrm>
            <a:off x="8316416" y="6741368"/>
            <a:ext cx="432048" cy="116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5334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/>
            </a:r>
            <a:br>
              <a:rPr lang="tr-TR" sz="3200" b="1" dirty="0" smtClean="0">
                <a:latin typeface="Arial Narrow" panose="020B0606020202030204" pitchFamily="34" charset="0"/>
              </a:rPr>
            </a:br>
            <a:r>
              <a:rPr lang="tr-TR" sz="3200" b="1" dirty="0" smtClean="0">
                <a:latin typeface="Arial Narrow" panose="020B0606020202030204" pitchFamily="34" charset="0"/>
              </a:rPr>
              <a:t>İLAÇTA AR-GE HARCAMALARI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25966" y="1933128"/>
            <a:ext cx="2246111" cy="1276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Klinik Öncesi: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%27</a:t>
            </a:r>
            <a:endParaRPr lang="tr-TR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54890" y="2571367"/>
            <a:ext cx="2246111" cy="1276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Faz II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%12,9</a:t>
            </a:r>
            <a:endParaRPr lang="tr-TR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90428" y="2238950"/>
            <a:ext cx="2246111" cy="1276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Faz I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%8,2</a:t>
            </a:r>
            <a:endParaRPr lang="tr-TR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25966" y="3515428"/>
            <a:ext cx="2246111" cy="1276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Faz III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%32,5</a:t>
            </a:r>
            <a:endParaRPr lang="tr-TR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190428" y="3894894"/>
            <a:ext cx="2246111" cy="1276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Faz IV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%14,4</a:t>
            </a:r>
            <a:endParaRPr lang="tr-TR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754890" y="4153667"/>
            <a:ext cx="2246111" cy="1276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Diğer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%0,3</a:t>
            </a:r>
            <a:endParaRPr lang="tr-TR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7" y="0"/>
            <a:ext cx="1517650" cy="125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ağ Ok 2"/>
          <p:cNvSpPr/>
          <p:nvPr/>
        </p:nvSpPr>
        <p:spPr>
          <a:xfrm>
            <a:off x="8532440" y="666936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2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V-HEDEFLER </a:t>
            </a:r>
            <a:b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BTYK Kararı: 2011/101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5" y="1556792"/>
            <a:ext cx="8248679" cy="4560507"/>
          </a:xfrm>
        </p:spPr>
        <p:txBody>
          <a:bodyPr>
            <a:noAutofit/>
          </a:bodyPr>
          <a:lstStyle/>
          <a:p>
            <a:pPr marL="225425" indent="-225425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/>
              <a:t>Ulusal Yenilik Sistemi </a:t>
            </a:r>
            <a:r>
              <a:rPr lang="tr-T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2023 </a:t>
            </a:r>
            <a:r>
              <a:rPr lang="tr-TR" sz="2400" b="1" dirty="0" smtClean="0"/>
              <a:t>Yılı Hedefleri</a:t>
            </a:r>
          </a:p>
          <a:p>
            <a:pPr marL="225425" indent="-225425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r-TR" sz="2000" b="1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dirty="0" smtClean="0"/>
              <a:t>				             </a:t>
            </a:r>
            <a:r>
              <a:rPr lang="tr-TR" sz="2000" u="sng" dirty="0"/>
              <a:t>2012 Yılı</a:t>
            </a:r>
            <a:r>
              <a:rPr lang="tr-TR" sz="2000" dirty="0"/>
              <a:t>		</a:t>
            </a:r>
            <a:r>
              <a:rPr lang="tr-TR" sz="2000" u="sng" dirty="0"/>
              <a:t>2023 Yılı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dirty="0" smtClean="0"/>
          </a:p>
          <a:p>
            <a:pPr marL="0" indent="36195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/>
              <a:t>Ar-Ge harcaması / GSYİH: 		</a:t>
            </a:r>
            <a:r>
              <a:rPr lang="tr-TR" sz="2000" b="1" dirty="0" smtClean="0"/>
              <a:t>% 0,92</a:t>
            </a:r>
            <a:r>
              <a:rPr lang="tr-TR" sz="2000" dirty="0" smtClean="0"/>
              <a:t>		</a:t>
            </a:r>
            <a:r>
              <a:rPr lang="tr-TR" sz="2000" b="1" dirty="0" smtClean="0"/>
              <a:t>% 3</a:t>
            </a:r>
          </a:p>
          <a:p>
            <a:pPr marL="0" indent="36195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/>
              <a:t>Özel sektör Ar-Ge harcaması / GSYİH: 	</a:t>
            </a:r>
            <a:r>
              <a:rPr lang="tr-TR" sz="2000" b="1" dirty="0" smtClean="0"/>
              <a:t>% 0,41		% 2</a:t>
            </a:r>
          </a:p>
          <a:p>
            <a:pPr marL="0" indent="36195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/>
              <a:t>Araştırmacı sayısı: 			</a:t>
            </a:r>
            <a:r>
              <a:rPr lang="tr-TR" sz="2000" b="1" dirty="0" smtClean="0"/>
              <a:t>105 bin*		300 bin</a:t>
            </a:r>
            <a:r>
              <a:rPr lang="tr-TR" sz="2000" b="1" baseline="30000" dirty="0" smtClean="0"/>
              <a:t>*	</a:t>
            </a:r>
          </a:p>
          <a:p>
            <a:pPr marL="0" indent="36195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/>
              <a:t>Özel sektör araştırmacı sayısı: 		</a:t>
            </a:r>
            <a:r>
              <a:rPr lang="tr-TR" sz="2000" b="1" dirty="0" smtClean="0"/>
              <a:t>52 bin*		180 bin</a:t>
            </a:r>
            <a:r>
              <a:rPr lang="tr-TR" sz="2000" b="1" baseline="30000" dirty="0" smtClean="0"/>
              <a:t>*</a:t>
            </a:r>
            <a:endParaRPr lang="tr-TR" sz="2000" b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i="1" baseline="300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i="1" baseline="30000" dirty="0"/>
              <a:t>*</a:t>
            </a:r>
            <a:r>
              <a:rPr lang="tr-TR" sz="2000" i="1" dirty="0" smtClean="0"/>
              <a:t>Tam Zaman Eşdeğer (TZE)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6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</a:t>
            </a:r>
            <a:r>
              <a:rPr lang="tr-TR" sz="3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“Sağlık Alanının Öncelikli Alan Olması (2013/106)” Kararı Kapsamında Belirlenen Öncelikli Konular 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04856" cy="5112568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“</a:t>
            </a:r>
            <a:r>
              <a:rPr lang="tr-TR" sz="2400" b="1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Medikal</a:t>
            </a:r>
            <a:r>
              <a:rPr lang="en-GB" sz="2400" b="1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 Biyoteknoloji</a:t>
            </a:r>
            <a:r>
              <a:rPr lang="en-GB" sz="24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” </a:t>
            </a:r>
            <a:r>
              <a:rPr lang="tr-TR" sz="2400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temasında 5 alt konu öncelikli konu olarak belirlendi</a:t>
            </a:r>
            <a:r>
              <a:rPr lang="tr-TR" sz="2400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: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tr-TR" sz="2400" dirty="0" smtClean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tr-TR" sz="2400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  <a:p>
            <a:pPr algn="l">
              <a:spcBef>
                <a:spcPts val="0"/>
              </a:spcBef>
            </a:pPr>
            <a:endParaRPr lang="tr-TR" sz="28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endParaRPr lang="tr-T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28126621"/>
              </p:ext>
            </p:extLst>
          </p:nvPr>
        </p:nvGraphicFramePr>
        <p:xfrm>
          <a:off x="395536" y="2591334"/>
          <a:ext cx="8352928" cy="407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2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1052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ctr"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sz="3600" b="1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Onuncu </a:t>
            </a:r>
            <a:r>
              <a:rPr lang="tr-TR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Kalkınma Planında (2014-2018)</a:t>
            </a:r>
            <a:br>
              <a:rPr lang="tr-TR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Ar-Ge </a:t>
            </a:r>
            <a:r>
              <a:rPr lang="tr-TR" sz="3600" b="1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Hedefleri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750" y="1052736"/>
            <a:ext cx="8352730" cy="507342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86618"/>
            <a:ext cx="8208963" cy="45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143"/>
            <a:ext cx="12961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ağ Ok 2"/>
          <p:cNvSpPr/>
          <p:nvPr/>
        </p:nvSpPr>
        <p:spPr>
          <a:xfrm>
            <a:off x="7956376" y="6021288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3200" b="1" dirty="0" smtClean="0">
                <a:effectLst/>
                <a:latin typeface="Arial Narrow"/>
                <a:ea typeface="Calibri"/>
                <a:cs typeface="Arial"/>
              </a:rPr>
              <a:t>GİRİŞ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42484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Günümüzde</a:t>
            </a: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, ülkelerin kalkınma </a:t>
            </a: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düzeyleri;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B</a:t>
            </a: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ilimde</a:t>
            </a: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, </a:t>
            </a:r>
            <a:endParaRPr lang="tr-TR" sz="2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B</a:t>
            </a: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ilimsel </a:t>
            </a: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araştırma ve geliştirmede (Ar-Ge), </a:t>
            </a:r>
            <a:endParaRPr lang="tr-TR" sz="2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B</a:t>
            </a: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unu </a:t>
            </a: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ticari yeniliğe dönüştürmedeki 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başarılarıyla </a:t>
            </a:r>
            <a:r>
              <a:rPr lang="tr-TR" sz="2800" dirty="0">
                <a:solidFill>
                  <a:schemeClr val="tx1"/>
                </a:solidFill>
                <a:latin typeface="Times New Roman"/>
                <a:ea typeface="Calibri"/>
              </a:rPr>
              <a:t>ölçülmektedir. 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512168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3"/>
            <a:ext cx="17281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87" y="0"/>
            <a:ext cx="9116113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ONUNCU KALKINMA PLANI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04856" cy="5184576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endParaRPr lang="tr-TR" sz="28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3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Sağlıkta Öncelikli </a:t>
            </a:r>
            <a:r>
              <a:rPr lang="tr-TR" sz="30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Dönüşüm </a:t>
            </a:r>
            <a:r>
              <a:rPr lang="tr-TR" sz="3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Programı kapsamında;</a:t>
            </a:r>
          </a:p>
          <a:p>
            <a:pPr marL="685800" lvl="1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Yerli </a:t>
            </a: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 yabancı nitelikli </a:t>
            </a:r>
            <a:r>
              <a:rPr lang="tr-TR" sz="3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araştırmacı sayısının </a:t>
            </a:r>
            <a:r>
              <a:rPr lang="tr-TR" sz="3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artırılması, </a:t>
            </a:r>
            <a:endParaRPr lang="tr-TR" sz="3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1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Öncelikli alanlar belirlenerek </a:t>
            </a:r>
            <a:r>
              <a:rPr lang="tr-TR" sz="3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temel araştırma programlarının</a:t>
            </a: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oluşturulması </a:t>
            </a:r>
          </a:p>
          <a:p>
            <a:pPr marL="685800" lvl="1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Yerli ve yabancı özel sektör ile yakın işbirliği içinde çalışacak akredite </a:t>
            </a:r>
            <a:r>
              <a:rPr lang="tr-TR" sz="3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araştırma, test ve ölçüm merkezlerinin</a:t>
            </a: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kurulması </a:t>
            </a:r>
          </a:p>
          <a:p>
            <a:pPr marL="685800" lvl="1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Sürdürülebilir Ar-Ge, üretim, ticarileştirme için alternatif finansal modeller ile </a:t>
            </a:r>
            <a:r>
              <a:rPr lang="tr-TR" sz="3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programlar </a:t>
            </a: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tasarlanması </a:t>
            </a:r>
          </a:p>
          <a:p>
            <a:pPr marL="685800" lvl="1" indent="-22860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Ar-Ge </a:t>
            </a:r>
            <a:r>
              <a:rPr lang="tr-TR" sz="3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destek programlarının </a:t>
            </a:r>
            <a:r>
              <a:rPr lang="tr-TR" sz="3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geliştirilmesi</a:t>
            </a:r>
          </a:p>
          <a:p>
            <a:pPr algn="l">
              <a:spcBef>
                <a:spcPts val="0"/>
              </a:spcBef>
            </a:pPr>
            <a:endParaRPr lang="tr-TR" sz="28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endParaRPr lang="tr-T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>
            <a:off x="8388424" y="6597352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87" y="0"/>
            <a:ext cx="9116113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ONUNCU KALKINMA PLANI 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487214"/>
            <a:ext cx="7704856" cy="503812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r-TR" altLang="tr-T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Ar-Ge </a:t>
            </a:r>
            <a:r>
              <a:rPr lang="tr-TR" altLang="tr-TR" sz="28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ve </a:t>
            </a:r>
            <a:r>
              <a:rPr lang="tr-TR" altLang="tr-T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Yenilik ;  Sağlık </a:t>
            </a:r>
            <a:r>
              <a:rPr lang="tr-TR" altLang="tr-TR" sz="28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Sektörü ve </a:t>
            </a:r>
            <a:r>
              <a:rPr lang="tr-TR" altLang="tr-T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Ar-Ge</a:t>
            </a:r>
          </a:p>
          <a:p>
            <a:pPr lvl="0" algn="l" fontAlgn="base">
              <a:spcAft>
                <a:spcPct val="0"/>
              </a:spcAft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İlaç sanayiinin </a:t>
            </a:r>
          </a:p>
          <a:p>
            <a:pPr marL="342900" lvl="0" indent="-342900" algn="l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daha fazla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ihracat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yapabilen, </a:t>
            </a:r>
          </a:p>
          <a:p>
            <a:pPr marL="342900" lvl="0" indent="-342900" algn="l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uluslararası standartlardaki yüksek teknolojisini Ar-Ge ile bütünleştirmiş, </a:t>
            </a:r>
          </a:p>
          <a:p>
            <a:pPr marL="342900" lvl="0" indent="-342900" algn="l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uzun vadede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yeni molekül geliştirme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yönünde gerekli adımları atan, </a:t>
            </a:r>
          </a:p>
          <a:p>
            <a:pPr marL="342900" lvl="0" indent="-342900" algn="l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başta </a:t>
            </a:r>
            <a:r>
              <a:rPr lang="tr-TR" sz="2800" dirty="0" err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biyoteknolojik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ve </a:t>
            </a:r>
            <a:r>
              <a:rPr lang="tr-TR" sz="2800" dirty="0" err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biyobenzer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ürünler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olmak üzere daha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yüksek katma değerli ilaçlar üreten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rekabetçi bir yapıya kavuşması </a:t>
            </a:r>
          </a:p>
          <a:p>
            <a:pPr lvl="0" algn="l" fontAlgn="base">
              <a:spcAft>
                <a:spcPct val="0"/>
              </a:spcAft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amaçlanmaktadır.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956376" y="6453336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87" y="0"/>
            <a:ext cx="9116113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ONUNCU KALKINMA PLANI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487214"/>
            <a:ext cx="7704856" cy="503812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tr-T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Sağlıkta Öncelikli </a:t>
            </a:r>
            <a:r>
              <a:rPr lang="tr-TR" sz="28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Dönüşüm </a:t>
            </a:r>
            <a:r>
              <a:rPr lang="tr-T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Programı kapsamında;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tr-TR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Hedefler</a:t>
            </a:r>
            <a:r>
              <a:rPr lang="tr-TR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Değer </a:t>
            </a:r>
            <a:r>
              <a:rPr lang="tr-TR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bazında 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ilaç ihtiyacının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%60’ının</a:t>
            </a:r>
            <a:r>
              <a:rPr lang="tr-TR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, 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tıbbi cihaz </a:t>
            </a: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ihtiyacının</a:t>
            </a:r>
            <a:r>
              <a:rPr lang="tr-TR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%20’sinin</a:t>
            </a:r>
            <a:r>
              <a:rPr lang="tr-TR" sz="28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yerli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üretim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 ile karşılanması</a:t>
            </a:r>
          </a:p>
          <a:p>
            <a:pPr lvl="0" algn="l">
              <a:spcBef>
                <a:spcPts val="0"/>
              </a:spcBef>
            </a:pPr>
            <a:endParaRPr lang="tr-TR" sz="2800" dirty="0">
              <a:solidFill>
                <a:prstClr val="black"/>
              </a:solidFill>
              <a:latin typeface="Arial Narrow" panose="020B0606020202030204" pitchFamily="34" charset="0"/>
              <a:cs typeface="Arial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Klinik </a:t>
            </a:r>
            <a:r>
              <a:rPr lang="tr-TR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araştırmalarda Türkiye’nin aldığı payın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>%25 </a:t>
            </a:r>
            <a:r>
              <a:rPr lang="tr-TR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artırılması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6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SONUÇ-1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38335" y="1415207"/>
            <a:ext cx="7540799" cy="5326161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b="1" dirty="0" smtClean="0">
              <a:solidFill>
                <a:schemeClr val="tx1"/>
              </a:solidFill>
              <a:latin typeface="Arial Narrow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b="1" u="sng" dirty="0" smtClean="0">
                <a:solidFill>
                  <a:schemeClr val="tx1"/>
                </a:solidFill>
                <a:latin typeface="Arial Narrow"/>
                <a:ea typeface="Calibri"/>
                <a:cs typeface="Arial"/>
              </a:rPr>
              <a:t>Ülkemizde;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tx1"/>
                </a:solidFill>
                <a:latin typeface="Arial Narrow"/>
                <a:ea typeface="Calibri"/>
                <a:cs typeface="Arial"/>
              </a:rPr>
              <a:t>-Hastalık yükünü  ve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Arial Narrow"/>
                <a:ea typeface="Calibri"/>
                <a:cs typeface="Arial"/>
              </a:rPr>
              <a:t>-Dışa bağımlılığı azaltacak,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tx1"/>
                </a:solidFill>
                <a:latin typeface="Arial Narrow"/>
                <a:ea typeface="Calibri"/>
                <a:cs typeface="Arial"/>
              </a:rPr>
              <a:t>-İstihdam yaratacak,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Arial Narrow"/>
                <a:ea typeface="Calibri"/>
                <a:cs typeface="Arial"/>
              </a:rPr>
              <a:t>-Sağlık hizmetlerinde kaliteyi artıracak,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b="1" dirty="0" smtClean="0">
              <a:solidFill>
                <a:schemeClr val="tx1"/>
              </a:solidFill>
              <a:latin typeface="Arial Narrow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b="1" dirty="0" smtClean="0">
              <a:solidFill>
                <a:schemeClr val="tx1"/>
              </a:solidFill>
              <a:latin typeface="Arial Narrow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b="1" dirty="0" smtClean="0">
              <a:solidFill>
                <a:schemeClr val="tx1"/>
              </a:solidFill>
              <a:latin typeface="Arial Narrow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b="1" dirty="0" smtClean="0">
              <a:solidFill>
                <a:schemeClr val="tx1"/>
              </a:solidFill>
              <a:latin typeface="Arial Narrow"/>
              <a:ea typeface="Calibri"/>
              <a:cs typeface="Arial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29" y="3789040"/>
            <a:ext cx="14382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>
            <a:off x="8316416" y="666936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3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SONUÇ-2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38336" y="1484784"/>
            <a:ext cx="7378080" cy="5256584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endParaRPr lang="tr-TR" sz="2800" b="1" dirty="0" smtClean="0">
              <a:solidFill>
                <a:prstClr val="black"/>
              </a:solidFill>
              <a:latin typeface="Arial Narrow"/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</a:pPr>
            <a:r>
              <a:rPr lang="tr-TR" sz="2800" b="1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-</a:t>
            </a:r>
            <a:r>
              <a:rPr lang="tr-TR" sz="2800" b="1" dirty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Katma değeri yüksek,</a:t>
            </a:r>
          </a:p>
          <a:p>
            <a:pPr lvl="0" algn="just">
              <a:lnSpc>
                <a:spcPct val="115000"/>
              </a:lnSpc>
            </a:pPr>
            <a:r>
              <a:rPr lang="tr-TR" sz="2800" dirty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-yaratıcı ve yenilikçi,</a:t>
            </a:r>
          </a:p>
          <a:p>
            <a:pPr lvl="0" algn="just">
              <a:lnSpc>
                <a:spcPct val="115000"/>
              </a:lnSpc>
            </a:pPr>
            <a:r>
              <a:rPr lang="tr-TR" sz="2800" b="1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-Çıktı </a:t>
            </a:r>
            <a:r>
              <a:rPr lang="tr-TR" sz="2800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(ürün</a:t>
            </a:r>
            <a:r>
              <a:rPr lang="tr-TR" sz="2800" dirty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, sistem, yöntem, model, ara </a:t>
            </a:r>
            <a:r>
              <a:rPr lang="tr-TR" sz="2800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ürün) </a:t>
            </a:r>
            <a:r>
              <a:rPr lang="tr-TR" sz="2800" b="1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hedefli,</a:t>
            </a:r>
          </a:p>
          <a:p>
            <a:pPr lvl="0" algn="just">
              <a:lnSpc>
                <a:spcPct val="115000"/>
              </a:lnSpc>
            </a:pPr>
            <a:endParaRPr lang="tr-TR" sz="2800" b="1" dirty="0" smtClean="0">
              <a:solidFill>
                <a:prstClr val="black"/>
              </a:solidFill>
              <a:latin typeface="Arial Narrow"/>
              <a:ea typeface="Calibri"/>
              <a:cs typeface="Arial"/>
            </a:endParaRPr>
          </a:p>
          <a:p>
            <a:pPr lvl="0">
              <a:lnSpc>
                <a:spcPct val="115000"/>
              </a:lnSpc>
            </a:pPr>
            <a:r>
              <a:rPr lang="tr-TR" sz="2800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Ar-Ge </a:t>
            </a:r>
            <a:r>
              <a:rPr lang="tr-TR" sz="2800" dirty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Faaliyetlerinin </a:t>
            </a:r>
            <a:r>
              <a:rPr lang="tr-TR" sz="2800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desteklenmesi sağlık </a:t>
            </a:r>
            <a:r>
              <a:rPr lang="tr-TR" sz="2800" dirty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ekonomisine ve </a:t>
            </a:r>
            <a:r>
              <a:rPr lang="tr-TR" sz="2800" dirty="0" smtClean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ülke ekonomisine katkı </a:t>
            </a:r>
            <a:r>
              <a:rPr lang="tr-TR" sz="2800" dirty="0">
                <a:solidFill>
                  <a:prstClr val="black"/>
                </a:solidFill>
                <a:latin typeface="Arial Narrow"/>
                <a:ea typeface="Calibri"/>
                <a:cs typeface="Arial"/>
              </a:rPr>
              <a:t>sağlayacaktır.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800" b="1" dirty="0" smtClean="0">
              <a:solidFill>
                <a:schemeClr val="tx1"/>
              </a:solidFill>
              <a:latin typeface="Arial Narrow"/>
              <a:ea typeface="Calibri"/>
              <a:cs typeface="Arial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12" y="1772816"/>
            <a:ext cx="1656184" cy="12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8460432" y="666936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3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SONUÇ-3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415206"/>
            <a:ext cx="7704856" cy="5110137"/>
          </a:xfrm>
        </p:spPr>
        <p:txBody>
          <a:bodyPr>
            <a:normAutofit fontScale="25000" lnSpcReduction="20000"/>
          </a:bodyPr>
          <a:lstStyle/>
          <a:p>
            <a:pPr marL="365125" lvl="0" indent="-282575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tr-TR" altLang="en-US" sz="1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Ar-Ge’nin </a:t>
            </a:r>
            <a:r>
              <a:rPr lang="tr-TR" altLang="en-US" sz="11200" dirty="0">
                <a:solidFill>
                  <a:prstClr val="black"/>
                </a:solidFill>
                <a:latin typeface="Arial Narrow" panose="020B0606020202030204" pitchFamily="34" charset="0"/>
              </a:rPr>
              <a:t>önemi </a:t>
            </a:r>
            <a:r>
              <a:rPr lang="tr-TR" altLang="en-US" sz="1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artmakta,</a:t>
            </a:r>
          </a:p>
          <a:p>
            <a:pPr marL="365125" lvl="0" indent="-282575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tr-TR" altLang="en-US" sz="1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Sağlık alanında;</a:t>
            </a:r>
          </a:p>
          <a:p>
            <a:pPr marL="822325" lvl="1" indent="-282575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tr-TR" altLang="en-US" sz="10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ürün </a:t>
            </a:r>
            <a:r>
              <a:rPr lang="tr-TR" altLang="en-US" sz="10800" dirty="0">
                <a:solidFill>
                  <a:prstClr val="black"/>
                </a:solidFill>
                <a:latin typeface="Arial Narrow" panose="020B0606020202030204" pitchFamily="34" charset="0"/>
              </a:rPr>
              <a:t>ve </a:t>
            </a:r>
            <a:r>
              <a:rPr lang="tr-TR" altLang="en-US" sz="10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teknolojide </a:t>
            </a:r>
            <a:r>
              <a:rPr lang="tr-TR" altLang="en-US" sz="10800" dirty="0">
                <a:solidFill>
                  <a:prstClr val="black"/>
                </a:solidFill>
                <a:latin typeface="Arial Narrow" panose="020B0606020202030204" pitchFamily="34" charset="0"/>
              </a:rPr>
              <a:t>dışa bağımlılığın </a:t>
            </a:r>
            <a:r>
              <a:rPr lang="tr-TR" altLang="en-US" sz="10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azaltılması,</a:t>
            </a:r>
          </a:p>
          <a:p>
            <a:pPr marL="822325" lvl="1" indent="-282575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Ar-Ge </a:t>
            </a:r>
            <a:r>
              <a:rPr lang="tr-TR" altLang="en-US" sz="11600" dirty="0">
                <a:solidFill>
                  <a:prstClr val="black"/>
                </a:solidFill>
                <a:latin typeface="Arial Narrow" panose="020B0606020202030204" pitchFamily="34" charset="0"/>
              </a:rPr>
              <a:t>faaliyetlerinin </a:t>
            </a: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yönlendirilmesi,</a:t>
            </a:r>
          </a:p>
          <a:p>
            <a:pPr marL="822325" lvl="1" indent="-282575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Sanayi– üniversite– kamu işbirliğinin geliştirilmesi</a:t>
            </a:r>
          </a:p>
          <a:p>
            <a:pPr marL="822325" lvl="1" indent="-282575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Ar-Ge </a:t>
            </a:r>
            <a:r>
              <a:rPr lang="tr-TR" altLang="en-US" sz="11600" dirty="0">
                <a:solidFill>
                  <a:prstClr val="black"/>
                </a:solidFill>
                <a:latin typeface="Arial Narrow" panose="020B0606020202030204" pitchFamily="34" charset="0"/>
              </a:rPr>
              <a:t>yatırımı yapan </a:t>
            </a: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yabancı firmaların </a:t>
            </a:r>
            <a:r>
              <a:rPr lang="tr-TR" altLang="en-US" sz="11600" dirty="0">
                <a:solidFill>
                  <a:prstClr val="black"/>
                </a:solidFill>
                <a:latin typeface="Arial Narrow" panose="020B0606020202030204" pitchFamily="34" charset="0"/>
              </a:rPr>
              <a:t>Ar-Ge </a:t>
            </a: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faaliyetlerinin </a:t>
            </a:r>
            <a:r>
              <a:rPr lang="tr-TR" altLang="en-US" sz="11600" dirty="0">
                <a:solidFill>
                  <a:prstClr val="black"/>
                </a:solidFill>
                <a:latin typeface="Arial Narrow" panose="020B0606020202030204" pitchFamily="34" charset="0"/>
              </a:rPr>
              <a:t>ülkemize çekilmesi, </a:t>
            </a:r>
            <a:endParaRPr lang="tr-TR" altLang="en-US" sz="1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1" algn="just">
              <a:lnSpc>
                <a:spcPct val="115000"/>
              </a:lnSpc>
              <a:spcAft>
                <a:spcPts val="1000"/>
              </a:spcAft>
            </a:pPr>
            <a:r>
              <a:rPr lang="tr-TR" altLang="en-US" sz="1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Sağlık ekonomisi açısından büyük öneme sahiptir.</a:t>
            </a:r>
            <a:endParaRPr lang="tr-TR" altLang="en-US" sz="1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11200" b="1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112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tr-TR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8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Arial Narrow"/>
                <a:ea typeface="Calibri"/>
                <a:cs typeface="Arial"/>
              </a:rPr>
              <a:t> </a:t>
            </a:r>
            <a:endParaRPr lang="tr-TR" sz="2800" dirty="0"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8532440" y="6741368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3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52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SONUÇ-4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38336" y="1844824"/>
            <a:ext cx="7162056" cy="4896544"/>
          </a:xfrm>
        </p:spPr>
        <p:txBody>
          <a:bodyPr/>
          <a:lstStyle/>
          <a:p>
            <a:pPr marL="457200" lvl="0" algn="just">
              <a:lnSpc>
                <a:spcPct val="115000"/>
              </a:lnSpc>
            </a:pPr>
            <a:r>
              <a:rPr lang="tr-TR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Başarılı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Sağlık Ar-Ge faaliyeti öncelikle sağlık ekonomisine ve dolaylı </a:t>
            </a:r>
            <a:r>
              <a:rPr lang="tr-TR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olarak ülke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ekonomisine katkı sağlayacaktır.</a:t>
            </a:r>
            <a:r>
              <a:rPr lang="tr-TR" sz="28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tr-TR" sz="2800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457200" lvl="0" algn="just">
              <a:lnSpc>
                <a:spcPct val="115000"/>
              </a:lnSpc>
            </a:pPr>
            <a:endParaRPr lang="tr-TR" sz="2800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457200" lvl="0" algn="just">
              <a:lnSpc>
                <a:spcPct val="115000"/>
              </a:lnSpc>
            </a:pPr>
            <a:r>
              <a:rPr lang="tr-TR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Ekonomik büyüme 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ve kalkınmanın temel faktörlerinden bir olan sağlık sektörünün </a:t>
            </a:r>
            <a:r>
              <a:rPr lang="tr-TR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itici güçlerinden biri de  </a:t>
            </a:r>
          </a:p>
          <a:p>
            <a:pPr marL="457200" lvl="0" algn="just">
              <a:lnSpc>
                <a:spcPct val="115000"/>
              </a:lnSpc>
            </a:pP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</a:t>
            </a:r>
            <a:r>
              <a:rPr lang="tr-TR" sz="2800" u="sng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ar-ge </a:t>
            </a:r>
            <a:r>
              <a:rPr lang="tr-TR" sz="2800" u="sng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faaliyetleridir</a:t>
            </a:r>
            <a:r>
              <a:rPr lang="tr-TR" sz="28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tr-TR" sz="13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0150"/>
            <a:ext cx="217894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280920" cy="659735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SAYGILARIMLA</a:t>
            </a:r>
          </a:p>
          <a:p>
            <a:endParaRPr lang="tr-TR" sz="4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tr-T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Dr. Nejla CAN GÜLER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nejlacan@yahoo.com</a:t>
            </a:r>
            <a:endParaRPr lang="tr-TR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1804"/>
            <a:ext cx="2250951" cy="17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9230"/>
            <a:ext cx="2306928" cy="17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90865"/>
            <a:ext cx="14208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18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3200" b="1" dirty="0" smtClean="0">
                <a:effectLst/>
                <a:latin typeface="Arial Narrow"/>
                <a:ea typeface="Calibri"/>
                <a:cs typeface="Arial"/>
              </a:rPr>
              <a:t>GİRİŞ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424847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Kalkınmada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önemli faktörlerden biri olan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bilim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ve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teknolojide ilerleme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, dünyadaki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güç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dengelerini de belirlemektedir. </a:t>
            </a: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Bilim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ve teknoloji çalışmalarına ve bunun en önemli girdisi olan Ar-Ge faaliyetlerine daha çok yatırım yapan ülkeler, dünyada daha fazla </a:t>
            </a:r>
            <a:r>
              <a:rPr lang="tr-TR" sz="28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söz sahibi </a:t>
            </a:r>
            <a:r>
              <a:rPr lang="tr-TR" sz="28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olmaktadır.</a:t>
            </a:r>
            <a:endParaRPr lang="tr-T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512168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956376" y="58772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85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 I- AR-GE TANIMI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1" y="1298574"/>
            <a:ext cx="7920880" cy="5226769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tr-TR" sz="30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lvl="0">
              <a:lnSpc>
                <a:spcPct val="115000"/>
              </a:lnSpc>
            </a:pP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"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toplum, kültür ve insan bilgisini de içeren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bilimsel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ve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teknik bilgi birikimini artırmak 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amacıyla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sistematik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bir temele dayalı olarak yürütülen ve bu bilgi birikimini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yeni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uygulamalarda kullanmak için yapılan </a:t>
            </a:r>
            <a:r>
              <a:rPr lang="tr-TR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düzenli yaratıcı çabalar</a:t>
            </a:r>
            <a:r>
              <a:rPr lang="tr-TR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" </a:t>
            </a:r>
            <a:endParaRPr lang="tr-TR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24136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668344" y="63093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4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85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          I-AR-GE TÜRLERİ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1" y="1298574"/>
            <a:ext cx="7920880" cy="5226769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tr-TR" sz="30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Temel araştırma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Uygulamalı araştırma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Deneysel araştırma</a:t>
            </a:r>
            <a:endParaRPr lang="tr-T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24136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7668344" y="63093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anose="020B0606020202030204" pitchFamily="34" charset="0"/>
              </a:rPr>
              <a:t>I-AR-GE ÇIKTILARI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471904"/>
            <a:ext cx="7632848" cy="52694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11200" b="1" u="sng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Ar-Ge </a:t>
            </a:r>
            <a:r>
              <a:rPr lang="tr-TR" sz="11200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faaliyetlerinin temel </a:t>
            </a: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çıktıları;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112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12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ürün,</a:t>
            </a: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hizmet,</a:t>
            </a: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12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Yöntem,</a:t>
            </a: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Sistem/Model,</a:t>
            </a: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12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patent</a:t>
            </a: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ve</a:t>
            </a: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Yayın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11200" b="1" dirty="0">
              <a:solidFill>
                <a:srgbClr val="FF0000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tr-TR" sz="45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tr-TR" sz="45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Arial Narrow"/>
                <a:ea typeface="Calibri"/>
                <a:cs typeface="Arial"/>
              </a:rPr>
              <a:t> </a:t>
            </a:r>
            <a:endParaRPr lang="tr-TR" sz="2800" dirty="0"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7650" cy="12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72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II-DESTEK KAYNAKLARI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0344" y="1487214"/>
            <a:ext cx="7450087" cy="503812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800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marL="1143000" indent="-11430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TÜBİTAK</a:t>
            </a:r>
          </a:p>
          <a:p>
            <a:pPr marL="1143000" indent="-11430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Kalkınma Bakanlığı</a:t>
            </a:r>
          </a:p>
          <a:p>
            <a:pPr marL="1143000" indent="-11430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Ekonomi Bakanlığı</a:t>
            </a:r>
          </a:p>
          <a:p>
            <a:pPr marL="1143000" indent="-11430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Sağlık Bakanlığı</a:t>
            </a:r>
          </a:p>
          <a:p>
            <a:pPr marL="1143000" indent="-11430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12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Özel Sektör</a:t>
            </a:r>
          </a:p>
          <a:p>
            <a:pPr marL="1143000" indent="-11430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/>
              </a:rPr>
              <a:t>Dış Kaynaklar (AB, Horizon 2020)</a:t>
            </a:r>
            <a:endParaRPr lang="tr-TR" sz="11200" b="1" dirty="0" smtClean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112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tr-TR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8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Arial Narrow"/>
                <a:ea typeface="Calibri"/>
                <a:cs typeface="Arial"/>
              </a:rPr>
              <a:t> </a:t>
            </a:r>
            <a:endParaRPr lang="tr-TR" sz="2800" dirty="0"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176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nip Diagonal Corner Rectangle 28"/>
          <p:cNvSpPr/>
          <p:nvPr/>
        </p:nvSpPr>
        <p:spPr>
          <a:xfrm flipH="1">
            <a:off x="4610224" y="4681541"/>
            <a:ext cx="4428000" cy="1672152"/>
          </a:xfrm>
          <a:prstGeom prst="snip2DiagRect">
            <a:avLst/>
          </a:prstGeom>
          <a:solidFill>
            <a:schemeClr val="accent3">
              <a:alpha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354" tIns="189034" rIns="216354" bIns="189034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791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tr-TR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Sağlık Sektörünün Ulusal Ekonomi Açısından Önemi</a:t>
            </a:r>
            <a:endParaRPr lang="tr-TR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 flipH="1">
            <a:off x="107504" y="4681541"/>
            <a:ext cx="4428000" cy="1672152"/>
          </a:xfrm>
          <a:prstGeom prst="snip2DiagRec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354" tIns="189034" rIns="216354" bIns="189034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495277"/>
            <a:ext cx="91805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Kaynaklar:  </a:t>
            </a:r>
            <a:r>
              <a:rPr lang="tr-TR" sz="900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Sağlık: İlaç, Aşı, Biyomedikal Ekipman ve Tıbbi Tanı Kitleri; TÜİK 2012 yılı verileri; </a:t>
            </a:r>
            <a:r>
              <a:rPr lang="tr-TR" sz="900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Bilim, Sanayi ve Teknoloji Bakanlığı, İlaç Sektörü Raporu, Ankara 2013;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900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«Ferhat Farşi Sunum: Medikal Biyoteknoloji Konferansı, </a:t>
            </a:r>
            <a:r>
              <a:rPr lang="tr-TR" sz="9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                                                                                                                           ***TÜBİTAK Sunumundan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GillSan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15816" y="49411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000" b="1" cap="all" dirty="0">
                <a:ln w="0"/>
                <a:solidFill>
                  <a:srgbClr val="C0504D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%8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01160" y="879103"/>
            <a:ext cx="7541680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tr-TR"/>
            </a:defPPr>
            <a:lvl1pPr algn="ctr">
              <a:spcBef>
                <a:spcPts val="600"/>
              </a:spcBef>
              <a:spcAft>
                <a:spcPts val="600"/>
              </a:spcAft>
              <a:defRPr sz="2400" b="1">
                <a:solidFill>
                  <a:srgbClr val="002060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tr-TR" sz="2200" dirty="0">
                <a:latin typeface="Arial Narrow" panose="020B0606020202030204" pitchFamily="34" charset="0"/>
                <a:cs typeface="Arial" panose="020B0604020202020204" pitchFamily="34" charset="0"/>
              </a:rPr>
              <a:t>2012 yılı sağlık harcamaları 76 milyar TL olup, GSYİH’nin %</a:t>
            </a:r>
            <a:r>
              <a:rPr lang="tr-TR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5,4’dür</a:t>
            </a:r>
            <a:endParaRPr lang="tr-TR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4"/>
          <p:cNvSpPr txBox="1"/>
          <p:nvPr/>
        </p:nvSpPr>
        <p:spPr>
          <a:xfrm>
            <a:off x="2915816" y="558924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000" b="1" cap="all" dirty="0">
                <a:ln w="0"/>
                <a:solidFill>
                  <a:srgbClr val="C0504D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%100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002" y="5877272"/>
            <a:ext cx="2574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Kritik ürünler ithal</a:t>
            </a:r>
            <a:r>
              <a:rPr lang="tr-TR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tr-TR" sz="1000" b="1" baseline="30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290" y="5086925"/>
            <a:ext cx="291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Dış ticaret açığımızın </a:t>
            </a:r>
          </a:p>
          <a:p>
            <a:r>
              <a:rPr lang="tr-TR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%8’i sağlık sektörü</a:t>
            </a:r>
            <a:r>
              <a:rPr lang="tr-TR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Metin kutusu 5"/>
          <p:cNvSpPr txBox="1"/>
          <p:nvPr/>
        </p:nvSpPr>
        <p:spPr>
          <a:xfrm rot="16200000">
            <a:off x="401671" y="2576556"/>
            <a:ext cx="243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Harcaması/GSYİH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76578"/>
              </p:ext>
            </p:extLst>
          </p:nvPr>
        </p:nvGraphicFramePr>
        <p:xfrm>
          <a:off x="1679194" y="1466948"/>
          <a:ext cx="6219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Metin kutusu 5"/>
          <p:cNvSpPr txBox="1"/>
          <p:nvPr/>
        </p:nvSpPr>
        <p:spPr>
          <a:xfrm>
            <a:off x="1835696" y="1413356"/>
            <a:ext cx="419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Metin kutusu 5"/>
          <p:cNvSpPr txBox="1"/>
          <p:nvPr/>
        </p:nvSpPr>
        <p:spPr>
          <a:xfrm>
            <a:off x="7668344" y="3774232"/>
            <a:ext cx="419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92080" y="568721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2030 yılında</a:t>
            </a:r>
            <a:r>
              <a:rPr lang="tr-TR" b="1" baseline="30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Metin kutusu 4"/>
          <p:cNvSpPr txBox="1"/>
          <p:nvPr/>
        </p:nvSpPr>
        <p:spPr>
          <a:xfrm>
            <a:off x="6995721" y="5431747"/>
            <a:ext cx="13766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400" b="1" cap="all" dirty="0">
                <a:ln w="0"/>
                <a:solidFill>
                  <a:srgbClr val="9BBB5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%30 </a:t>
            </a:r>
          </a:p>
        </p:txBody>
      </p:sp>
      <p:pic>
        <p:nvPicPr>
          <p:cNvPr id="6148" name="Picture 4" descr="exit, out, sign out icon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7920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cache3.asset-cache.net/xc/465576265.jpg?v=1&amp;c=IWSAsset&amp;k=2&amp;d=B53F616F4B95E5539B81C21120D09AD7B11D19ED6D16C19D7F995B3E5804AC93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5" t="14030" r="15427" b="58916"/>
          <a:stretch/>
        </p:blipFill>
        <p:spPr bwMode="auto">
          <a:xfrm>
            <a:off x="323528" y="4293096"/>
            <a:ext cx="698291" cy="6776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071820" y="504075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Kimyasal İlaç  </a:t>
            </a:r>
            <a:r>
              <a:rPr lang="tr-TR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Biyoteknolojik İlaç</a:t>
            </a:r>
            <a:endParaRPr lang="tr-TR" b="1" baseline="30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923</TotalTime>
  <Words>974</Words>
  <Application>Microsoft Office PowerPoint</Application>
  <PresentationFormat>Ekran Gösterisi (4:3)</PresentationFormat>
  <Paragraphs>265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Ofis Teması</vt:lpstr>
      <vt:lpstr>Ulusal Yenilik Sistemimizin Geleceği_2</vt:lpstr>
      <vt:lpstr>1_Ofis Teması</vt:lpstr>
      <vt:lpstr>Office Teması</vt:lpstr>
      <vt:lpstr>3_Ofis Teması</vt:lpstr>
      <vt:lpstr>7_Ofis Teması</vt:lpstr>
      <vt:lpstr>8_Ofis Teması</vt:lpstr>
      <vt:lpstr>2_Ofis Teması</vt:lpstr>
      <vt:lpstr>5_Ofis Teması</vt:lpstr>
      <vt:lpstr>PowerPoint Sunusu</vt:lpstr>
      <vt:lpstr> SUNU İÇERİĞİ </vt:lpstr>
      <vt:lpstr>GİRİŞ</vt:lpstr>
      <vt:lpstr>GİRİŞ</vt:lpstr>
      <vt:lpstr>         I- AR-GE TANIMI</vt:lpstr>
      <vt:lpstr>          I-AR-GE TÜRLERİ</vt:lpstr>
      <vt:lpstr>I-AR-GE ÇIKTILARI</vt:lpstr>
      <vt:lpstr>II-DESTEK KAYNAKLARI</vt:lpstr>
      <vt:lpstr>Sağlık Sektörünün Ulusal Ekonomi Açısından Önemi</vt:lpstr>
      <vt:lpstr>III-AR-GE HARCAMALARI AR-GE PERSONELİ</vt:lpstr>
      <vt:lpstr>III-AR-GE HARCAMALARI AR-GE PERSONELİ</vt:lpstr>
      <vt:lpstr>III-AR-GE HARCAMALARI AR-GE PERSONELİ</vt:lpstr>
      <vt:lpstr>       Türkiye’de Ar-Ge Harcamalarının  GSYH'ye Oranı (%) </vt:lpstr>
      <vt:lpstr>PowerPoint Sunusu</vt:lpstr>
      <vt:lpstr>         Türkiye’de Sektörel Ar-Ge harcamaları (%)</vt:lpstr>
      <vt:lpstr> Ar-Ge İnsangücü Sektörel Dağılım (Sayı)</vt:lpstr>
      <vt:lpstr>III-SAĞLIKTA AR-GE </vt:lpstr>
      <vt:lpstr>III-SAĞLIKTA AR-GE </vt:lpstr>
      <vt:lpstr>PowerPoint Sunusu</vt:lpstr>
      <vt:lpstr>PowerPoint Sunusu</vt:lpstr>
      <vt:lpstr> IV-ÖRNEK TÜRKİYE İLAÇ PAZARI </vt:lpstr>
      <vt:lpstr>            TÜRKİYE İLAÇ SEKTÖRÜ VE                                         BİYOTEKNOLOJİ</vt:lpstr>
      <vt:lpstr> DÜNYA ARGE HARCAMALARI</vt:lpstr>
      <vt:lpstr>PowerPoint Sunusu</vt:lpstr>
      <vt:lpstr> İLAÇTA AR-GE HARCAMALARI</vt:lpstr>
      <vt:lpstr>V-HEDEFLER  BTYK Kararı: 2011/101</vt:lpstr>
      <vt:lpstr>PowerPoint Sunusu</vt:lpstr>
      <vt:lpstr>        “Sağlık Alanının Öncelikli Alan Olması (2013/106)” Kararı Kapsamında Belirlenen Öncelikli Konular </vt:lpstr>
      <vt:lpstr> Onuncu Kalkınma Planında (2014-2018) Ar-Ge Hedefleri</vt:lpstr>
      <vt:lpstr>        ONUNCU KALKINMA PLANI</vt:lpstr>
      <vt:lpstr>        ONUNCU KALKINMA PLANI </vt:lpstr>
      <vt:lpstr>        ONUNCU KALKINMA PLANI</vt:lpstr>
      <vt:lpstr>SONUÇ-1</vt:lpstr>
      <vt:lpstr>SONUÇ-2</vt:lpstr>
      <vt:lpstr>SONUÇ-3</vt:lpstr>
      <vt:lpstr>SONUÇ-4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Nejla CAN GÜLER</dc:creator>
  <cp:lastModifiedBy>DMK</cp:lastModifiedBy>
  <cp:revision>211</cp:revision>
  <cp:lastPrinted>2014-11-25T09:00:41Z</cp:lastPrinted>
  <dcterms:created xsi:type="dcterms:W3CDTF">2014-11-06T10:09:12Z</dcterms:created>
  <dcterms:modified xsi:type="dcterms:W3CDTF">2014-12-04T13:20:45Z</dcterms:modified>
</cp:coreProperties>
</file>