
<file path=[Content_Types].xml><?xml version="1.0" encoding="utf-8"?>
<Types xmlns="http://schemas.openxmlformats.org/package/2006/content-types">
  <Override PartName="/customXml/itemProps35.xml" ContentType="application/vnd.openxmlformats-officedocument.customXmlProperties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customXml/itemProps13.xml" ContentType="application/vnd.openxmlformats-officedocument.customXmlProperties+xml"/>
  <Override PartName="/customXml/itemProps24.xml" ContentType="application/vnd.openxmlformats-officedocument.customXmlProperties+xml"/>
  <Override PartName="/customXml/itemProps42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customXml/itemProps31.xml" ContentType="application/vnd.openxmlformats-officedocument.customXmlProperti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customXml/itemProps20.xml" ContentType="application/vnd.openxmlformats-officedocument.customXmlProperties+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customXml/itemProps6.xml" ContentType="application/vnd.openxmlformats-officedocument.customXmlProperties+xml"/>
  <Override PartName="/customXml/itemProps29.xml" ContentType="application/vnd.openxmlformats-officedocument.customXmlProperties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customXml/itemProps18.xml" ContentType="application/vnd.openxmlformats-officedocument.customXmlProperties+xml"/>
  <Override PartName="/customXml/itemProps36.xml" ContentType="application/vnd.openxmlformats-officedocument.customXmlProperties+xml"/>
  <Override PartName="/customXml/itemProps47.xml" ContentType="application/vnd.openxmlformats-officedocument.customXmlProperti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25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customXml/itemProps14.xml" ContentType="application/vnd.openxmlformats-officedocument.customXmlProperties+xml"/>
  <Override PartName="/customXml/itemProps32.xml" ContentType="application/vnd.openxmlformats-officedocument.customXmlProperties+xml"/>
  <Override PartName="/customXml/itemProps43.xml" ContentType="application/vnd.openxmlformats-officedocument.customXmlProperti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customXml/itemProps21.xml" ContentType="application/vnd.openxmlformats-officedocument.customXmlProperti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customXml/itemProps10.xml" ContentType="application/vnd.openxmlformats-officedocument.customXmlProperties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customXml/itemProps9.xml" ContentType="application/vnd.openxmlformats-officedocument.customXmlPropertie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customXml/itemProps7.xml" ContentType="application/vnd.openxmlformats-officedocument.customXmlProperties+xml"/>
  <Override PartName="/customXml/itemProps39.xml" ContentType="application/vnd.openxmlformats-officedocument.customXmlProperties+xml"/>
  <Override PartName="/customXml/itemProps48.xml" ContentType="application/vnd.openxmlformats-officedocument.customXmlProperti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customXml/itemProps5.xml" ContentType="application/vnd.openxmlformats-officedocument.customXmlProperties+xml"/>
  <Override PartName="/customXml/itemProps17.xml" ContentType="application/vnd.openxmlformats-officedocument.customXmlProperties+xml"/>
  <Override PartName="/customXml/itemProps19.xml" ContentType="application/vnd.openxmlformats-officedocument.customXmlProperties+xml"/>
  <Override PartName="/customXml/itemProps28.xml" ContentType="application/vnd.openxmlformats-officedocument.customXmlProperties+xml"/>
  <Override PartName="/customXml/itemProps37.xml" ContentType="application/vnd.openxmlformats-officedocument.customXmlProperties+xml"/>
  <Override PartName="/customXml/itemProps46.xml" ContentType="application/vnd.openxmlformats-officedocument.customXmlPropertie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15.xml" ContentType="application/vnd.openxmlformats-officedocument.customXmlProperties+xml"/>
  <Override PartName="/customXml/itemProps26.xml" ContentType="application/vnd.openxmlformats-officedocument.customXmlProperties+xml"/>
  <Override PartName="/customXml/itemProps44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customXml/itemProps11.xml" ContentType="application/vnd.openxmlformats-officedocument.customXmlProperties+xml"/>
  <Override PartName="/customXml/itemProps22.xml" ContentType="application/vnd.openxmlformats-officedocument.customXmlProperties+xml"/>
  <Override PartName="/customXml/itemProps40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customXml/itemProps8.xml" ContentType="application/vnd.openxmlformats-officedocument.customXmlPropertie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customXml/itemProps38.xml" ContentType="application/vnd.openxmlformats-officedocument.customXmlPropertie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customXml/itemProps4.xml" ContentType="application/vnd.openxmlformats-officedocument.customXmlProperties+xml"/>
  <Override PartName="/customXml/itemProps27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customXml/itemProps16.xml" ContentType="application/vnd.openxmlformats-officedocument.customXmlProperties+xml"/>
  <Override PartName="/customXml/itemProps34.xml" ContentType="application/vnd.openxmlformats-officedocument.customXmlProperties+xml"/>
  <Override PartName="/customXml/itemProps45.xml" ContentType="application/vnd.openxmlformats-officedocument.customXmlProperti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customXml/itemProps23.xml" ContentType="application/vnd.openxmlformats-officedocument.customXmlProperties+xml"/>
  <Override PartName="/customXml/itemProps41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customXml/itemProps12.xml" ContentType="application/vnd.openxmlformats-officedocument.customXmlProperties+xml"/>
  <Override PartName="/customXml/itemProps30.xml" ContentType="application/vnd.openxmlformats-officedocument.customXmlProperti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9"/>
  </p:sldMasterIdLst>
  <p:notesMasterIdLst>
    <p:notesMasterId r:id="rId97"/>
  </p:notesMasterIdLst>
  <p:handoutMasterIdLst>
    <p:handoutMasterId r:id="rId98"/>
  </p:handoutMasterIdLst>
  <p:sldIdLst>
    <p:sldId id="1397" r:id="rId50"/>
    <p:sldId id="1399" r:id="rId51"/>
    <p:sldId id="1501" r:id="rId52"/>
    <p:sldId id="1968" r:id="rId53"/>
    <p:sldId id="2261" r:id="rId54"/>
    <p:sldId id="2015" r:id="rId55"/>
    <p:sldId id="1647" r:id="rId56"/>
    <p:sldId id="2215" r:id="rId57"/>
    <p:sldId id="2022" r:id="rId58"/>
    <p:sldId id="2024" r:id="rId59"/>
    <p:sldId id="2457" r:id="rId60"/>
    <p:sldId id="1405" r:id="rId61"/>
    <p:sldId id="2377" r:id="rId62"/>
    <p:sldId id="2329" r:id="rId63"/>
    <p:sldId id="2031" r:id="rId64"/>
    <p:sldId id="2459" r:id="rId65"/>
    <p:sldId id="2408" r:id="rId66"/>
    <p:sldId id="2392" r:id="rId67"/>
    <p:sldId id="2388" r:id="rId68"/>
    <p:sldId id="2389" r:id="rId69"/>
    <p:sldId id="2592" r:id="rId70"/>
    <p:sldId id="2390" r:id="rId71"/>
    <p:sldId id="2391" r:id="rId72"/>
    <p:sldId id="1409" r:id="rId73"/>
    <p:sldId id="2564" r:id="rId74"/>
    <p:sldId id="2565" r:id="rId75"/>
    <p:sldId id="2566" r:id="rId76"/>
    <p:sldId id="2567" r:id="rId77"/>
    <p:sldId id="2568" r:id="rId78"/>
    <p:sldId id="2569" r:id="rId79"/>
    <p:sldId id="2570" r:id="rId80"/>
    <p:sldId id="2571" r:id="rId81"/>
    <p:sldId id="2572" r:id="rId82"/>
    <p:sldId id="2603" r:id="rId83"/>
    <p:sldId id="2576" r:id="rId84"/>
    <p:sldId id="2577" r:id="rId85"/>
    <p:sldId id="2578" r:id="rId86"/>
    <p:sldId id="2579" r:id="rId87"/>
    <p:sldId id="2580" r:id="rId88"/>
    <p:sldId id="2618" r:id="rId89"/>
    <p:sldId id="2581" r:id="rId90"/>
    <p:sldId id="2583" r:id="rId91"/>
    <p:sldId id="2584" r:id="rId92"/>
    <p:sldId id="2585" r:id="rId93"/>
    <p:sldId id="2586" r:id="rId94"/>
    <p:sldId id="2587" r:id="rId95"/>
    <p:sldId id="2619" r:id="rId96"/>
  </p:sldIdLst>
  <p:sldSz cx="9144000" cy="6858000" type="screen4x3"/>
  <p:notesSz cx="6810375" cy="994251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7B3069"/>
    <a:srgbClr val="EAC51D"/>
    <a:srgbClr val="5EB7A4"/>
    <a:srgbClr val="CC0A20"/>
    <a:srgbClr val="93BB51"/>
    <a:srgbClr val="5EB7AA"/>
    <a:srgbClr val="2E869F"/>
    <a:srgbClr val="C10D20"/>
    <a:srgbClr val="B50E20"/>
    <a:srgbClr val="9E0F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9" autoAdjust="0"/>
    <p:restoredTop sz="92895" autoAdjust="0"/>
  </p:normalViewPr>
  <p:slideViewPr>
    <p:cSldViewPr snapToGrid="0">
      <p:cViewPr varScale="1">
        <p:scale>
          <a:sx n="80" d="100"/>
          <a:sy n="80" d="100"/>
        </p:scale>
        <p:origin x="-4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0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-36732"/>
    </p:cViewPr>
  </p:sorterViewPr>
  <p:notesViewPr>
    <p:cSldViewPr>
      <p:cViewPr varScale="1">
        <p:scale>
          <a:sx n="39" d="100"/>
          <a:sy n="39" d="100"/>
        </p:scale>
        <p:origin x="1570" y="2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63" Type="http://schemas.openxmlformats.org/officeDocument/2006/relationships/slide" Target="slides/slide14.xml"/><Relationship Id="rId68" Type="http://schemas.openxmlformats.org/officeDocument/2006/relationships/slide" Target="slides/slide19.xml"/><Relationship Id="rId76" Type="http://schemas.openxmlformats.org/officeDocument/2006/relationships/slide" Target="slides/slide27.xml"/><Relationship Id="rId84" Type="http://schemas.openxmlformats.org/officeDocument/2006/relationships/slide" Target="slides/slide35.xml"/><Relationship Id="rId89" Type="http://schemas.openxmlformats.org/officeDocument/2006/relationships/slide" Target="slides/slide40.xml"/><Relationship Id="rId97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71" Type="http://schemas.openxmlformats.org/officeDocument/2006/relationships/slide" Target="slides/slide22.xml"/><Relationship Id="rId92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66" Type="http://schemas.openxmlformats.org/officeDocument/2006/relationships/slide" Target="slides/slide17.xml"/><Relationship Id="rId74" Type="http://schemas.openxmlformats.org/officeDocument/2006/relationships/slide" Target="slides/slide25.xml"/><Relationship Id="rId79" Type="http://schemas.openxmlformats.org/officeDocument/2006/relationships/slide" Target="slides/slide30.xml"/><Relationship Id="rId87" Type="http://schemas.openxmlformats.org/officeDocument/2006/relationships/slide" Target="slides/slide38.xml"/><Relationship Id="rId102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12.xml"/><Relationship Id="rId82" Type="http://schemas.openxmlformats.org/officeDocument/2006/relationships/slide" Target="slides/slide33.xml"/><Relationship Id="rId90" Type="http://schemas.openxmlformats.org/officeDocument/2006/relationships/slide" Target="slides/slide41.xml"/><Relationship Id="rId95" Type="http://schemas.openxmlformats.org/officeDocument/2006/relationships/slide" Target="slides/slide46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7.xml"/><Relationship Id="rId64" Type="http://schemas.openxmlformats.org/officeDocument/2006/relationships/slide" Target="slides/slide15.xml"/><Relationship Id="rId69" Type="http://schemas.openxmlformats.org/officeDocument/2006/relationships/slide" Target="slides/slide20.xml"/><Relationship Id="rId77" Type="http://schemas.openxmlformats.org/officeDocument/2006/relationships/slide" Target="slides/slide28.xml"/><Relationship Id="rId100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2.xml"/><Relationship Id="rId72" Type="http://schemas.openxmlformats.org/officeDocument/2006/relationships/slide" Target="slides/slide23.xml"/><Relationship Id="rId80" Type="http://schemas.openxmlformats.org/officeDocument/2006/relationships/slide" Target="slides/slide31.xml"/><Relationship Id="rId85" Type="http://schemas.openxmlformats.org/officeDocument/2006/relationships/slide" Target="slides/slide36.xml"/><Relationship Id="rId93" Type="http://schemas.openxmlformats.org/officeDocument/2006/relationships/slide" Target="slides/slide44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0.xml"/><Relationship Id="rId67" Type="http://schemas.openxmlformats.org/officeDocument/2006/relationships/slide" Target="slides/slide1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5.xml"/><Relationship Id="rId62" Type="http://schemas.openxmlformats.org/officeDocument/2006/relationships/slide" Target="slides/slide13.xml"/><Relationship Id="rId70" Type="http://schemas.openxmlformats.org/officeDocument/2006/relationships/slide" Target="slides/slide21.xml"/><Relationship Id="rId75" Type="http://schemas.openxmlformats.org/officeDocument/2006/relationships/slide" Target="slides/slide26.xml"/><Relationship Id="rId83" Type="http://schemas.openxmlformats.org/officeDocument/2006/relationships/slide" Target="slides/slide34.xml"/><Relationship Id="rId88" Type="http://schemas.openxmlformats.org/officeDocument/2006/relationships/slide" Target="slides/slide39.xml"/><Relationship Id="rId91" Type="http://schemas.openxmlformats.org/officeDocument/2006/relationships/slide" Target="slides/slide42.xml"/><Relationship Id="rId96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Master" Target="slideMasters/slideMaster1.xml"/><Relationship Id="rId5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slide" Target="slides/slide16.xml"/><Relationship Id="rId73" Type="http://schemas.openxmlformats.org/officeDocument/2006/relationships/slide" Target="slides/slide24.xml"/><Relationship Id="rId78" Type="http://schemas.openxmlformats.org/officeDocument/2006/relationships/slide" Target="slides/slide29.xml"/><Relationship Id="rId81" Type="http://schemas.openxmlformats.org/officeDocument/2006/relationships/slide" Target="slides/slide32.xml"/><Relationship Id="rId86" Type="http://schemas.openxmlformats.org/officeDocument/2006/relationships/slide" Target="slides/slide37.xml"/><Relationship Id="rId94" Type="http://schemas.openxmlformats.org/officeDocument/2006/relationships/slide" Target="slides/slide45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Kitap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_al__ma_Sayfas_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mil%20GULER\Desktop\Di&#287;er%20PC%20Masa&#252;st&#252;\Sa&#287;l&#305;k%20&#304;statistikleri%20Y&#305;ll&#305;&#287;&#305;%202013\B&#246;l&#252;mler\17.11.08.2014\B&#246;l&#252;m%207\1%20TR\7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3000977717095198E-2"/>
          <c:y val="5.3939970832941025E-2"/>
          <c:w val="0.80960301515128719"/>
          <c:h val="0.90404010404441604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TOPLAM</c:v>
                </c:pt>
              </c:strCache>
            </c:strRef>
          </c:tx>
          <c:explosion val="25"/>
          <c:dPt>
            <c:idx val="0"/>
            <c:explosion val="7"/>
            <c:spPr>
              <a:solidFill>
                <a:schemeClr val="accent3"/>
              </a:solidFill>
            </c:spPr>
          </c:dPt>
          <c:dPt>
            <c:idx val="2"/>
            <c:explosion val="35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-0.17292149114642713"/>
                  <c:y val="-0.2101430611159330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/>
                        <a:cs typeface="Arial"/>
                      </a:rPr>
                      <a:t>68</a:t>
                    </a:r>
                    <a:endParaRPr lang="en-US" sz="1600" dirty="0">
                      <a:latin typeface="Arial"/>
                      <a:cs typeface="Arial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104761417921999E-2"/>
                  <c:y val="-4.469380950805408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latin typeface="Arial"/>
                        <a:cs typeface="Arial"/>
                      </a:defRPr>
                    </a:pPr>
                    <a:r>
                      <a:rPr lang="en-US" sz="1600" b="1" dirty="0" smtClean="0">
                        <a:latin typeface="Arial"/>
                        <a:cs typeface="Arial"/>
                      </a:rPr>
                      <a:t>15,2</a:t>
                    </a:r>
                    <a:endParaRPr lang="en-US" dirty="0">
                      <a:latin typeface="Arial"/>
                      <a:cs typeface="Arial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2905402640697581E-2"/>
                      <c:h val="8.969634190105088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7.4583231936461358E-3"/>
                  <c:y val="-1.556085505804140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/>
                        <a:cs typeface="Arial"/>
                      </a:rPr>
                      <a:t>8,6</a:t>
                    </a:r>
                    <a:endParaRPr lang="en-US" dirty="0">
                      <a:latin typeface="Arial"/>
                      <a:cs typeface="Arial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521879111957186E-3"/>
                  <c:y val="-6.0334581289815236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/>
                        <a:cs typeface="Arial"/>
                      </a:rPr>
                      <a:t>4,1</a:t>
                    </a:r>
                    <a:endParaRPr lang="en-US" dirty="0">
                      <a:latin typeface="Arial"/>
                      <a:cs typeface="Arial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236595220160205E-2"/>
                  <c:y val="-1.4456273590067901E-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/>
                        <a:cs typeface="Arial"/>
                      </a:rPr>
                      <a:t>2,3</a:t>
                    </a:r>
                    <a:endParaRPr lang="en-US" dirty="0">
                      <a:latin typeface="Arial"/>
                      <a:cs typeface="Arial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02911036030600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/>
                        <a:cs typeface="Arial"/>
                      </a:rPr>
                      <a:t>1,8</a:t>
                    </a:r>
                    <a:endParaRPr lang="en-US" dirty="0">
                      <a:latin typeface="Arial"/>
                      <a:cs typeface="Arial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Sayfa1!$A$2:$A$7</c:f>
              <c:strCache>
                <c:ptCount val="6"/>
                <c:pt idx="0">
                  <c:v>SAĞLIK</c:v>
                </c:pt>
                <c:pt idx="1">
                  <c:v>SEVGİ</c:v>
                </c:pt>
                <c:pt idx="2">
                  <c:v>BAŞARI</c:v>
                </c:pt>
                <c:pt idx="3">
                  <c:v>PARA</c:v>
                </c:pt>
                <c:pt idx="4">
                  <c:v>İŞ</c:v>
                </c:pt>
                <c:pt idx="5">
                  <c:v>DİĞER</c:v>
                </c:pt>
              </c:strCache>
            </c:strRef>
          </c:cat>
          <c:val>
            <c:numRef>
              <c:f>Sayfa1!$B$2:$B$7</c:f>
              <c:numCache>
                <c:formatCode>General</c:formatCode>
                <c:ptCount val="6"/>
                <c:pt idx="0">
                  <c:v>68</c:v>
                </c:pt>
                <c:pt idx="1">
                  <c:v>15.2</c:v>
                </c:pt>
                <c:pt idx="2">
                  <c:v>8.6</c:v>
                </c:pt>
                <c:pt idx="3">
                  <c:v>4.0999999999999996</c:v>
                </c:pt>
                <c:pt idx="4">
                  <c:v>2.2999999999999998</c:v>
                </c:pt>
                <c:pt idx="5">
                  <c:v>1.8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tr-T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plotArea>
      <c:layout>
        <c:manualLayout>
          <c:layoutTarget val="inner"/>
          <c:xMode val="edge"/>
          <c:yMode val="edge"/>
          <c:x val="0.10171144344329604"/>
          <c:y val="4.5102295994173522E-2"/>
          <c:w val="0.83563441328544641"/>
          <c:h val="0.72814992686174695"/>
        </c:manualLayout>
      </c:layout>
      <c:barChart>
        <c:barDir val="col"/>
        <c:grouping val="clustered"/>
        <c:ser>
          <c:idx val="1"/>
          <c:order val="0"/>
          <c:tx>
            <c:strRef>
              <c:f>'Yıllara SH GSYİH'!$C$4</c:f>
              <c:strCache>
                <c:ptCount val="1"/>
                <c:pt idx="0">
                  <c:v>Sağlık Harcamaları, Milyon TL</c:v>
                </c:pt>
              </c:strCache>
            </c:strRef>
          </c:tx>
          <c:spPr>
            <a:solidFill>
              <a:srgbClr val="4BACC6">
                <a:lumMod val="75000"/>
              </a:srgbClr>
            </a:solidFill>
          </c:spPr>
          <c:dLbls>
            <c:dLbl>
              <c:idx val="0"/>
              <c:layout>
                <c:manualLayout>
                  <c:x val="-1.3690059784491114E-7"/>
                  <c:y val="0.12748687352914501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'Yıllara SH GSYİH'!$B$5:$B$16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'Yıllara SH GSYİH'!$C$5:$C$15</c:f>
              <c:numCache>
                <c:formatCode>#,##0</c:formatCode>
                <c:ptCount val="11"/>
                <c:pt idx="0">
                  <c:v>18774.010998862774</c:v>
                </c:pt>
                <c:pt idx="1">
                  <c:v>24279.081207404972</c:v>
                </c:pt>
                <c:pt idx="2">
                  <c:v>30020.763196103468</c:v>
                </c:pt>
                <c:pt idx="3">
                  <c:v>35358.907470155304</c:v>
                </c:pt>
                <c:pt idx="4">
                  <c:v>44068.68106291657</c:v>
                </c:pt>
                <c:pt idx="5">
                  <c:v>50904.413929646522</c:v>
                </c:pt>
                <c:pt idx="6">
                  <c:v>57739.843593954945</c:v>
                </c:pt>
                <c:pt idx="7">
                  <c:v>57910.820390620152</c:v>
                </c:pt>
                <c:pt idx="8">
                  <c:v>61677.545076482442</c:v>
                </c:pt>
                <c:pt idx="9">
                  <c:v>68607.349471713911</c:v>
                </c:pt>
                <c:pt idx="10">
                  <c:v>76357.984169230796</c:v>
                </c:pt>
              </c:numCache>
            </c:numRef>
          </c:val>
        </c:ser>
        <c:axId val="69425408"/>
        <c:axId val="69451776"/>
      </c:barChart>
      <c:lineChart>
        <c:grouping val="standard"/>
        <c:ser>
          <c:idx val="2"/>
          <c:order val="1"/>
          <c:tx>
            <c:strRef>
              <c:f>'Yıllara SH GSYİH'!$E$4</c:f>
              <c:strCache>
                <c:ptCount val="1"/>
                <c:pt idx="0">
                  <c:v>Sağlık Harcamalarının GSYİH İçindeki Payı (%)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8"/>
              <c:layout>
                <c:manualLayout>
                  <c:x val="-1.6051928350144001E-2"/>
                  <c:y val="-4.420101825820851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7716192792738001E-2"/>
                  <c:y val="-4.103996246557369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3683209240271202E-2"/>
                  <c:y val="-0.10110002252563405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0177080923312418E-2"/>
                  <c:y val="-3.825673995586971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tr-TR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'Yıllara SH GSYİH'!$B$5:$B$15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'Yıllara SH GSYİH'!$E$5:$E$15</c:f>
              <c:numCache>
                <c:formatCode>#,##0.0</c:formatCode>
                <c:ptCount val="11"/>
                <c:pt idx="0">
                  <c:v>5.3567180060440061</c:v>
                </c:pt>
                <c:pt idx="1">
                  <c:v>5.3386313868444333</c:v>
                </c:pt>
                <c:pt idx="2">
                  <c:v>5.3701236234897509</c:v>
                </c:pt>
                <c:pt idx="3">
                  <c:v>5.4487846908698154</c:v>
                </c:pt>
                <c:pt idx="4">
                  <c:v>5.8108127684685646</c:v>
                </c:pt>
                <c:pt idx="5">
                  <c:v>6.0372085051610114</c:v>
                </c:pt>
                <c:pt idx="6">
                  <c:v>6.0744637849834922</c:v>
                </c:pt>
                <c:pt idx="7">
                  <c:v>6.0794995785689006</c:v>
                </c:pt>
                <c:pt idx="8">
                  <c:v>5.6131781223392476</c:v>
                </c:pt>
                <c:pt idx="9">
                  <c:v>5.2867882469587766</c:v>
                </c:pt>
                <c:pt idx="10">
                  <c:v>5.3933280602494156</c:v>
                </c:pt>
              </c:numCache>
            </c:numRef>
          </c:val>
          <c:smooth val="1"/>
        </c:ser>
        <c:marker val="1"/>
        <c:axId val="69454848"/>
        <c:axId val="69453312"/>
      </c:lineChart>
      <c:catAx>
        <c:axId val="69425408"/>
        <c:scaling>
          <c:orientation val="minMax"/>
        </c:scaling>
        <c:axPos val="b"/>
        <c:numFmt formatCode="General" sourceLinked="1"/>
        <c:tickLblPos val="nextTo"/>
        <c:crossAx val="69451776"/>
        <c:crosses val="autoZero"/>
        <c:auto val="1"/>
        <c:lblAlgn val="ctr"/>
        <c:lblOffset val="100"/>
      </c:catAx>
      <c:valAx>
        <c:axId val="69451776"/>
        <c:scaling>
          <c:orientation val="minMax"/>
          <c:max val="90000"/>
        </c:scaling>
        <c:axPos val="l"/>
        <c:numFmt formatCode="#,##0" sourceLinked="1"/>
        <c:tickLblPos val="nextTo"/>
        <c:crossAx val="69425408"/>
        <c:crosses val="autoZero"/>
        <c:crossBetween val="between"/>
        <c:majorUnit val="30000"/>
      </c:valAx>
      <c:valAx>
        <c:axId val="69453312"/>
        <c:scaling>
          <c:orientation val="minMax"/>
          <c:min val="3.0000000000000009E-2"/>
        </c:scaling>
        <c:axPos val="r"/>
        <c:numFmt formatCode="#,##0" sourceLinked="0"/>
        <c:tickLblPos val="nextTo"/>
        <c:crossAx val="69454848"/>
        <c:crosses val="max"/>
        <c:crossBetween val="between"/>
      </c:valAx>
      <c:catAx>
        <c:axId val="69454848"/>
        <c:scaling>
          <c:orientation val="minMax"/>
        </c:scaling>
        <c:delete val="1"/>
        <c:axPos val="b"/>
        <c:numFmt formatCode="General" sourceLinked="1"/>
        <c:tickLblPos val="none"/>
        <c:crossAx val="69453312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5.563640296417182E-2"/>
          <c:y val="0.86131925543446519"/>
          <c:w val="0.88101420392817742"/>
          <c:h val="0.119714409809727"/>
        </c:manualLayout>
      </c:layout>
      <c:txPr>
        <a:bodyPr/>
        <a:lstStyle/>
        <a:p>
          <a:pPr>
            <a:defRPr sz="1400"/>
          </a:pPr>
          <a:endParaRPr lang="tr-TR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autoTitleDeleted val="1"/>
    <c:plotArea>
      <c:layout>
        <c:manualLayout>
          <c:layoutTarget val="inner"/>
          <c:xMode val="edge"/>
          <c:yMode val="edge"/>
          <c:x val="6.1881751371751302E-2"/>
          <c:y val="2.7771183168058006E-2"/>
          <c:w val="0.87979250930314823"/>
          <c:h val="0.8838401194594212"/>
        </c:manualLayout>
      </c:layout>
      <c:lineChart>
        <c:grouping val="standard"/>
        <c:ser>
          <c:idx val="0"/>
          <c:order val="0"/>
          <c:tx>
            <c:strRef>
              <c:f>Sayfa1!$A$2</c:f>
              <c:strCache>
                <c:ptCount val="1"/>
                <c:pt idx="0">
                  <c:v>Sağlık Ocağı / Aile Hekimliği</c:v>
                </c:pt>
              </c:strCache>
            </c:strRef>
          </c:tx>
          <c:spPr>
            <a:ln w="38100" cap="rnd">
              <a:solidFill>
                <a:srgbClr val="002060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"/>
            <c:spPr>
              <a:ln w="38100" cap="rnd">
                <a:solidFill>
                  <a:srgbClr val="002060"/>
                </a:solidFill>
                <a:prstDash val="solid"/>
                <a:round/>
              </a:ln>
              <a:effectLst/>
            </c:spPr>
          </c:dPt>
          <c:dPt>
            <c:idx val="10"/>
            <c:spPr>
              <a:ln w="38100" cap="rnd">
                <a:solidFill>
                  <a:srgbClr val="002060"/>
                </a:solidFill>
                <a:prstDash val="solid"/>
                <a:round/>
              </a:ln>
              <a:effectLst/>
            </c:spPr>
          </c:dPt>
          <c:dPt>
            <c:idx val="11"/>
            <c:spPr>
              <a:ln w="38100" cap="rnd">
                <a:solidFill>
                  <a:srgbClr val="002060"/>
                </a:solidFill>
                <a:prstDash val="solid"/>
                <a:round/>
              </a:ln>
              <a:effectLst/>
            </c:spPr>
          </c:dPt>
          <c:dPt>
            <c:idx val="12"/>
            <c:spPr>
              <a:ln w="38100" cap="rnd">
                <a:solidFill>
                  <a:srgbClr val="002060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1.2750475333910709E-2"/>
                  <c:y val="3.249972805973351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0597529571752492E-2"/>
                  <c:y val="3.8861030506968201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3,1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8860833052176802E-2"/>
                  <c:y val="3.8861148196339811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5.26243322313985E-2"/>
                      <c:h val="5.7095821744853198E-2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-4.4989788380788487E-2"/>
                  <c:y val="3.8861030506968201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Sayfa1!$B$1:$N$1</c:f>
              <c:strCache>
                <c:ptCount val="13"/>
                <c:pt idx="0">
                  <c:v>2002</c:v>
                </c:pt>
                <c:pt idx="1">
                  <c:v>               </c:v>
                </c:pt>
                <c:pt idx="2">
                  <c:v>  </c:v>
                </c:pt>
                <c:pt idx="3">
                  <c:v>   </c:v>
                </c:pt>
                <c:pt idx="4">
                  <c:v>    </c:v>
                </c:pt>
                <c:pt idx="5">
                  <c:v>     </c:v>
                </c:pt>
                <c:pt idx="6">
                  <c:v>      </c:v>
                </c:pt>
                <c:pt idx="7">
                  <c:v>                 </c:v>
                </c:pt>
                <c:pt idx="8">
                  <c:v>         </c:v>
                </c:pt>
                <c:pt idx="9">
                  <c:v>            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Sayfa1!$B$2:$N$2</c:f>
              <c:numCache>
                <c:formatCode>General</c:formatCode>
                <c:ptCount val="13"/>
                <c:pt idx="0">
                  <c:v>1.1000000000000001</c:v>
                </c:pt>
                <c:pt idx="1">
                  <c:v>1.3</c:v>
                </c:pt>
                <c:pt idx="2">
                  <c:v>1.3</c:v>
                </c:pt>
                <c:pt idx="3">
                  <c:v>1.7</c:v>
                </c:pt>
                <c:pt idx="4">
                  <c:v>1.9000000000000001</c:v>
                </c:pt>
                <c:pt idx="5">
                  <c:v>2.2000000000000002</c:v>
                </c:pt>
                <c:pt idx="6">
                  <c:v>2.5</c:v>
                </c:pt>
                <c:pt idx="7">
                  <c:v>2.8</c:v>
                </c:pt>
                <c:pt idx="8">
                  <c:v>2.7</c:v>
                </c:pt>
                <c:pt idx="9">
                  <c:v>3.3</c:v>
                </c:pt>
                <c:pt idx="10">
                  <c:v>3.1</c:v>
                </c:pt>
                <c:pt idx="11">
                  <c:v>3.1</c:v>
                </c:pt>
                <c:pt idx="12">
                  <c:v>3.1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Sayfa1!$A$3</c:f>
              <c:strCache>
                <c:ptCount val="1"/>
                <c:pt idx="0">
                  <c:v>Hastane</c:v>
                </c:pt>
              </c:strCache>
            </c:strRef>
          </c:tx>
          <c:spPr>
            <a:ln w="50800" cap="rnd">
              <a:solidFill>
                <a:srgbClr val="23A6B2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"/>
            <c:spPr>
              <a:ln w="50800" cap="rnd">
                <a:solidFill>
                  <a:srgbClr val="23A6B2"/>
                </a:solidFill>
                <a:prstDash val="solid"/>
                <a:round/>
              </a:ln>
              <a:effectLst/>
            </c:spPr>
          </c:dPt>
          <c:dPt>
            <c:idx val="10"/>
            <c:spPr>
              <a:ln w="50800" cap="rnd">
                <a:solidFill>
                  <a:srgbClr val="23A6B2"/>
                </a:solidFill>
                <a:prstDash val="solid"/>
                <a:round/>
              </a:ln>
              <a:effectLst/>
            </c:spPr>
          </c:dPt>
          <c:dPt>
            <c:idx val="11"/>
            <c:spPr>
              <a:ln w="50800" cap="rnd">
                <a:solidFill>
                  <a:srgbClr val="23A6B2"/>
                </a:solidFill>
                <a:prstDash val="solid"/>
                <a:round/>
              </a:ln>
              <a:effectLst/>
            </c:spPr>
          </c:dPt>
          <c:dPt>
            <c:idx val="12"/>
            <c:spPr>
              <a:ln w="50800" cap="rnd">
                <a:solidFill>
                  <a:srgbClr val="23A6B2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1.2401649386818205E-2"/>
                  <c:y val="-4.18503405459656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7995915352316701E-3"/>
                  <c:y val="-4.185034054596578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2E869F"/>
                        </a:solidFill>
                      </a:rPr>
                      <a:t>5,1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7995915352315501E-2"/>
                  <c:y val="-4.185034054596578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2E869F"/>
                        </a:solidFill>
                      </a:rPr>
                      <a:t>5,3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4192239169399202E-2"/>
                  <c:y val="-4.185034054596578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2E869F"/>
                        </a:solidFill>
                      </a:rPr>
                      <a:t>5,3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2E869F"/>
                    </a:solidFill>
                  </a:defRPr>
                </a:pPr>
                <a:endParaRPr lang="tr-TR"/>
              </a:p>
            </c:txPr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Sayfa1!$B$1:$N$1</c:f>
              <c:strCache>
                <c:ptCount val="13"/>
                <c:pt idx="0">
                  <c:v>2002</c:v>
                </c:pt>
                <c:pt idx="1">
                  <c:v>               </c:v>
                </c:pt>
                <c:pt idx="2">
                  <c:v>  </c:v>
                </c:pt>
                <c:pt idx="3">
                  <c:v>   </c:v>
                </c:pt>
                <c:pt idx="4">
                  <c:v>    </c:v>
                </c:pt>
                <c:pt idx="5">
                  <c:v>     </c:v>
                </c:pt>
                <c:pt idx="6">
                  <c:v>      </c:v>
                </c:pt>
                <c:pt idx="7">
                  <c:v>                 </c:v>
                </c:pt>
                <c:pt idx="8">
                  <c:v>         </c:v>
                </c:pt>
                <c:pt idx="9">
                  <c:v>            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Sayfa1!$B$3:$N$3</c:f>
              <c:numCache>
                <c:formatCode>General</c:formatCode>
                <c:ptCount val="13"/>
                <c:pt idx="0">
                  <c:v>2.1</c:v>
                </c:pt>
                <c:pt idx="1">
                  <c:v>2.1</c:v>
                </c:pt>
                <c:pt idx="2">
                  <c:v>2.4</c:v>
                </c:pt>
                <c:pt idx="3">
                  <c:v>3</c:v>
                </c:pt>
                <c:pt idx="4">
                  <c:v>3.4</c:v>
                </c:pt>
                <c:pt idx="5">
                  <c:v>3.9</c:v>
                </c:pt>
                <c:pt idx="6">
                  <c:v>4.2</c:v>
                </c:pt>
                <c:pt idx="7">
                  <c:v>4.5</c:v>
                </c:pt>
                <c:pt idx="8">
                  <c:v>4.5999999999999996</c:v>
                </c:pt>
                <c:pt idx="9">
                  <c:v>4.9000000000000004</c:v>
                </c:pt>
                <c:pt idx="10">
                  <c:v>5.0999999999999996</c:v>
                </c:pt>
                <c:pt idx="11">
                  <c:v>5.0999999999999996</c:v>
                </c:pt>
                <c:pt idx="12">
                  <c:v>5.0999999999999996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Sayfa1!$A$4</c:f>
              <c:strCache>
                <c:ptCount val="1"/>
                <c:pt idx="0">
                  <c:v>Toplam</c:v>
                </c:pt>
              </c:strCache>
            </c:strRef>
          </c:tx>
          <c:spPr>
            <a:ln w="762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"/>
            <c:spPr>
              <a:ln w="76200" cap="rnd">
                <a:solidFill>
                  <a:srgbClr val="FF0000"/>
                </a:solidFill>
                <a:prstDash val="solid"/>
                <a:round/>
              </a:ln>
              <a:effectLst/>
            </c:spPr>
          </c:dPt>
          <c:dPt>
            <c:idx val="10"/>
            <c:spPr>
              <a:ln w="76200" cap="rnd">
                <a:solidFill>
                  <a:srgbClr val="FF0000"/>
                </a:solidFill>
                <a:prstDash val="solid"/>
                <a:round/>
              </a:ln>
              <a:effectLst/>
            </c:spPr>
          </c:dPt>
          <c:dPt>
            <c:idx val="11"/>
            <c:spPr>
              <a:ln w="76200" cap="rnd">
                <a:solidFill>
                  <a:srgbClr val="FF0000"/>
                </a:solidFill>
                <a:prstDash val="solid"/>
                <a:round/>
              </a:ln>
              <a:effectLst/>
            </c:spPr>
          </c:dPt>
          <c:dPt>
            <c:idx val="12"/>
            <c:spPr>
              <a:ln w="76200" cap="rnd">
                <a:solidFill>
                  <a:srgbClr val="FF0000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1.04065985778692E-2"/>
                  <c:y val="-5.380758070195589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9.7281444484760195E-3"/>
                  <c:y val="-4.782896062396079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8,2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4664120409961104E-2"/>
                  <c:y val="-4.782896062396079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8,2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2660035762276614E-2"/>
                  <c:y val="-4.782896062396079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8,2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tr-TR"/>
              </a:p>
            </c:txPr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Sayfa1!$B$1:$N$1</c:f>
              <c:strCache>
                <c:ptCount val="13"/>
                <c:pt idx="0">
                  <c:v>2002</c:v>
                </c:pt>
                <c:pt idx="1">
                  <c:v>               </c:v>
                </c:pt>
                <c:pt idx="2">
                  <c:v>  </c:v>
                </c:pt>
                <c:pt idx="3">
                  <c:v>   </c:v>
                </c:pt>
                <c:pt idx="4">
                  <c:v>    </c:v>
                </c:pt>
                <c:pt idx="5">
                  <c:v>     </c:v>
                </c:pt>
                <c:pt idx="6">
                  <c:v>      </c:v>
                </c:pt>
                <c:pt idx="7">
                  <c:v>                 </c:v>
                </c:pt>
                <c:pt idx="8">
                  <c:v>         </c:v>
                </c:pt>
                <c:pt idx="9">
                  <c:v>            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Sayfa1!$B$4:$N$4</c:f>
              <c:numCache>
                <c:formatCode>General</c:formatCode>
                <c:ptCount val="13"/>
                <c:pt idx="0">
                  <c:v>3.2</c:v>
                </c:pt>
                <c:pt idx="1">
                  <c:v>3.4</c:v>
                </c:pt>
                <c:pt idx="2">
                  <c:v>3.8</c:v>
                </c:pt>
                <c:pt idx="3">
                  <c:v>4.7</c:v>
                </c:pt>
                <c:pt idx="4">
                  <c:v>5.8</c:v>
                </c:pt>
                <c:pt idx="5">
                  <c:v>6.1</c:v>
                </c:pt>
                <c:pt idx="6">
                  <c:v>6.7</c:v>
                </c:pt>
                <c:pt idx="7">
                  <c:v>7.3</c:v>
                </c:pt>
                <c:pt idx="8">
                  <c:v>7.3</c:v>
                </c:pt>
                <c:pt idx="9">
                  <c:v>8.2000000000000011</c:v>
                </c:pt>
                <c:pt idx="10">
                  <c:v>8.2000000000000011</c:v>
                </c:pt>
                <c:pt idx="11">
                  <c:v>8.2000000000000011</c:v>
                </c:pt>
                <c:pt idx="12">
                  <c:v>8.2000000000000011</c:v>
                </c:pt>
              </c:numCache>
            </c:numRef>
          </c:val>
          <c:smooth val="1"/>
        </c:ser>
        <c:marker val="1"/>
        <c:axId val="110891776"/>
        <c:axId val="110893312"/>
      </c:lineChart>
      <c:catAx>
        <c:axId val="1108917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110893312"/>
        <c:crosses val="autoZero"/>
        <c:auto val="1"/>
        <c:lblAlgn val="ctr"/>
        <c:lblOffset val="100"/>
        <c:tickMarkSkip val="1"/>
      </c:catAx>
      <c:valAx>
        <c:axId val="110893312"/>
        <c:scaling>
          <c:orientation val="minMax"/>
          <c:min val="0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110891776"/>
        <c:crosses val="autoZero"/>
        <c:crossBetween val="between"/>
        <c:majorUnit val="3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autoTitleDeleted val="1"/>
    <c:plotArea>
      <c:layout>
        <c:manualLayout>
          <c:layoutTarget val="inner"/>
          <c:xMode val="edge"/>
          <c:yMode val="edge"/>
          <c:x val="4.5592120988572016E-2"/>
          <c:y val="9.6877069933774942E-2"/>
          <c:w val="0.95256440900806882"/>
          <c:h val="0.84253023225968826"/>
        </c:manualLayout>
      </c:layout>
      <c:lineChart>
        <c:grouping val="standard"/>
        <c:ser>
          <c:idx val="4"/>
          <c:order val="4"/>
          <c:tx>
            <c:strRef>
              <c:f>Sayfa1!$A$3</c:f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cat>
            <c:multiLvlStrRef>
              <c:f>Sayfa1!$B$2:$L$2</c:f>
            </c:multiLvlStrRef>
          </c:cat>
          <c:val>
            <c:numRef>
              <c:f>Sayfa1!$B$3:$L$3</c:f>
            </c:numRef>
          </c:val>
        </c:ser>
        <c:ser>
          <c:idx val="5"/>
          <c:order val="5"/>
          <c:tx>
            <c:strRef>
              <c:f>Sayfa1!$A$4</c:f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cat>
            <c:multiLvlStrRef>
              <c:f>Sayfa1!$B$2:$L$2</c:f>
            </c:multiLvlStrRef>
          </c:cat>
          <c:val>
            <c:numRef>
              <c:f>Sayfa1!$B$4:$L$4</c:f>
            </c:numRef>
          </c:val>
        </c:ser>
        <c:ser>
          <c:idx val="6"/>
          <c:order val="6"/>
          <c:tx>
            <c:strRef>
              <c:f>Sayfa1!$A$5</c:f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cat>
            <c:multiLvlStrRef>
              <c:f>Sayfa1!$B$2:$L$2</c:f>
            </c:multiLvlStrRef>
          </c:cat>
          <c:val>
            <c:numRef>
              <c:f>Sayfa1!$B$5:$L$5</c:f>
            </c:numRef>
          </c:val>
        </c:ser>
        <c:ser>
          <c:idx val="7"/>
          <c:order val="7"/>
          <c:tx>
            <c:strRef>
              <c:f>Sayfa1!$A$6</c:f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cat>
            <c:multiLvlStrRef>
              <c:f>Sayfa1!$B$2:$L$2</c:f>
            </c:multiLvlStrRef>
          </c:cat>
          <c:val>
            <c:numRef>
              <c:f>Sayfa1!$B$6:$L$6</c:f>
            </c:numRef>
          </c:val>
        </c:ser>
        <c:ser>
          <c:idx val="0"/>
          <c:order val="0"/>
          <c:tx>
            <c:strRef>
              <c:f>Sayfa1!$A$3</c:f>
              <c:strCache>
                <c:ptCount val="1"/>
                <c:pt idx="0">
                  <c:v>Sağlık hizmetleri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4226054422415E-2"/>
                  <c:y val="3.04157337362018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/>
                        <a:cs typeface="Arial"/>
                      </a:rPr>
                      <a:t>39,5</a:t>
                    </a:r>
                    <a:endParaRPr lang="en-US" dirty="0"/>
                  </a:p>
                </c:rich>
              </c:tx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721794027959304E-3"/>
                  <c:y val="-1.68098148140795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721794027958801E-3"/>
                  <c:y val="-3.361962962815889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4721794027958304E-3"/>
                  <c:y val="-1.961145061642611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Sayfa1!$B$2:$L$2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Sayfa1!$B$3:$L$3</c:f>
              <c:numCache>
                <c:formatCode>General</c:formatCode>
                <c:ptCount val="11"/>
                <c:pt idx="0">
                  <c:v>39.5</c:v>
                </c:pt>
                <c:pt idx="1">
                  <c:v>46.9</c:v>
                </c:pt>
                <c:pt idx="2">
                  <c:v>55.3</c:v>
                </c:pt>
                <c:pt idx="3">
                  <c:v>52.3</c:v>
                </c:pt>
                <c:pt idx="4">
                  <c:v>66.5</c:v>
                </c:pt>
                <c:pt idx="5" formatCode="0.0">
                  <c:v>63.36</c:v>
                </c:pt>
                <c:pt idx="6" formatCode="0.0">
                  <c:v>65.05</c:v>
                </c:pt>
                <c:pt idx="7" formatCode="0.0">
                  <c:v>73.040000000000006</c:v>
                </c:pt>
                <c:pt idx="8">
                  <c:v>75.900000000000006</c:v>
                </c:pt>
                <c:pt idx="9">
                  <c:v>74.8</c:v>
                </c:pt>
                <c:pt idx="10" formatCode="0.0">
                  <c:v>74.66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Sayfa1!$A$4</c:f>
              <c:strCache>
                <c:ptCount val="1"/>
                <c:pt idx="0">
                  <c:v>Eğitim hizmetleri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prstDash val="sysDash"/>
              </a:ln>
              <a:effectLst/>
            </c:spPr>
          </c:marker>
          <c:dLbls>
            <c:dLbl>
              <c:idx val="1"/>
              <c:layout>
                <c:manualLayout>
                  <c:x val="-4.9094980610122227E-2"/>
                  <c:y val="-1.37135566436463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/>
                        <a:cs typeface="Arial"/>
                      </a:rPr>
                      <a:t>48,7</a:t>
                    </a:r>
                    <a:endParaRPr lang="en-US" dirty="0"/>
                  </a:p>
                </c:rich>
              </c:tx>
              <c:dLblPos val="r"/>
              <c:showVal val="1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241308641877271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4165382083876997E-3"/>
                  <c:y val="-2.241308641877260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Arial"/>
                        <a:cs typeface="Arial"/>
                      </a:rPr>
                      <a:t>69,7</a:t>
                    </a:r>
                    <a:endParaRPr lang="en-US" dirty="0"/>
                  </a:p>
                </c:rich>
              </c:tx>
              <c:dLblPos val="t"/>
              <c:showVal val="1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showSerNam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Sayfa1!$B$2:$L$2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Sayfa1!$B$4:$L$4</c:f>
              <c:numCache>
                <c:formatCode>0.0</c:formatCode>
                <c:ptCount val="11"/>
                <c:pt idx="1">
                  <c:v>48.68</c:v>
                </c:pt>
                <c:pt idx="2">
                  <c:v>52.44</c:v>
                </c:pt>
                <c:pt idx="3">
                  <c:v>55.11</c:v>
                </c:pt>
                <c:pt idx="4">
                  <c:v>59.85</c:v>
                </c:pt>
                <c:pt idx="5">
                  <c:v>56.91</c:v>
                </c:pt>
                <c:pt idx="6">
                  <c:v>58.07</c:v>
                </c:pt>
                <c:pt idx="7">
                  <c:v>61.5</c:v>
                </c:pt>
                <c:pt idx="8" formatCode="General">
                  <c:v>64.2</c:v>
                </c:pt>
                <c:pt idx="9" formatCode="General">
                  <c:v>64.599999999999994</c:v>
                </c:pt>
                <c:pt idx="10">
                  <c:v>69.649999999999991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Sayfa1!$A$5</c:f>
              <c:strCache>
                <c:ptCount val="1"/>
                <c:pt idx="0">
                  <c:v>Adli hizmetler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prstDash val="sysDash"/>
              </a:ln>
              <a:effectLst/>
            </c:spPr>
          </c:marker>
          <c:dLbls>
            <c:dLbl>
              <c:idx val="0"/>
              <c:layout>
                <c:manualLayout>
                  <c:x val="-5.5271178923583977E-2"/>
                  <c:y val="1.53748793734228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/>
                        <a:cs typeface="Arial"/>
                      </a:rPr>
                      <a:t>45,7</a:t>
                    </a:r>
                    <a:endParaRPr lang="en-US" dirty="0"/>
                  </a:p>
                </c:rich>
              </c:tx>
              <c:dLblPos val="r"/>
              <c:showVal val="1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5.603271604693053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721794027958801E-3"/>
                  <c:y val="-2.52147222211193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43588055919809E-3"/>
                  <c:y val="-2.52147222211193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Arial"/>
                        <a:cs typeface="Arial"/>
                      </a:rPr>
                      <a:t>52,8</a:t>
                    </a:r>
                    <a:endParaRPr lang="en-US" dirty="0"/>
                  </a:p>
                </c:rich>
              </c:tx>
              <c:dLblPos val="t"/>
              <c:showVal val="1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showSerName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Sayfa1!$B$2:$L$2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Sayfa1!$B$5:$L$5</c:f>
              <c:numCache>
                <c:formatCode>General</c:formatCode>
                <c:ptCount val="11"/>
                <c:pt idx="0">
                  <c:v>45.7</c:v>
                </c:pt>
                <c:pt idx="1">
                  <c:v>44.7</c:v>
                </c:pt>
                <c:pt idx="2">
                  <c:v>38.9</c:v>
                </c:pt>
                <c:pt idx="3">
                  <c:v>45.2</c:v>
                </c:pt>
                <c:pt idx="4">
                  <c:v>48.8</c:v>
                </c:pt>
                <c:pt idx="5" formatCode="0.0">
                  <c:v>45.260000000000012</c:v>
                </c:pt>
                <c:pt idx="6" formatCode="0.0">
                  <c:v>38.68</c:v>
                </c:pt>
                <c:pt idx="7" formatCode="0.0">
                  <c:v>37.190000000000012</c:v>
                </c:pt>
                <c:pt idx="8">
                  <c:v>38.9</c:v>
                </c:pt>
                <c:pt idx="9">
                  <c:v>44.7</c:v>
                </c:pt>
                <c:pt idx="10" formatCode="0.0">
                  <c:v>52.760000000000012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Sayfa1!$A$6</c:f>
              <c:strCache>
                <c:ptCount val="1"/>
                <c:pt idx="0">
                  <c:v>Asayiş hizmetleri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sysDash"/>
              </a:ln>
              <a:effectLst/>
            </c:spPr>
          </c:marker>
          <c:dLbls>
            <c:dLbl>
              <c:idx val="0"/>
              <c:layout>
                <c:manualLayout>
                  <c:x val="-3.1571177092053919E-2"/>
                  <c:y val="4.57848221073596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/>
                        <a:cs typeface="Arial"/>
                      </a:rPr>
                      <a:t>57,9</a:t>
                    </a:r>
                    <a:endParaRPr lang="en-US" dirty="0"/>
                  </a:p>
                </c:rich>
              </c:tx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305255819571601E-2"/>
                  <c:y val="-4.11856081085149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521494282236352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Sayfa1!$B$2:$L$2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Sayfa1!$B$6:$L$6</c:f>
              <c:numCache>
                <c:formatCode>0.0</c:formatCode>
                <c:ptCount val="11"/>
                <c:pt idx="0">
                  <c:v>57.9</c:v>
                </c:pt>
                <c:pt idx="1">
                  <c:v>71</c:v>
                </c:pt>
                <c:pt idx="2">
                  <c:v>69.235861674159878</c:v>
                </c:pt>
                <c:pt idx="3">
                  <c:v>70.709999999999994</c:v>
                </c:pt>
                <c:pt idx="4">
                  <c:v>77.599999999999994</c:v>
                </c:pt>
                <c:pt idx="5">
                  <c:v>75.910000000000025</c:v>
                </c:pt>
                <c:pt idx="6">
                  <c:v>77.05</c:v>
                </c:pt>
                <c:pt idx="7">
                  <c:v>77.959999999999994</c:v>
                </c:pt>
                <c:pt idx="8" formatCode="General">
                  <c:v>79.400000000000006</c:v>
                </c:pt>
                <c:pt idx="9" formatCode="General">
                  <c:v>79.400000000000006</c:v>
                </c:pt>
                <c:pt idx="10">
                  <c:v>79.440000000000026</c:v>
                </c:pt>
              </c:numCache>
            </c:numRef>
          </c:val>
          <c:smooth val="1"/>
        </c:ser>
        <c:marker val="1"/>
        <c:axId val="111110784"/>
        <c:axId val="111169920"/>
      </c:lineChart>
      <c:catAx>
        <c:axId val="111110784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tr-TR"/>
          </a:p>
        </c:txPr>
        <c:crossAx val="111169920"/>
        <c:crosses val="autoZero"/>
        <c:auto val="1"/>
        <c:lblAlgn val="ctr"/>
        <c:lblOffset val="100"/>
      </c:catAx>
      <c:valAx>
        <c:axId val="111169920"/>
        <c:scaling>
          <c:orientation val="minMax"/>
          <c:max val="80"/>
          <c:min val="35"/>
        </c:scaling>
        <c:axPos val="l"/>
        <c:numFmt formatCode="General" sourceLinked="1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tr-TR"/>
          </a:p>
        </c:txPr>
        <c:crossAx val="111110784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autoTitleDeleted val="1"/>
    <c:view3D>
      <c:rotY val="10"/>
      <c:depthPercent val="100"/>
      <c:rAngAx val="1"/>
    </c:view3D>
    <c:plotArea>
      <c:layout>
        <c:manualLayout>
          <c:layoutTarget val="inner"/>
          <c:xMode val="edge"/>
          <c:yMode val="edge"/>
          <c:x val="8.6551869754151745E-2"/>
          <c:y val="5.6903641693186013E-2"/>
          <c:w val="0.8855736738709088"/>
          <c:h val="0.84088563453228726"/>
        </c:manualLayout>
      </c:layout>
      <c:bar3DChart>
        <c:barDir val="col"/>
        <c:grouping val="standard"/>
        <c:ser>
          <c:idx val="0"/>
          <c:order val="0"/>
          <c:tx>
            <c:strRef>
              <c:f>Sayfa1!$B$1</c:f>
              <c:strCache>
                <c:ptCount val="1"/>
                <c:pt idx="0">
                  <c:v>DEĞİŞİM ORANI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9.008497539000097E-3"/>
                  <c:y val="-3.242894022092441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167708532393716E-3"/>
                  <c:y val="-2.986039563387770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08415773928061E-3"/>
                  <c:y val="-2.784689698831531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166245306336617E-3"/>
                  <c:y val="-2.812509247029520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Sayfa1!$A$2:$A$5</c:f>
              <c:strCache>
                <c:ptCount val="4"/>
                <c:pt idx="0">
                  <c:v>SAĞLIK</c:v>
                </c:pt>
                <c:pt idx="1">
                  <c:v>EĞİTİM</c:v>
                </c:pt>
                <c:pt idx="2">
                  <c:v>ASAYİŞ</c:v>
                </c:pt>
                <c:pt idx="3">
                  <c:v>ADALET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89.01</c:v>
                </c:pt>
                <c:pt idx="1">
                  <c:v>45.89</c:v>
                </c:pt>
                <c:pt idx="2">
                  <c:v>37.200000000000003</c:v>
                </c:pt>
                <c:pt idx="3">
                  <c:v>15.450000000000003</c:v>
                </c:pt>
              </c:numCache>
            </c:numRef>
          </c:val>
        </c:ser>
        <c:shape val="cylinder"/>
        <c:axId val="111239936"/>
        <c:axId val="111241472"/>
        <c:axId val="111107136"/>
      </c:bar3DChart>
      <c:catAx>
        <c:axId val="1112399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 i="0">
                <a:latin typeface="Arial"/>
                <a:cs typeface="Arial"/>
              </a:defRPr>
            </a:pPr>
            <a:endParaRPr lang="tr-TR"/>
          </a:p>
        </c:txPr>
        <c:crossAx val="111241472"/>
        <c:crosses val="autoZero"/>
        <c:auto val="1"/>
        <c:lblAlgn val="ctr"/>
        <c:lblOffset val="100"/>
      </c:catAx>
      <c:valAx>
        <c:axId val="111241472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/>
                <a:cs typeface="Arial"/>
              </a:defRPr>
            </a:pPr>
            <a:endParaRPr lang="tr-TR"/>
          </a:p>
        </c:txPr>
        <c:crossAx val="111239936"/>
        <c:crosses val="autoZero"/>
        <c:crossBetween val="between"/>
        <c:majorUnit val="50"/>
      </c:valAx>
      <c:serAx>
        <c:axId val="111107136"/>
        <c:scaling>
          <c:orientation val="minMax"/>
        </c:scaling>
        <c:delete val="1"/>
        <c:axPos val="b"/>
        <c:tickLblPos val="none"/>
        <c:crossAx val="11124147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'24eğitimGSYİH'!$A$3</c:f>
              <c:strCache>
                <c:ptCount val="1"/>
                <c:pt idx="0">
                  <c:v>Eğitim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7164860047375308E-2"/>
                  <c:y val="-3.650797334628899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+mn-ea"/>
                    <a:cs typeface="Arial"/>
                  </a:defRPr>
                </a:pPr>
                <a:endParaRPr lang="tr-TR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'24eğitimGSYİH'!$B$2:$J$2</c:f>
              <c:numCache>
                <c:formatCode>0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'24eğitimGSYİH'!$B$3:$J$3</c:f>
              <c:numCache>
                <c:formatCode>#,##0.0</c:formatCode>
                <c:ptCount val="9"/>
                <c:pt idx="0">
                  <c:v>3.2563258767573009</c:v>
                </c:pt>
                <c:pt idx="1">
                  <c:v>3.2109124929904702</c:v>
                </c:pt>
                <c:pt idx="2">
                  <c:v>3.057725084744924</c:v>
                </c:pt>
                <c:pt idx="3">
                  <c:v>3.1917680538762307</c:v>
                </c:pt>
                <c:pt idx="4">
                  <c:v>3.3684306544775682</c:v>
                </c:pt>
                <c:pt idx="5">
                  <c:v>3.9206021973507927</c:v>
                </c:pt>
                <c:pt idx="6">
                  <c:v>4.0053879295114445</c:v>
                </c:pt>
                <c:pt idx="7">
                  <c:v>3.9759421865079148</c:v>
                </c:pt>
                <c:pt idx="8">
                  <c:v>4.2488656173945802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'24eğitimGSYİH'!$A$4</c:f>
              <c:strCache>
                <c:ptCount val="1"/>
                <c:pt idx="0">
                  <c:v>Sağlık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0318014414766508E-2"/>
                  <c:y val="4.9022926787071234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0000"/>
                    </a:solidFill>
                    <a:latin typeface="Arial"/>
                    <a:ea typeface="+mn-ea"/>
                    <a:cs typeface="Arial"/>
                  </a:defRPr>
                </a:pPr>
                <a:endParaRPr lang="tr-TR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'24eğitimGSYİH'!$B$2:$J$2</c:f>
              <c:numCache>
                <c:formatCode>0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'24eğitimGSYİH'!$B$4:$J$4</c:f>
              <c:numCache>
                <c:formatCode>#,##0.0</c:formatCode>
                <c:ptCount val="9"/>
                <c:pt idx="0">
                  <c:v>3.8</c:v>
                </c:pt>
                <c:pt idx="1">
                  <c:v>3.7294105165491178</c:v>
                </c:pt>
                <c:pt idx="2">
                  <c:v>3.9977825346302489</c:v>
                </c:pt>
                <c:pt idx="3">
                  <c:v>4.1347768241175276</c:v>
                </c:pt>
                <c:pt idx="4">
                  <c:v>4.4000000000000004</c:v>
                </c:pt>
                <c:pt idx="5">
                  <c:v>4.9000000000000004</c:v>
                </c:pt>
                <c:pt idx="6">
                  <c:v>4.4000000000000004</c:v>
                </c:pt>
                <c:pt idx="7">
                  <c:v>4.2</c:v>
                </c:pt>
                <c:pt idx="8">
                  <c:v>4.0999999999999996</c:v>
                </c:pt>
              </c:numCache>
            </c:numRef>
          </c:val>
          <c:smooth val="1"/>
        </c:ser>
        <c:marker val="1"/>
        <c:axId val="111323008"/>
        <c:axId val="111355776"/>
      </c:lineChart>
      <c:catAx>
        <c:axId val="111323008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tr-TR"/>
          </a:p>
        </c:txPr>
        <c:crossAx val="111355776"/>
        <c:crosses val="autoZero"/>
        <c:auto val="1"/>
        <c:lblAlgn val="ctr"/>
        <c:lblOffset val="100"/>
      </c:catAx>
      <c:valAx>
        <c:axId val="111355776"/>
        <c:scaling>
          <c:orientation val="minMax"/>
          <c:max val="5"/>
          <c:min val="2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tr-TR"/>
          </a:p>
        </c:txPr>
        <c:crossAx val="11132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+mn-ea"/>
              <a:cs typeface="Arial"/>
            </a:defRPr>
          </a:pPr>
          <a:endParaRPr lang="tr-T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style val="39"/>
  <c:chart>
    <c:plotArea>
      <c:layout>
        <c:manualLayout>
          <c:layoutTarget val="inner"/>
          <c:xMode val="edge"/>
          <c:yMode val="edge"/>
          <c:x val="5.0631057928782502E-2"/>
          <c:y val="4.8839241984704101E-2"/>
          <c:w val="0.92162851541075419"/>
          <c:h val="0.66885757701340343"/>
        </c:manualLayout>
      </c:layout>
      <c:barChart>
        <c:barDir val="col"/>
        <c:grouping val="clustered"/>
        <c:ser>
          <c:idx val="1"/>
          <c:order val="1"/>
          <c:tx>
            <c:strRef>
              <c:f>'Ş 7.36'!$C$3</c:f>
              <c:strCache>
                <c:ptCount val="1"/>
                <c:pt idx="0">
                  <c:v>Memnuniyet(%)</c:v>
                </c:pt>
              </c:strCache>
            </c:strRef>
          </c:tx>
          <c:spPr>
            <a:solidFill>
              <a:srgbClr val="91DFDA"/>
            </a:solidFill>
          </c:spPr>
          <c:dPt>
            <c:idx val="15"/>
            <c:spPr>
              <a:solidFill>
                <a:srgbClr val="91DFDA"/>
              </a:solidFill>
              <a:ln>
                <a:solidFill>
                  <a:srgbClr val="7030A0"/>
                </a:solidFill>
              </a:ln>
            </c:spPr>
          </c:dPt>
          <c:dPt>
            <c:idx val="18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dLbl>
              <c:idx val="1"/>
              <c:layout>
                <c:manualLayout>
                  <c:x val="-2.204861111111091E-3"/>
                  <c:y val="-9.231666666666733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0421986745463775E-17"/>
                  <c:y val="8.407500000000003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1.05833333333333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8.0843973490928302E-17"/>
                  <c:y val="1.46391666666666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0"/>
                  <c:y val="1.14072222222222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  <a:latin typeface="Arial"/>
                      <a:cs typeface="Arial"/>
                    </a:defRPr>
                  </a:pPr>
                  <a:endParaRPr lang="tr-TR"/>
                </a:p>
              </c:txPr>
            </c:dLbl>
            <c:dLbl>
              <c:idx val="19"/>
              <c:layout>
                <c:manualLayout>
                  <c:x val="-8.0843973490928302E-17"/>
                  <c:y val="-3.485555555555561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0"/>
                  <c:y val="1.4111111111111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7"/>
              <c:layout>
                <c:manualLayout>
                  <c:x val="0"/>
                  <c:y val="9.569377990430621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>
                <c:manualLayout>
                  <c:x val="0"/>
                  <c:y val="9.569377990430621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tr-T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'Ş 7.36'!$A$4:$A$33</c:f>
              <c:strCache>
                <c:ptCount val="30"/>
                <c:pt idx="0">
                  <c:v>Yunanistan</c:v>
                </c:pt>
                <c:pt idx="1">
                  <c:v>Romanya</c:v>
                </c:pt>
                <c:pt idx="2">
                  <c:v>Bulgaristan</c:v>
                </c:pt>
                <c:pt idx="3">
                  <c:v>Polonya</c:v>
                </c:pt>
                <c:pt idx="4">
                  <c:v>Letonya</c:v>
                </c:pt>
                <c:pt idx="5">
                  <c:v>Macaristan</c:v>
                </c:pt>
                <c:pt idx="6">
                  <c:v>İrlanda</c:v>
                </c:pt>
                <c:pt idx="7">
                  <c:v>İtalya</c:v>
                </c:pt>
                <c:pt idx="8">
                  <c:v>Portekiz</c:v>
                </c:pt>
                <c:pt idx="9">
                  <c:v>Slovakya</c:v>
                </c:pt>
                <c:pt idx="10">
                  <c:v>İspanya</c:v>
                </c:pt>
                <c:pt idx="11">
                  <c:v>Kıbrıs</c:v>
                </c:pt>
                <c:pt idx="12">
                  <c:v>Litvanya</c:v>
                </c:pt>
                <c:pt idx="13">
                  <c:v>Estonya</c:v>
                </c:pt>
                <c:pt idx="14">
                  <c:v>Hırvatistan</c:v>
                </c:pt>
                <c:pt idx="15">
                  <c:v>Avrupa Birliği</c:v>
                </c:pt>
                <c:pt idx="16">
                  <c:v>Slovenya</c:v>
                </c:pt>
                <c:pt idx="17">
                  <c:v>Çek Cumhuriyeti</c:v>
                </c:pt>
                <c:pt idx="18">
                  <c:v>Türkiye</c:v>
                </c:pt>
                <c:pt idx="19">
                  <c:v>Almanya</c:v>
                </c:pt>
                <c:pt idx="20">
                  <c:v>Finlandiya</c:v>
                </c:pt>
                <c:pt idx="21">
                  <c:v>İsveç</c:v>
                </c:pt>
                <c:pt idx="22">
                  <c:v>Danimarka</c:v>
                </c:pt>
                <c:pt idx="23">
                  <c:v>Fransa</c:v>
                </c:pt>
                <c:pt idx="24">
                  <c:v>Birleşik Krallık</c:v>
                </c:pt>
                <c:pt idx="25">
                  <c:v>Malta</c:v>
                </c:pt>
                <c:pt idx="26">
                  <c:v>Avusturya</c:v>
                </c:pt>
                <c:pt idx="27">
                  <c:v>Belçika</c:v>
                </c:pt>
                <c:pt idx="28">
                  <c:v>Luksemburg</c:v>
                </c:pt>
                <c:pt idx="29">
                  <c:v>Hollanda</c:v>
                </c:pt>
              </c:strCache>
            </c:strRef>
          </c:cat>
          <c:val>
            <c:numRef>
              <c:f>'Ş 7.36'!$C$4:$C$33</c:f>
              <c:numCache>
                <c:formatCode>0</c:formatCode>
                <c:ptCount val="30"/>
                <c:pt idx="0">
                  <c:v>13</c:v>
                </c:pt>
                <c:pt idx="1">
                  <c:v>26</c:v>
                </c:pt>
                <c:pt idx="2">
                  <c:v>28</c:v>
                </c:pt>
                <c:pt idx="3">
                  <c:v>29</c:v>
                </c:pt>
                <c:pt idx="4">
                  <c:v>36</c:v>
                </c:pt>
                <c:pt idx="5">
                  <c:v>43</c:v>
                </c:pt>
                <c:pt idx="6">
                  <c:v>44</c:v>
                </c:pt>
                <c:pt idx="7">
                  <c:v>44</c:v>
                </c:pt>
                <c:pt idx="8">
                  <c:v>48</c:v>
                </c:pt>
                <c:pt idx="9">
                  <c:v>48</c:v>
                </c:pt>
                <c:pt idx="10">
                  <c:v>55</c:v>
                </c:pt>
                <c:pt idx="11">
                  <c:v>55</c:v>
                </c:pt>
                <c:pt idx="12">
                  <c:v>55</c:v>
                </c:pt>
                <c:pt idx="13">
                  <c:v>56</c:v>
                </c:pt>
                <c:pt idx="14">
                  <c:v>56</c:v>
                </c:pt>
                <c:pt idx="15">
                  <c:v>63</c:v>
                </c:pt>
                <c:pt idx="16">
                  <c:v>67</c:v>
                </c:pt>
                <c:pt idx="17">
                  <c:v>70</c:v>
                </c:pt>
                <c:pt idx="18">
                  <c:v>74.7</c:v>
                </c:pt>
                <c:pt idx="19">
                  <c:v>80</c:v>
                </c:pt>
                <c:pt idx="20">
                  <c:v>81</c:v>
                </c:pt>
                <c:pt idx="21">
                  <c:v>81</c:v>
                </c:pt>
                <c:pt idx="22">
                  <c:v>82</c:v>
                </c:pt>
                <c:pt idx="23">
                  <c:v>82</c:v>
                </c:pt>
                <c:pt idx="24">
                  <c:v>83</c:v>
                </c:pt>
                <c:pt idx="25">
                  <c:v>86</c:v>
                </c:pt>
                <c:pt idx="26">
                  <c:v>87</c:v>
                </c:pt>
                <c:pt idx="27">
                  <c:v>90</c:v>
                </c:pt>
                <c:pt idx="28">
                  <c:v>92</c:v>
                </c:pt>
                <c:pt idx="29">
                  <c:v>93</c:v>
                </c:pt>
              </c:numCache>
            </c:numRef>
          </c:val>
        </c:ser>
        <c:gapWidth val="77"/>
        <c:axId val="77005184"/>
        <c:axId val="76282496"/>
      </c:barChart>
      <c:lineChart>
        <c:grouping val="standard"/>
        <c:ser>
          <c:idx val="0"/>
          <c:order val="0"/>
          <c:tx>
            <c:strRef>
              <c:f>'Ş 7.36'!$B$3</c:f>
              <c:strCache>
                <c:ptCount val="1"/>
                <c:pt idx="0">
                  <c:v>SGP $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5339409722222202E-2"/>
                  <c:y val="-4.319750000000001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2832702684451218E-2"/>
                  <c:y val="-2.858157630852040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2182992739368801E-2"/>
                  <c:y val="-5.138666666005269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numFmt formatCode="#,##0" sourceLinked="0"/>
              <c:spPr/>
              <c:txPr>
                <a:bodyPr rot="-5400000" vert="horz"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Arial"/>
                      <a:cs typeface="Arial"/>
                    </a:defRPr>
                  </a:pPr>
                  <a:endParaRPr lang="tr-TR"/>
                </a:p>
              </c:txPr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000">
                      <a:latin typeface="Arial"/>
                      <a:cs typeface="Arial"/>
                    </a:defRPr>
                  </a:pPr>
                  <a:endParaRPr lang="tr-TR"/>
                </a:p>
              </c:txPr>
            </c:dLbl>
            <c:dLbl>
              <c:idx val="18"/>
              <c:layout>
                <c:manualLayout>
                  <c:x val="-2.6628304916011602E-2"/>
                  <c:y val="6.2133320656679016E-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Arial"/>
                        <a:cs typeface="Arial"/>
                      </a:defRPr>
                    </a:pPr>
                    <a:r>
                      <a:rPr lang="en-US" sz="1200" dirty="0">
                        <a:latin typeface="Arial"/>
                        <a:cs typeface="Arial"/>
                      </a:rPr>
                      <a:t>981</a:t>
                    </a:r>
                    <a:endParaRPr lang="en-US" sz="1200" dirty="0"/>
                  </a:p>
                </c:rich>
              </c:tx>
              <c:numFmt formatCode="#,##0" sourceLinked="0"/>
              <c:spPr/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2.1600949567695118E-2"/>
                  <c:y val="9.057574624931449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2.7544270833333308E-2"/>
                  <c:y val="0.1155525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layout>
                <c:manualLayout>
                  <c:x val="-1.8898771596184308E-2"/>
                  <c:y val="8.443119223049003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tr-TR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'Ş 7.36'!$A$4:$A$33</c:f>
              <c:strCache>
                <c:ptCount val="30"/>
                <c:pt idx="0">
                  <c:v>Yunanistan</c:v>
                </c:pt>
                <c:pt idx="1">
                  <c:v>Romanya</c:v>
                </c:pt>
                <c:pt idx="2">
                  <c:v>Bulgaristan</c:v>
                </c:pt>
                <c:pt idx="3">
                  <c:v>Polonya</c:v>
                </c:pt>
                <c:pt idx="4">
                  <c:v>Letonya</c:v>
                </c:pt>
                <c:pt idx="5">
                  <c:v>Macaristan</c:v>
                </c:pt>
                <c:pt idx="6">
                  <c:v>İrlanda</c:v>
                </c:pt>
                <c:pt idx="7">
                  <c:v>İtalya</c:v>
                </c:pt>
                <c:pt idx="8">
                  <c:v>Portekiz</c:v>
                </c:pt>
                <c:pt idx="9">
                  <c:v>Slovakya</c:v>
                </c:pt>
                <c:pt idx="10">
                  <c:v>İspanya</c:v>
                </c:pt>
                <c:pt idx="11">
                  <c:v>Kıbrıs</c:v>
                </c:pt>
                <c:pt idx="12">
                  <c:v>Litvanya</c:v>
                </c:pt>
                <c:pt idx="13">
                  <c:v>Estonya</c:v>
                </c:pt>
                <c:pt idx="14">
                  <c:v>Hırvatistan</c:v>
                </c:pt>
                <c:pt idx="15">
                  <c:v>Avrupa Birliği</c:v>
                </c:pt>
                <c:pt idx="16">
                  <c:v>Slovenya</c:v>
                </c:pt>
                <c:pt idx="17">
                  <c:v>Çek Cumhuriyeti</c:v>
                </c:pt>
                <c:pt idx="18">
                  <c:v>Türkiye</c:v>
                </c:pt>
                <c:pt idx="19">
                  <c:v>Almanya</c:v>
                </c:pt>
                <c:pt idx="20">
                  <c:v>Finlandiya</c:v>
                </c:pt>
                <c:pt idx="21">
                  <c:v>İsveç</c:v>
                </c:pt>
                <c:pt idx="22">
                  <c:v>Danimarka</c:v>
                </c:pt>
                <c:pt idx="23">
                  <c:v>Fransa</c:v>
                </c:pt>
                <c:pt idx="24">
                  <c:v>Birleşik Krallık</c:v>
                </c:pt>
                <c:pt idx="25">
                  <c:v>Malta</c:v>
                </c:pt>
                <c:pt idx="26">
                  <c:v>Avusturya</c:v>
                </c:pt>
                <c:pt idx="27">
                  <c:v>Belçika</c:v>
                </c:pt>
                <c:pt idx="28">
                  <c:v>Luksemburg</c:v>
                </c:pt>
                <c:pt idx="29">
                  <c:v>Hollanda</c:v>
                </c:pt>
              </c:strCache>
            </c:strRef>
          </c:cat>
          <c:val>
            <c:numRef>
              <c:f>'Ş 7.36'!$B$4:$B$33</c:f>
              <c:numCache>
                <c:formatCode>#,##0</c:formatCode>
                <c:ptCount val="30"/>
                <c:pt idx="0">
                  <c:v>2408.6504</c:v>
                </c:pt>
                <c:pt idx="1">
                  <c:v>864</c:v>
                </c:pt>
                <c:pt idx="2">
                  <c:v>1080</c:v>
                </c:pt>
                <c:pt idx="3">
                  <c:v>1540.1205</c:v>
                </c:pt>
                <c:pt idx="4">
                  <c:v>1141</c:v>
                </c:pt>
                <c:pt idx="5">
                  <c:v>1802.9124999999999</c:v>
                </c:pt>
                <c:pt idx="6">
                  <c:v>3889.8485999999998</c:v>
                </c:pt>
                <c:pt idx="7">
                  <c:v>3208.6039999999998</c:v>
                </c:pt>
                <c:pt idx="8">
                  <c:v>2457.0700999999999</c:v>
                </c:pt>
                <c:pt idx="9">
                  <c:v>2104.8661000000002</c:v>
                </c:pt>
                <c:pt idx="10">
                  <c:v>2998.0862999999972</c:v>
                </c:pt>
                <c:pt idx="11">
                  <c:v>2233</c:v>
                </c:pt>
                <c:pt idx="12">
                  <c:v>1352</c:v>
                </c:pt>
                <c:pt idx="13">
                  <c:v>1446.5844999999974</c:v>
                </c:pt>
                <c:pt idx="14">
                  <c:v>1362</c:v>
                </c:pt>
                <c:pt idx="15">
                  <c:v>2886.477228571433</c:v>
                </c:pt>
                <c:pt idx="16">
                  <c:v>2667.4366</c:v>
                </c:pt>
                <c:pt idx="17">
                  <c:v>2077.4207000000001</c:v>
                </c:pt>
                <c:pt idx="18">
                  <c:v>981</c:v>
                </c:pt>
                <c:pt idx="19">
                  <c:v>4811.2407000000003</c:v>
                </c:pt>
                <c:pt idx="20">
                  <c:v>3558.6806999999967</c:v>
                </c:pt>
                <c:pt idx="21">
                  <c:v>4106.0130000000017</c:v>
                </c:pt>
                <c:pt idx="22">
                  <c:v>4698.3511000000044</c:v>
                </c:pt>
                <c:pt idx="23">
                  <c:v>4288.1894000000002</c:v>
                </c:pt>
                <c:pt idx="24">
                  <c:v>3289.248699999956</c:v>
                </c:pt>
                <c:pt idx="25">
                  <c:v>2444</c:v>
                </c:pt>
                <c:pt idx="26">
                  <c:v>4896.0962000000054</c:v>
                </c:pt>
                <c:pt idx="27">
                  <c:v>4419.0285000000003</c:v>
                </c:pt>
                <c:pt idx="28">
                  <c:v>4577.9085999999998</c:v>
                </c:pt>
                <c:pt idx="29">
                  <c:v>5099.0052000000014</c:v>
                </c:pt>
              </c:numCache>
            </c:numRef>
          </c:val>
          <c:smooth val="1"/>
        </c:ser>
        <c:marker val="1"/>
        <c:axId val="76250496"/>
        <c:axId val="76280960"/>
      </c:lineChart>
      <c:catAx>
        <c:axId val="76250496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tr-TR"/>
          </a:p>
        </c:txPr>
        <c:crossAx val="76280960"/>
        <c:crosses val="autoZero"/>
        <c:auto val="1"/>
        <c:lblAlgn val="ctr"/>
        <c:lblOffset val="100"/>
      </c:catAx>
      <c:valAx>
        <c:axId val="76280960"/>
        <c:scaling>
          <c:orientation val="minMax"/>
        </c:scaling>
        <c:axPos val="l"/>
        <c:numFmt formatCode="#,##0" sourceLinked="1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tr-TR"/>
          </a:p>
        </c:txPr>
        <c:crossAx val="76250496"/>
        <c:crosses val="autoZero"/>
        <c:crossBetween val="between"/>
        <c:majorUnit val="1500"/>
      </c:valAx>
      <c:valAx>
        <c:axId val="76282496"/>
        <c:scaling>
          <c:orientation val="minMax"/>
          <c:max val="100"/>
          <c:min val="0"/>
        </c:scaling>
        <c:axPos val="r"/>
        <c:numFmt formatCode="0" sourceLinked="0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tr-TR"/>
          </a:p>
        </c:txPr>
        <c:crossAx val="77005184"/>
        <c:crosses val="max"/>
        <c:crossBetween val="between"/>
        <c:majorUnit val="25"/>
      </c:valAx>
      <c:catAx>
        <c:axId val="77005184"/>
        <c:scaling>
          <c:orientation val="minMax"/>
        </c:scaling>
        <c:delete val="1"/>
        <c:axPos val="b"/>
        <c:numFmt formatCode="General" sourceLinked="1"/>
        <c:tickLblPos val="none"/>
        <c:crossAx val="76282496"/>
        <c:crosses val="autoZero"/>
        <c:auto val="1"/>
        <c:lblAlgn val="ctr"/>
        <c:lblOffset val="10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593642645370558"/>
          <c:y val="0.915185438797399"/>
          <c:w val="0.36257187500000121"/>
          <c:h val="5.7680744452398014E-2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900"/>
      </a:pPr>
      <a:endParaRPr lang="tr-T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56881" y="1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775699-FDCE-427A-9AF3-3AA0D6A3CB87}" type="datetimeFigureOut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1" y="9443789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56881" y="9443789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15FE6A-2799-4423-A157-1EDCACAE558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28656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56881" y="1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CECB5C-62F0-4F27-B334-22B671CFCAF8}" type="datetimeFigureOut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5" tIns="45794" rIns="91585" bIns="45794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0721" y="4721897"/>
            <a:ext cx="5448936" cy="4475730"/>
          </a:xfrm>
          <a:prstGeom prst="rect">
            <a:avLst/>
          </a:prstGeom>
        </p:spPr>
        <p:txBody>
          <a:bodyPr vert="horz" lIns="91585" tIns="45794" rIns="91585" bIns="45794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1" y="9443789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56881" y="9443789"/>
            <a:ext cx="2951905" cy="497128"/>
          </a:xfrm>
          <a:prstGeom prst="rect">
            <a:avLst/>
          </a:prstGeom>
        </p:spPr>
        <p:txBody>
          <a:bodyPr vert="horz" lIns="91585" tIns="45794" rIns="91585" bIns="4579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F985E2-58B2-4E93-A1A8-7CE1D101BC2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15991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63033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baseline="0" dirty="0" smtClean="0"/>
              <a:t>*Türkiye Sağlıkta Dönüşüm ile Dünyaya örnek bir başarı yakalamıştır.</a:t>
            </a:r>
          </a:p>
          <a:p>
            <a:r>
              <a:rPr lang="tr-TR" baseline="0" dirty="0" smtClean="0"/>
              <a:t>*Sağlık Sistemimiz sürdürülebilir bir yapı içerisinde yeni başarılara imza atmaya hazırdır.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9237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Bakan</a:t>
            </a:r>
            <a:r>
              <a:rPr lang="tr-TR" baseline="0" dirty="0" smtClean="0"/>
              <a:t> Bey’e not: </a:t>
            </a:r>
          </a:p>
          <a:p>
            <a:r>
              <a:rPr lang="tr-TR" baseline="0" dirty="0" smtClean="0"/>
              <a:t>«bu bileşenlerle SDP yönetilerek sunacağımız başarılar elde edildi» denilecek. 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1514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14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18337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tr-TR" sz="1200" b="1" dirty="0" smtClean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15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2717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48079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136" indent="-28620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4825" indent="-22896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2755" indent="-22896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0685" indent="-22896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8615" indent="-2289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6546" indent="-2289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4475" indent="-2289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2406" indent="-2289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11A4FF-1124-4F37-ADBF-D58D6E15E47B}" type="slidenum">
              <a:rPr 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tr-TR" smtClean="0">
              <a:solidFill>
                <a:srgbClr val="000000"/>
              </a:solidFill>
            </a:endParaRPr>
          </a:p>
        </p:txBody>
      </p:sp>
      <p:sp>
        <p:nvSpPr>
          <p:cNvPr id="166915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dirty="0" smtClean="0"/>
          </a:p>
        </p:txBody>
      </p:sp>
      <p:sp>
        <p:nvSpPr>
          <p:cNvPr id="166917" name="3 Slayt Numarası Yer Tutucusu"/>
          <p:cNvSpPr txBox="1">
            <a:spLocks noGrp="1"/>
          </p:cNvSpPr>
          <p:nvPr/>
        </p:nvSpPr>
        <p:spPr bwMode="auto">
          <a:xfrm>
            <a:off x="3860065" y="9443789"/>
            <a:ext cx="2947133" cy="49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96" tIns="46196" rIns="92396" bIns="46196" anchor="b"/>
          <a:lstStyle/>
          <a:p>
            <a:pPr algn="r"/>
            <a:fld id="{AA012C8B-A94B-4F8F-BEC5-1A4546890C26}" type="slidenum">
              <a:rPr lang="tr-TR" sz="1000">
                <a:solidFill>
                  <a:srgbClr val="000000"/>
                </a:solidFill>
                <a:latin typeface="Calibri" pitchFamily="34" charset="0"/>
              </a:rPr>
              <a:pPr algn="r"/>
              <a:t>18</a:t>
            </a:fld>
            <a:endParaRPr lang="tr-TR" sz="10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4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19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56272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20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301577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17929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3719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¨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541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97907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610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Yeni T</a:t>
            </a:r>
            <a:r>
              <a:rPr lang="tr-TR" baseline="0" dirty="0" smtClean="0"/>
              <a:t>ürkiye sağlık vizyonunda sadece para harcayan değil sağlıktan, para kazandıran bir Sağlık Bakanlığı hedeflenmektedir.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290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¨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200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26057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47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6303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¨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61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75978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01428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026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9003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985E2-58B2-4E93-A1A8-7CE1D101BC2E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89579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613" indent="-28523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0943" indent="-22818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320" indent="-22818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697" indent="-22818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074" indent="-2281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6451" indent="-2281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2828" indent="-2281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9205" indent="-2281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4798C8-ED1C-4384-8FBC-AEEB10A1C926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tr-TR" smtClean="0"/>
          </a:p>
        </p:txBody>
      </p:sp>
      <p:sp>
        <p:nvSpPr>
          <p:cNvPr id="20173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01733" name="3 Slayt Numarası Yer Tutucusu"/>
          <p:cNvSpPr txBox="1">
            <a:spLocks noGrp="1"/>
          </p:cNvSpPr>
          <p:nvPr/>
        </p:nvSpPr>
        <p:spPr bwMode="auto">
          <a:xfrm>
            <a:off x="3842510" y="9347417"/>
            <a:ext cx="2940906" cy="49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 anchor="b"/>
          <a:lstStyle/>
          <a:p>
            <a:pPr algn="r"/>
            <a:fld id="{9BE644AC-2FBE-431F-BD7A-B27779D71AC5}" type="slidenum">
              <a:rPr lang="tr-TR" sz="1100">
                <a:latin typeface="Calibri" pitchFamily="34" charset="0"/>
              </a:rPr>
              <a:pPr algn="r"/>
              <a:t>10</a:t>
            </a:fld>
            <a:endParaRPr lang="tr-TR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84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CFE0-D749-4348-9F75-E10FCBD9DFE7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6CFC0-C804-453E-9104-71D448D10C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3C07-6252-468E-8AC0-3E98A059CA49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406EA-BA4E-4D3D-B9C7-675A731A7EB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6351-75CB-4CCD-B43F-5858FF3FA699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39440-DFD1-4D6E-8AC4-0B2CFE4B9CE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39A1-02A3-4235-A5D5-93F4F16C3F47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4635-E901-4649-8C93-4D392701FF9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DB6D-0605-475A-BE18-C683622578A0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725DF-99B8-4762-9BC4-1CEAD5A11C4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18DF-F51A-4AE8-93C9-037C22D088DE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5F019-02CD-43DA-A769-D425E47A87B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049B8-6A19-49C6-BACA-48898F1F93F2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64082-F6D7-4086-84DB-AA4E53847D7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A5F5-041D-4CD2-A514-9866D236DD3C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60817-02FE-40C7-952A-38502A5554D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BAC5-2EED-4378-82C4-A5C320CFB590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CAFC-7566-4F35-B6E7-866B735BC83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89165-DDCC-47C4-9A60-050DD877475F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B5D4C-803D-4E5F-AC1F-ED7F3836AE3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CDB85-F927-440C-97C5-C4F959CCBF9C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94D-1771-46DD-9575-F9886DFB8AE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Başlık Yer Tutucu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4099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CC02BE-B13D-4EAF-888B-594C277439F4}" type="datetime1">
              <a:rPr lang="tr-TR"/>
              <a:pPr>
                <a:defRPr/>
              </a:pPr>
              <a:t>03.12.2014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6ACDF5-8590-4CC9-A233-2B6B0D2615C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592853"/>
            <a:ext cx="1469526" cy="169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Dikdörtgen"/>
          <p:cNvSpPr>
            <a:spLocks noChangeArrowheads="1"/>
          </p:cNvSpPr>
          <p:nvPr/>
        </p:nvSpPr>
        <p:spPr bwMode="auto">
          <a:xfrm>
            <a:off x="0" y="4849200"/>
            <a:ext cx="9144001" cy="135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lnSpc>
                <a:spcPct val="125000"/>
              </a:lnSpc>
            </a:pPr>
            <a:r>
              <a:rPr lang="tr-TR" sz="1400" b="1" dirty="0" smtClean="0">
                <a:solidFill>
                  <a:srgbClr val="000000"/>
                </a:solidFill>
              </a:rPr>
              <a:t>II. Sağlık Ekonomisi Kongresi</a:t>
            </a:r>
          </a:p>
          <a:p>
            <a:pPr algn="ctr">
              <a:lnSpc>
                <a:spcPct val="125000"/>
              </a:lnSpc>
            </a:pPr>
            <a:endParaRPr lang="tr-TR" sz="1400" b="1" dirty="0" smtClean="0">
              <a:solidFill>
                <a:srgbClr val="00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tr-TR" sz="1400" b="1" dirty="0" smtClean="0">
                <a:solidFill>
                  <a:srgbClr val="000000"/>
                </a:solidFill>
              </a:rPr>
              <a:t>Hüseyin ÇELİK</a:t>
            </a:r>
            <a:endParaRPr lang="tr-TR" sz="1400" b="1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tr-TR" sz="1400" dirty="0" smtClean="0">
                <a:solidFill>
                  <a:srgbClr val="000000"/>
                </a:solidFill>
              </a:rPr>
              <a:t>T.C. Sağlık Bakanlığı</a:t>
            </a:r>
          </a:p>
          <a:p>
            <a:pPr algn="ctr">
              <a:lnSpc>
                <a:spcPct val="125000"/>
              </a:lnSpc>
              <a:spcAft>
                <a:spcPts val="1200"/>
              </a:spcAft>
            </a:pPr>
            <a:r>
              <a:rPr lang="tr-TR" sz="1400" dirty="0" smtClean="0">
                <a:solidFill>
                  <a:srgbClr val="000000"/>
                </a:solidFill>
              </a:rPr>
              <a:t>Müsteşar Yardımcısı</a:t>
            </a:r>
            <a:endParaRPr lang="tr-TR" sz="1400" dirty="0">
              <a:solidFill>
                <a:srgbClr val="000000"/>
              </a:solidFill>
            </a:endParaRPr>
          </a:p>
        </p:txBody>
      </p:sp>
      <p:pic>
        <p:nvPicPr>
          <p:cNvPr id="2" name="Picture 1" descr="sb logo TC bütç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21045"/>
            <a:ext cx="2773680" cy="4236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222104"/>
            <a:ext cx="9144000" cy="1503040"/>
          </a:xfrm>
          <a:prstGeom prst="rect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93B0"/>
              </a:solidFill>
            </a:endParaRPr>
          </a:p>
        </p:txBody>
      </p:sp>
      <p:sp>
        <p:nvSpPr>
          <p:cNvPr id="7" name="6 Dikdörtgen"/>
          <p:cNvSpPr>
            <a:spLocks noChangeArrowheads="1"/>
          </p:cNvSpPr>
          <p:nvPr/>
        </p:nvSpPr>
        <p:spPr bwMode="auto">
          <a:xfrm>
            <a:off x="0" y="3477192"/>
            <a:ext cx="9144001" cy="93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r-TR" sz="2600" b="1" dirty="0" smtClean="0">
                <a:solidFill>
                  <a:prstClr val="white"/>
                </a:solidFill>
              </a:rPr>
              <a:t>TÜRKİYE’DE SAĞLIKTA</a:t>
            </a:r>
          </a:p>
          <a:p>
            <a:pPr algn="ctr">
              <a:lnSpc>
                <a:spcPct val="110000"/>
              </a:lnSpc>
            </a:pPr>
            <a:r>
              <a:rPr lang="tr-TR" sz="2600" b="1" dirty="0" smtClean="0">
                <a:solidFill>
                  <a:prstClr val="white"/>
                </a:solidFill>
              </a:rPr>
              <a:t>DÖNÜŞÜMÜN ETKİLERİ</a:t>
            </a:r>
          </a:p>
        </p:txBody>
      </p:sp>
      <p:sp>
        <p:nvSpPr>
          <p:cNvPr id="9" name="6 Dikdörtgen"/>
          <p:cNvSpPr>
            <a:spLocks noChangeArrowheads="1"/>
          </p:cNvSpPr>
          <p:nvPr/>
        </p:nvSpPr>
        <p:spPr bwMode="auto">
          <a:xfrm>
            <a:off x="0" y="6309294"/>
            <a:ext cx="9144001" cy="33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lnSpc>
                <a:spcPct val="125000"/>
              </a:lnSpc>
              <a:spcAft>
                <a:spcPts val="1200"/>
              </a:spcAft>
            </a:pPr>
            <a:r>
              <a:rPr lang="tr-TR" sz="1400" dirty="0" smtClean="0">
                <a:solidFill>
                  <a:srgbClr val="000000"/>
                </a:solidFill>
              </a:rPr>
              <a:t>4 Aralık 2014, Ankara</a:t>
            </a:r>
            <a:endParaRPr lang="tr-T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6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5595697"/>
            <a:ext cx="9144000" cy="769697"/>
          </a:xfrm>
          <a:prstGeom prst="rect">
            <a:avLst/>
          </a:prstGeom>
          <a:solidFill>
            <a:srgbClr val="CC0A2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10D20"/>
              </a:solidFill>
            </a:endParaRPr>
          </a:p>
        </p:txBody>
      </p:sp>
      <p:sp>
        <p:nvSpPr>
          <p:cNvPr id="12" name="12 Metin kutusu"/>
          <p:cNvSpPr txBox="1">
            <a:spLocks noChangeArrowheads="1"/>
          </p:cNvSpPr>
          <p:nvPr/>
        </p:nvSpPr>
        <p:spPr bwMode="auto">
          <a:xfrm>
            <a:off x="0" y="1126402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>
                <a:solidFill>
                  <a:prstClr val="black"/>
                </a:solidFill>
              </a:rPr>
              <a:t>Sağlık </a:t>
            </a:r>
            <a:r>
              <a:rPr lang="tr-TR" sz="2200" b="1" dirty="0">
                <a:solidFill>
                  <a:prstClr val="black"/>
                </a:solidFill>
              </a:rPr>
              <a:t>Harcamalarının GSYİH İçindeki </a:t>
            </a:r>
            <a:r>
              <a:rPr lang="tr-TR" sz="2200" b="1" dirty="0" smtClean="0">
                <a:solidFill>
                  <a:prstClr val="black"/>
                </a:solidFill>
              </a:rPr>
              <a:t>Payı</a:t>
            </a:r>
            <a:r>
              <a:rPr lang="tr-TR" sz="2200" b="1" dirty="0">
                <a:solidFill>
                  <a:prstClr val="black"/>
                </a:solidFill>
              </a:rPr>
              <a:t>, </a:t>
            </a:r>
            <a:r>
              <a:rPr lang="tr-TR" sz="2200" b="1" dirty="0" smtClean="0">
                <a:solidFill>
                  <a:prstClr val="black"/>
                </a:solidFill>
              </a:rPr>
              <a:t>(%)</a:t>
            </a:r>
            <a:endParaRPr lang="tr-TR" sz="2200" b="1" dirty="0">
              <a:solidFill>
                <a:prstClr val="black"/>
              </a:solidFill>
            </a:endParaRPr>
          </a:p>
        </p:txBody>
      </p:sp>
      <p:graphicFrame>
        <p:nvGraphicFramePr>
          <p:cNvPr id="14" name="5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43135261"/>
              </p:ext>
            </p:extLst>
          </p:nvPr>
        </p:nvGraphicFramePr>
        <p:xfrm>
          <a:off x="15954864" y="1785262"/>
          <a:ext cx="7344816" cy="291446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168353"/>
                <a:gridCol w="2309138"/>
                <a:gridCol w="1867325"/>
              </a:tblGrid>
              <a:tr h="347094">
                <a:tc>
                  <a:txBody>
                    <a:bodyPr/>
                    <a:lstStyle/>
                    <a:p>
                      <a:pPr algn="l" rtl="0" fontAlgn="ctr"/>
                      <a:endParaRPr lang="tr-TR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9108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2002</a:t>
                      </a:r>
                      <a:endParaRPr lang="tr-TR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08" marR="9108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</a:txBody>
                  <a:tcPr marL="9108" marR="9108" marT="9107" marB="0" anchor="ctr"/>
                </a:tc>
              </a:tr>
              <a:tr h="422551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Üst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Gelir Grubu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/>
                </a:tc>
              </a:tr>
              <a:tr h="422551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Üst-Orta </a:t>
                      </a:r>
                      <a:r>
                        <a:rPr lang="tr-T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Gelir Grubu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5,9</a:t>
                      </a:r>
                    </a:p>
                  </a:txBody>
                  <a:tcPr marL="0" marR="0" marT="0" marB="0" anchor="ctr"/>
                </a:tc>
              </a:tr>
              <a:tr h="422551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Avrupa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Birliği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10,2</a:t>
                      </a:r>
                    </a:p>
                  </a:txBody>
                  <a:tcPr marL="0" marR="0" marT="0" marB="0" anchor="ctr"/>
                </a:tc>
              </a:tr>
              <a:tr h="433239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Avrupa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Bölgesi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9,0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33239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Dünya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9,2</a:t>
                      </a:r>
                    </a:p>
                  </a:txBody>
                  <a:tcPr marL="0" marR="0" marT="0" marB="0" anchor="ctr"/>
                </a:tc>
              </a:tr>
              <a:tr h="433239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Türkiye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5,4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5,4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0" name="12 Metin kutusu"/>
          <p:cNvSpPr txBox="1">
            <a:spLocks noChangeArrowheads="1"/>
          </p:cNvSpPr>
          <p:nvPr/>
        </p:nvSpPr>
        <p:spPr bwMode="auto">
          <a:xfrm>
            <a:off x="894191" y="5599308"/>
            <a:ext cx="7416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</a:rPr>
              <a:t>GSS ile tüm toplum sağlıkta eşit haklara kavuşturulmuş ve sağlık finansmanında sürdürülebilir bir sistem kurulmuştur.</a:t>
            </a:r>
            <a:r>
              <a:rPr lang="tr-TR" sz="2000" b="1" dirty="0" smtClean="0">
                <a:solidFill>
                  <a:srgbClr val="C10D20"/>
                </a:solidFill>
              </a:rPr>
              <a:t> </a:t>
            </a:r>
            <a:endParaRPr lang="tr-TR" sz="2000" b="1" dirty="0">
              <a:solidFill>
                <a:srgbClr val="C10D2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10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sağlık payı sıralı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80" b="5180"/>
          <a:stretch/>
        </p:blipFill>
        <p:spPr>
          <a:xfrm>
            <a:off x="1210980" y="1770301"/>
            <a:ext cx="6632504" cy="3486729"/>
          </a:xfrm>
          <a:prstGeom prst="rect">
            <a:avLst/>
          </a:prstGeom>
        </p:spPr>
      </p:pic>
      <p:sp>
        <p:nvSpPr>
          <p:cNvPr id="21" name="12 Metin kutusu"/>
          <p:cNvSpPr txBox="1">
            <a:spLocks noChangeArrowheads="1"/>
          </p:cNvSpPr>
          <p:nvPr/>
        </p:nvSpPr>
        <p:spPr bwMode="auto">
          <a:xfrm>
            <a:off x="1148883" y="5131365"/>
            <a:ext cx="1845237" cy="2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900" b="1" dirty="0" smtClean="0">
                <a:solidFill>
                  <a:prstClr val="black"/>
                </a:solidFill>
              </a:rPr>
              <a:t>Kaynak: </a:t>
            </a:r>
            <a:r>
              <a:rPr lang="tr-TR" sz="900" dirty="0" smtClean="0">
                <a:solidFill>
                  <a:prstClr val="black"/>
                </a:solidFill>
              </a:rPr>
              <a:t>Dünya Bankası, TUİK</a:t>
            </a:r>
          </a:p>
        </p:txBody>
      </p:sp>
      <p:sp>
        <p:nvSpPr>
          <p:cNvPr id="16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2- Türkiye’de Sağlık Sektörü</a:t>
            </a:r>
          </a:p>
        </p:txBody>
      </p:sp>
    </p:spTree>
    <p:extLst>
      <p:ext uri="{BB962C8B-B14F-4D97-AF65-F5344CB8AC3E}">
        <p14:creationId xmlns="" xmlns:p14="http://schemas.microsoft.com/office/powerpoint/2010/main" val="39583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 sun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1" y="1372407"/>
            <a:ext cx="8068056" cy="3715512"/>
          </a:xfrm>
          <a:prstGeom prst="rect">
            <a:avLst/>
          </a:prstGeom>
        </p:spPr>
      </p:pic>
      <p:sp>
        <p:nvSpPr>
          <p:cNvPr id="5" name="12 Metin kutusu"/>
          <p:cNvSpPr txBox="1">
            <a:spLocks noChangeArrowheads="1"/>
          </p:cNvSpPr>
          <p:nvPr/>
        </p:nvSpPr>
        <p:spPr bwMode="auto">
          <a:xfrm>
            <a:off x="0" y="114805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Kamu ve Özel Sağlık Harcamalarının </a:t>
            </a:r>
          </a:p>
          <a:p>
            <a:pPr algn="ctr"/>
            <a:r>
              <a:rPr lang="tr-TR" sz="2200" b="1" dirty="0" smtClean="0"/>
              <a:t>GSYİH İçindeki Payı, (%)</a:t>
            </a:r>
            <a:endParaRPr lang="tr-TR" sz="2200" b="1" dirty="0"/>
          </a:p>
        </p:txBody>
      </p:sp>
      <p:sp>
        <p:nvSpPr>
          <p:cNvPr id="6" name="7 Dikdörtgen"/>
          <p:cNvSpPr/>
          <p:nvPr/>
        </p:nvSpPr>
        <p:spPr>
          <a:xfrm>
            <a:off x="444439" y="2092760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7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7 Dikdörtgen"/>
          <p:cNvSpPr/>
          <p:nvPr/>
        </p:nvSpPr>
        <p:spPr>
          <a:xfrm>
            <a:off x="444439" y="2398778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6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44439" y="2775930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5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7 Dikdörtgen"/>
          <p:cNvSpPr/>
          <p:nvPr/>
        </p:nvSpPr>
        <p:spPr>
          <a:xfrm>
            <a:off x="444439" y="3168475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4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7 Dikdörtgen"/>
          <p:cNvSpPr/>
          <p:nvPr/>
        </p:nvSpPr>
        <p:spPr>
          <a:xfrm>
            <a:off x="444439" y="3537930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3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7 Dikdörtgen"/>
          <p:cNvSpPr/>
          <p:nvPr/>
        </p:nvSpPr>
        <p:spPr>
          <a:xfrm>
            <a:off x="444439" y="3930475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2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7 Dikdörtgen"/>
          <p:cNvSpPr/>
          <p:nvPr/>
        </p:nvSpPr>
        <p:spPr>
          <a:xfrm>
            <a:off x="444439" y="4315324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1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7 Dikdörtgen"/>
          <p:cNvSpPr/>
          <p:nvPr/>
        </p:nvSpPr>
        <p:spPr>
          <a:xfrm>
            <a:off x="444439" y="4692476"/>
            <a:ext cx="357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dirty="0" smtClean="0">
                <a:latin typeface="Arial" pitchFamily="34" charset="0"/>
                <a:cs typeface="Arial" pitchFamily="34" charset="0"/>
              </a:rPr>
              <a:t>0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7 Dikdörtgen"/>
          <p:cNvSpPr/>
          <p:nvPr/>
        </p:nvSpPr>
        <p:spPr>
          <a:xfrm>
            <a:off x="780647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2002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7 Dikdörtgen"/>
          <p:cNvSpPr/>
          <p:nvPr/>
        </p:nvSpPr>
        <p:spPr>
          <a:xfrm>
            <a:off x="1467566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2003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7 Dikdörtgen"/>
          <p:cNvSpPr/>
          <p:nvPr/>
        </p:nvSpPr>
        <p:spPr>
          <a:xfrm>
            <a:off x="2162840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2004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7 Dikdörtgen"/>
          <p:cNvSpPr/>
          <p:nvPr/>
        </p:nvSpPr>
        <p:spPr>
          <a:xfrm>
            <a:off x="2843376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2005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7 Dikdörtgen"/>
          <p:cNvSpPr/>
          <p:nvPr/>
        </p:nvSpPr>
        <p:spPr>
          <a:xfrm>
            <a:off x="3537990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2006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7 Dikdörtgen"/>
          <p:cNvSpPr/>
          <p:nvPr/>
        </p:nvSpPr>
        <p:spPr>
          <a:xfrm>
            <a:off x="4225567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2007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7 Dikdörtgen"/>
          <p:cNvSpPr/>
          <p:nvPr/>
        </p:nvSpPr>
        <p:spPr>
          <a:xfrm>
            <a:off x="4920842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2008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7 Dikdörtgen"/>
          <p:cNvSpPr/>
          <p:nvPr/>
        </p:nvSpPr>
        <p:spPr>
          <a:xfrm>
            <a:off x="5593681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2009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7 Dikdörtgen"/>
          <p:cNvSpPr/>
          <p:nvPr/>
        </p:nvSpPr>
        <p:spPr>
          <a:xfrm>
            <a:off x="6288294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7 Dikdörtgen"/>
          <p:cNvSpPr/>
          <p:nvPr/>
        </p:nvSpPr>
        <p:spPr>
          <a:xfrm>
            <a:off x="6968174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2011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7 Dikdörtgen"/>
          <p:cNvSpPr/>
          <p:nvPr/>
        </p:nvSpPr>
        <p:spPr>
          <a:xfrm>
            <a:off x="7655749" y="484167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2012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7 Dikdörtgen"/>
          <p:cNvSpPr/>
          <p:nvPr/>
        </p:nvSpPr>
        <p:spPr>
          <a:xfrm>
            <a:off x="803573" y="2445794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7 Dikdörtgen"/>
          <p:cNvSpPr/>
          <p:nvPr/>
        </p:nvSpPr>
        <p:spPr>
          <a:xfrm>
            <a:off x="1496301" y="2445794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5,3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7 Dikdörtgen"/>
          <p:cNvSpPr/>
          <p:nvPr/>
        </p:nvSpPr>
        <p:spPr>
          <a:xfrm>
            <a:off x="2189028" y="2445794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7 Dikdörtgen"/>
          <p:cNvSpPr/>
          <p:nvPr/>
        </p:nvSpPr>
        <p:spPr>
          <a:xfrm>
            <a:off x="2874058" y="241500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7 Dikdörtgen"/>
          <p:cNvSpPr/>
          <p:nvPr/>
        </p:nvSpPr>
        <p:spPr>
          <a:xfrm>
            <a:off x="3551391" y="2268763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5,8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7 Dikdörtgen"/>
          <p:cNvSpPr/>
          <p:nvPr/>
        </p:nvSpPr>
        <p:spPr>
          <a:xfrm>
            <a:off x="4244119" y="218409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,0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7 Dikdörtgen"/>
          <p:cNvSpPr/>
          <p:nvPr/>
        </p:nvSpPr>
        <p:spPr>
          <a:xfrm>
            <a:off x="4936846" y="216870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6,1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7 Dikdörtgen"/>
          <p:cNvSpPr/>
          <p:nvPr/>
        </p:nvSpPr>
        <p:spPr>
          <a:xfrm>
            <a:off x="5621877" y="216870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6,1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7 Dikdörtgen"/>
          <p:cNvSpPr/>
          <p:nvPr/>
        </p:nvSpPr>
        <p:spPr>
          <a:xfrm>
            <a:off x="6314604" y="233803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5,6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7 Dikdörtgen"/>
          <p:cNvSpPr/>
          <p:nvPr/>
        </p:nvSpPr>
        <p:spPr>
          <a:xfrm>
            <a:off x="6991937" y="2468885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5,3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7 Dikdörtgen"/>
          <p:cNvSpPr/>
          <p:nvPr/>
        </p:nvSpPr>
        <p:spPr>
          <a:xfrm>
            <a:off x="7684665" y="2430400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7 Dikdörtgen"/>
          <p:cNvSpPr/>
          <p:nvPr/>
        </p:nvSpPr>
        <p:spPr>
          <a:xfrm>
            <a:off x="803573" y="3046158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3,8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7 Dikdörtgen"/>
          <p:cNvSpPr/>
          <p:nvPr/>
        </p:nvSpPr>
        <p:spPr>
          <a:xfrm>
            <a:off x="1496301" y="3030764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3,8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7 Dikdörtgen"/>
          <p:cNvSpPr/>
          <p:nvPr/>
        </p:nvSpPr>
        <p:spPr>
          <a:xfrm>
            <a:off x="2181332" y="3030764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3,8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7 Dikdörtgen"/>
          <p:cNvSpPr/>
          <p:nvPr/>
        </p:nvSpPr>
        <p:spPr>
          <a:xfrm>
            <a:off x="2866362" y="307694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3,7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7 Dikdörtgen"/>
          <p:cNvSpPr/>
          <p:nvPr/>
        </p:nvSpPr>
        <p:spPr>
          <a:xfrm>
            <a:off x="3559090" y="2976885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4,0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7 Dikdörtgen"/>
          <p:cNvSpPr/>
          <p:nvPr/>
        </p:nvSpPr>
        <p:spPr>
          <a:xfrm>
            <a:off x="4244120" y="292300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4,1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7 Dikdörtgen"/>
          <p:cNvSpPr/>
          <p:nvPr/>
        </p:nvSpPr>
        <p:spPr>
          <a:xfrm>
            <a:off x="4929150" y="2784460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4,4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7 Dikdörtgen"/>
          <p:cNvSpPr/>
          <p:nvPr/>
        </p:nvSpPr>
        <p:spPr>
          <a:xfrm>
            <a:off x="5621877" y="2607429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4,9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7 Dikdörtgen"/>
          <p:cNvSpPr/>
          <p:nvPr/>
        </p:nvSpPr>
        <p:spPr>
          <a:xfrm>
            <a:off x="6299210" y="2815248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4,4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7 Dikdörtgen"/>
          <p:cNvSpPr/>
          <p:nvPr/>
        </p:nvSpPr>
        <p:spPr>
          <a:xfrm>
            <a:off x="6999634" y="2892218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4,2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7 Dikdörtgen"/>
          <p:cNvSpPr/>
          <p:nvPr/>
        </p:nvSpPr>
        <p:spPr>
          <a:xfrm>
            <a:off x="7684664" y="2899915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4,1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7 Dikdörtgen"/>
          <p:cNvSpPr/>
          <p:nvPr/>
        </p:nvSpPr>
        <p:spPr>
          <a:xfrm>
            <a:off x="803573" y="4254581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1,6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7 Dikdörtgen"/>
          <p:cNvSpPr/>
          <p:nvPr/>
        </p:nvSpPr>
        <p:spPr>
          <a:xfrm>
            <a:off x="1496301" y="4285369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1,5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7 Dikdörtgen"/>
          <p:cNvSpPr/>
          <p:nvPr/>
        </p:nvSpPr>
        <p:spPr>
          <a:xfrm>
            <a:off x="2173634" y="4262278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1,5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7 Dikdörtgen"/>
          <p:cNvSpPr/>
          <p:nvPr/>
        </p:nvSpPr>
        <p:spPr>
          <a:xfrm>
            <a:off x="2874058" y="4185308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1,8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7 Dikdörtgen"/>
          <p:cNvSpPr/>
          <p:nvPr/>
        </p:nvSpPr>
        <p:spPr>
          <a:xfrm>
            <a:off x="3551392" y="4146823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1,8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7 Dikdörtgen"/>
          <p:cNvSpPr/>
          <p:nvPr/>
        </p:nvSpPr>
        <p:spPr>
          <a:xfrm>
            <a:off x="4236422" y="4116035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7 Dikdörtgen"/>
          <p:cNvSpPr/>
          <p:nvPr/>
        </p:nvSpPr>
        <p:spPr>
          <a:xfrm>
            <a:off x="4929149" y="4223793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1,6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7 Dikdörtgen"/>
          <p:cNvSpPr/>
          <p:nvPr/>
        </p:nvSpPr>
        <p:spPr>
          <a:xfrm>
            <a:off x="5614180" y="4408521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1,2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7 Dikdörtgen"/>
          <p:cNvSpPr/>
          <p:nvPr/>
        </p:nvSpPr>
        <p:spPr>
          <a:xfrm>
            <a:off x="6299211" y="4393127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1,2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7 Dikdörtgen"/>
          <p:cNvSpPr/>
          <p:nvPr/>
        </p:nvSpPr>
        <p:spPr>
          <a:xfrm>
            <a:off x="6991938" y="4439309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1,1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7 Dikdörtgen"/>
          <p:cNvSpPr/>
          <p:nvPr/>
        </p:nvSpPr>
        <p:spPr>
          <a:xfrm>
            <a:off x="7676968" y="4377733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1,3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7 Dikdörtgen"/>
          <p:cNvSpPr/>
          <p:nvPr/>
        </p:nvSpPr>
        <p:spPr>
          <a:xfrm>
            <a:off x="8206820" y="2656078"/>
            <a:ext cx="796476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Toplam</a:t>
            </a:r>
            <a:endParaRPr lang="tr-TR" sz="1000" b="1" dirty="0">
              <a:solidFill>
                <a:schemeClr val="accent2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59" name="7 Dikdörtgen"/>
          <p:cNvSpPr/>
          <p:nvPr/>
        </p:nvSpPr>
        <p:spPr>
          <a:xfrm>
            <a:off x="8203940" y="3128973"/>
            <a:ext cx="5886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Kamu</a:t>
            </a:r>
            <a:endParaRPr lang="tr-TR" sz="1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7 Dikdörtgen"/>
          <p:cNvSpPr/>
          <p:nvPr/>
        </p:nvSpPr>
        <p:spPr>
          <a:xfrm>
            <a:off x="8202500" y="4220503"/>
            <a:ext cx="5886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Özel</a:t>
            </a:r>
            <a:endParaRPr lang="tr-TR" sz="10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8071189" y="2857442"/>
            <a:ext cx="145292" cy="0"/>
          </a:xfrm>
          <a:prstGeom prst="line">
            <a:avLst/>
          </a:prstGeom>
          <a:ln w="57150" cap="rnd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8062052" y="3348782"/>
            <a:ext cx="145292" cy="0"/>
          </a:xfrm>
          <a:prstGeom prst="line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8062052" y="4437464"/>
            <a:ext cx="145292" cy="0"/>
          </a:xfrm>
          <a:prstGeom prst="line">
            <a:avLst/>
          </a:prstGeom>
          <a:ln w="38100" cap="rnd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7 Dikdörtgen"/>
          <p:cNvSpPr/>
          <p:nvPr/>
        </p:nvSpPr>
        <p:spPr>
          <a:xfrm>
            <a:off x="599706" y="5180563"/>
            <a:ext cx="5454352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b="1" dirty="0" smtClean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Ulusal Sağlık Hesapları Çalışması, 2013,TÜİK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11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" y="5595697"/>
            <a:ext cx="9144000" cy="7696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10D20"/>
              </a:solidFill>
            </a:endParaRPr>
          </a:p>
        </p:txBody>
      </p:sp>
      <p:sp>
        <p:nvSpPr>
          <p:cNvPr id="70" name="12 Metin kutusu"/>
          <p:cNvSpPr txBox="1">
            <a:spLocks noChangeArrowheads="1"/>
          </p:cNvSpPr>
          <p:nvPr/>
        </p:nvSpPr>
        <p:spPr bwMode="auto">
          <a:xfrm>
            <a:off x="0" y="5608445"/>
            <a:ext cx="92571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Sağlıkta Dönüşüm Programı </a:t>
            </a:r>
            <a:r>
              <a:rPr lang="tr-TR" sz="2000" b="1" dirty="0" smtClean="0">
                <a:solidFill>
                  <a:schemeClr val="bg1"/>
                </a:solidFill>
              </a:rPr>
              <a:t>Sonucu </a:t>
            </a:r>
            <a:r>
              <a:rPr lang="tr-TR" sz="2000" b="1" dirty="0">
                <a:solidFill>
                  <a:schemeClr val="bg1"/>
                </a:solidFill>
              </a:rPr>
              <a:t>K</a:t>
            </a:r>
            <a:r>
              <a:rPr lang="tr-TR" sz="2000" b="1" dirty="0" smtClean="0">
                <a:solidFill>
                  <a:schemeClr val="bg1"/>
                </a:solidFill>
              </a:rPr>
              <a:t>amu</a:t>
            </a:r>
            <a:r>
              <a:rPr lang="tr-TR" sz="2000" b="1" dirty="0">
                <a:solidFill>
                  <a:schemeClr val="bg1"/>
                </a:solidFill>
              </a:rPr>
              <a:t>, G</a:t>
            </a:r>
            <a:r>
              <a:rPr lang="tr-TR" sz="2000" b="1" dirty="0" smtClean="0">
                <a:solidFill>
                  <a:schemeClr val="bg1"/>
                </a:solidFill>
              </a:rPr>
              <a:t>elişmiş </a:t>
            </a:r>
            <a:r>
              <a:rPr lang="tr-TR" sz="2000" b="1" dirty="0">
                <a:solidFill>
                  <a:schemeClr val="bg1"/>
                </a:solidFill>
              </a:rPr>
              <a:t>Ü</a:t>
            </a:r>
            <a:r>
              <a:rPr lang="tr-TR" sz="2000" b="1" dirty="0" smtClean="0">
                <a:solidFill>
                  <a:schemeClr val="bg1"/>
                </a:solidFill>
              </a:rPr>
              <a:t>lkelere </a:t>
            </a: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B</a:t>
            </a:r>
            <a:r>
              <a:rPr lang="tr-TR" sz="2000" b="1" dirty="0" smtClean="0">
                <a:solidFill>
                  <a:schemeClr val="bg1"/>
                </a:solidFill>
              </a:rPr>
              <a:t>enzer </a:t>
            </a:r>
            <a:r>
              <a:rPr lang="tr-TR" sz="2000" b="1" dirty="0">
                <a:solidFill>
                  <a:schemeClr val="bg1"/>
                </a:solidFill>
              </a:rPr>
              <a:t>Ş</a:t>
            </a:r>
            <a:r>
              <a:rPr lang="tr-TR" sz="2000" b="1" dirty="0" smtClean="0">
                <a:solidFill>
                  <a:schemeClr val="bg1"/>
                </a:solidFill>
              </a:rPr>
              <a:t>ekilde </a:t>
            </a:r>
            <a:r>
              <a:rPr lang="tr-TR" sz="2000" b="1" dirty="0">
                <a:solidFill>
                  <a:schemeClr val="bg1"/>
                </a:solidFill>
              </a:rPr>
              <a:t>D</a:t>
            </a:r>
            <a:r>
              <a:rPr lang="tr-TR" sz="2000" b="1" dirty="0" smtClean="0">
                <a:solidFill>
                  <a:schemeClr val="bg1"/>
                </a:solidFill>
              </a:rPr>
              <a:t>aha </a:t>
            </a:r>
            <a:r>
              <a:rPr lang="tr-TR" sz="2000" b="1" dirty="0">
                <a:solidFill>
                  <a:schemeClr val="bg1"/>
                </a:solidFill>
              </a:rPr>
              <a:t>G</a:t>
            </a:r>
            <a:r>
              <a:rPr lang="tr-TR" sz="2000" b="1" dirty="0" smtClean="0">
                <a:solidFill>
                  <a:schemeClr val="bg1"/>
                </a:solidFill>
              </a:rPr>
              <a:t>üçlü </a:t>
            </a:r>
            <a:r>
              <a:rPr lang="tr-TR" sz="2000" b="1" dirty="0">
                <a:solidFill>
                  <a:schemeClr val="bg1"/>
                </a:solidFill>
              </a:rPr>
              <a:t>B</a:t>
            </a:r>
            <a:r>
              <a:rPr lang="tr-TR" sz="2000" b="1" dirty="0" smtClean="0">
                <a:solidFill>
                  <a:schemeClr val="bg1"/>
                </a:solidFill>
              </a:rPr>
              <a:t>ir </a:t>
            </a:r>
            <a:r>
              <a:rPr lang="tr-TR" sz="2000" b="1" dirty="0">
                <a:solidFill>
                  <a:schemeClr val="bg1"/>
                </a:solidFill>
              </a:rPr>
              <a:t>R</a:t>
            </a:r>
            <a:r>
              <a:rPr lang="tr-TR" sz="2000" b="1" dirty="0" smtClean="0">
                <a:solidFill>
                  <a:schemeClr val="bg1"/>
                </a:solidFill>
              </a:rPr>
              <a:t>ol </a:t>
            </a:r>
            <a:r>
              <a:rPr lang="tr-TR" sz="2000" b="1" dirty="0">
                <a:solidFill>
                  <a:schemeClr val="bg1"/>
                </a:solidFill>
              </a:rPr>
              <a:t>A</a:t>
            </a:r>
            <a:r>
              <a:rPr lang="tr-TR" sz="2000" b="1" dirty="0" smtClean="0">
                <a:solidFill>
                  <a:schemeClr val="bg1"/>
                </a:solidFill>
              </a:rPr>
              <a:t>lmıştır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1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2- Türkiye’de Sağlık Sektörü</a:t>
            </a:r>
          </a:p>
        </p:txBody>
      </p:sp>
    </p:spTree>
    <p:extLst>
      <p:ext uri="{BB962C8B-B14F-4D97-AF65-F5344CB8AC3E}">
        <p14:creationId xmlns="" xmlns:p14="http://schemas.microsoft.com/office/powerpoint/2010/main" val="25255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çiş şabl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2564904"/>
            <a:ext cx="9145206" cy="1368152"/>
          </a:xfrm>
          <a:prstGeom prst="rect">
            <a:avLst/>
          </a:prstGeom>
        </p:spPr>
      </p:pic>
      <p:sp>
        <p:nvSpPr>
          <p:cNvPr id="7" name="5 Dikdörtgen"/>
          <p:cNvSpPr>
            <a:spLocks noChangeArrowheads="1"/>
          </p:cNvSpPr>
          <p:nvPr/>
        </p:nvSpPr>
        <p:spPr bwMode="auto">
          <a:xfrm>
            <a:off x="0" y="2942224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500" b="1" dirty="0">
                <a:solidFill>
                  <a:prstClr val="white"/>
                </a:solidFill>
              </a:rPr>
              <a:t>3</a:t>
            </a:r>
            <a:r>
              <a:rPr lang="tr-TR" sz="2500" b="1" dirty="0" smtClean="0">
                <a:solidFill>
                  <a:prstClr val="white"/>
                </a:solidFill>
              </a:rPr>
              <a:t>- Türkiye Sağlıkta Dönüşüm Programı</a:t>
            </a:r>
            <a:endParaRPr lang="tr-TR" sz="2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7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0948" y="1577310"/>
            <a:ext cx="7974780" cy="1005379"/>
          </a:xfrm>
        </p:spPr>
        <p:txBody>
          <a:bodyPr/>
          <a:lstStyle/>
          <a:p>
            <a:pPr>
              <a:lnSpc>
                <a:spcPct val="110000"/>
              </a:lnSpc>
              <a:buNone/>
            </a:pPr>
            <a:r>
              <a:rPr lang="tr-TR" sz="1600" b="1" dirty="0" smtClean="0">
                <a:latin typeface="Arial"/>
                <a:cs typeface="Arial"/>
              </a:rPr>
              <a:t>1.</a:t>
            </a:r>
            <a:r>
              <a:rPr lang="tr-TR" sz="1600" dirty="0" smtClean="0">
                <a:latin typeface="Arial"/>
                <a:cs typeface="Arial"/>
              </a:rPr>
              <a:t>   </a:t>
            </a:r>
            <a:r>
              <a:rPr lang="tr-TR" sz="1600" b="1" dirty="0" smtClean="0">
                <a:latin typeface="Arial"/>
                <a:cs typeface="Arial"/>
              </a:rPr>
              <a:t>Planlayıcı ve Denetleyici Bir Sağlık Bakanlığı</a:t>
            </a:r>
          </a:p>
          <a:p>
            <a:pPr>
              <a:lnSpc>
                <a:spcPct val="110000"/>
              </a:lnSpc>
              <a:buNone/>
            </a:pPr>
            <a:r>
              <a:rPr lang="tr-TR" sz="1600" b="1" dirty="0" smtClean="0">
                <a:latin typeface="Arial"/>
                <a:cs typeface="Arial"/>
              </a:rPr>
              <a:t>2.   Herkesi Tek Çatı Altında Toplayan Genel Sağlık Sigortası</a:t>
            </a:r>
          </a:p>
          <a:p>
            <a:pPr>
              <a:lnSpc>
                <a:spcPct val="110000"/>
              </a:lnSpc>
              <a:buNone/>
            </a:pPr>
            <a:r>
              <a:rPr lang="tr-TR" sz="1600" b="1" dirty="0" smtClean="0">
                <a:latin typeface="Arial"/>
                <a:cs typeface="Arial"/>
              </a:rPr>
              <a:t>3.   Yaygın, Erişimi Kolay ve Güler Yüzlü Sağlık Hizmet Sistemi </a:t>
            </a:r>
            <a:endParaRPr lang="tr-TR" sz="1600" b="1" dirty="0"/>
          </a:p>
          <a:p>
            <a:pPr>
              <a:buNone/>
            </a:pPr>
            <a:r>
              <a:rPr lang="tr-TR" sz="16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0" y="109607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atin typeface="Arial"/>
                <a:cs typeface="Arial"/>
              </a:rPr>
              <a:t>Sağlıkta Dönüşüm Programı Bileşenleri</a:t>
            </a:r>
            <a:endParaRPr lang="tr-TR" sz="2200" dirty="0"/>
          </a:p>
        </p:txBody>
      </p:sp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13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 bwMode="auto">
          <a:xfrm>
            <a:off x="643923" y="2554729"/>
            <a:ext cx="4464512" cy="7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Font typeface="Arial" charset="0"/>
              <a:buNone/>
            </a:pPr>
            <a:r>
              <a:rPr lang="tr-TR" sz="1200" b="1" dirty="0" smtClean="0">
                <a:latin typeface="Arial"/>
                <a:cs typeface="Arial"/>
              </a:rPr>
              <a:t>3.1</a:t>
            </a:r>
            <a:r>
              <a:rPr lang="tr-TR" sz="1200" dirty="0" smtClean="0">
                <a:latin typeface="Arial"/>
                <a:cs typeface="Arial"/>
              </a:rPr>
              <a:t> Güçlendirilmiş Temel Sağlık Hizmetleri</a:t>
            </a:r>
          </a:p>
          <a:p>
            <a:pPr lvl="1">
              <a:lnSpc>
                <a:spcPct val="110000"/>
              </a:lnSpc>
              <a:buFont typeface="Arial" charset="0"/>
              <a:buNone/>
            </a:pPr>
            <a:r>
              <a:rPr lang="tr-TR" sz="1200" b="1" dirty="0" smtClean="0">
                <a:latin typeface="Arial"/>
                <a:cs typeface="Arial"/>
              </a:rPr>
              <a:t>3.2</a:t>
            </a:r>
            <a:r>
              <a:rPr lang="tr-TR" sz="1200" dirty="0" smtClean="0">
                <a:latin typeface="Arial"/>
                <a:cs typeface="Arial"/>
              </a:rPr>
              <a:t> Etkili, Kademeli Sevk Zinciri </a:t>
            </a:r>
          </a:p>
          <a:p>
            <a:pPr lvl="1">
              <a:lnSpc>
                <a:spcPct val="110000"/>
              </a:lnSpc>
              <a:buFont typeface="Arial" charset="0"/>
              <a:buNone/>
            </a:pPr>
            <a:r>
              <a:rPr lang="tr-TR" sz="1200" b="1" dirty="0" smtClean="0">
                <a:latin typeface="Arial"/>
                <a:cs typeface="Arial"/>
              </a:rPr>
              <a:t>3.3</a:t>
            </a:r>
            <a:r>
              <a:rPr lang="tr-TR" sz="1200" dirty="0" smtClean="0">
                <a:latin typeface="Arial"/>
                <a:cs typeface="Arial"/>
              </a:rPr>
              <a:t> İdari ve Mali Özerkliğe Sahip Sağlık İşletmeleri </a:t>
            </a:r>
            <a:endParaRPr lang="tr-TR" sz="1600" dirty="0" smtClean="0"/>
          </a:p>
          <a:p>
            <a:pPr>
              <a:buFont typeface="Arial" charset="0"/>
              <a:buNone/>
            </a:pPr>
            <a:r>
              <a:rPr lang="tr-TR" sz="1600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 bwMode="auto">
          <a:xfrm>
            <a:off x="750948" y="3289575"/>
            <a:ext cx="8195956" cy="111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4.</a:t>
            </a:r>
            <a:r>
              <a:rPr lang="tr-TR" sz="1600" dirty="0" smtClean="0">
                <a:latin typeface="Arial"/>
                <a:cs typeface="Arial"/>
              </a:rPr>
              <a:t>   </a:t>
            </a:r>
            <a:r>
              <a:rPr lang="tr-TR" sz="1600" b="1" dirty="0" smtClean="0">
                <a:latin typeface="Arial"/>
                <a:cs typeface="Arial"/>
              </a:rPr>
              <a:t>Bilgi ve Beceri ile Donanmış, Yüksek Motivasyonla Çalışan Sağlık İnsan Gücü 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5.   Sistemi Destekleyecek Eğitim ve Bilim Kurumları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6.   Nitelikli ve Etkili Sağlık Hizmetleri İçin Kalite ve Akreditasyon  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7.   Akılcı İlaç ve Malzeme Yönetiminde Kurumsal Yapılanma </a:t>
            </a:r>
            <a:endParaRPr lang="tr-TR" sz="1600" b="1" dirty="0" smtClean="0"/>
          </a:p>
          <a:p>
            <a:pPr>
              <a:buFont typeface="Arial" charset="0"/>
              <a:buNone/>
            </a:pPr>
            <a:r>
              <a:rPr lang="tr-TR" sz="1600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 bwMode="auto">
          <a:xfrm>
            <a:off x="636795" y="4571699"/>
            <a:ext cx="7974780" cy="5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Font typeface="Arial" charset="0"/>
              <a:buNone/>
            </a:pPr>
            <a:r>
              <a:rPr lang="tr-TR" sz="1100" b="1" dirty="0" smtClean="0">
                <a:latin typeface="Arial"/>
                <a:cs typeface="Arial"/>
              </a:rPr>
              <a:t>7.1 </a:t>
            </a:r>
            <a:r>
              <a:rPr lang="tr-TR" sz="1100" dirty="0" smtClean="0">
                <a:latin typeface="Arial"/>
                <a:cs typeface="Arial"/>
              </a:rPr>
              <a:t>Ulusal İlaç Kurumu</a:t>
            </a:r>
          </a:p>
          <a:p>
            <a:pPr lvl="1">
              <a:lnSpc>
                <a:spcPct val="110000"/>
              </a:lnSpc>
              <a:buFont typeface="Arial" charset="0"/>
              <a:buNone/>
            </a:pPr>
            <a:r>
              <a:rPr lang="tr-TR" sz="1100" b="1" dirty="0" smtClean="0">
                <a:latin typeface="Arial"/>
                <a:cs typeface="Arial"/>
              </a:rPr>
              <a:t>7.2 </a:t>
            </a:r>
            <a:r>
              <a:rPr lang="tr-TR" sz="1100" dirty="0" smtClean="0">
                <a:latin typeface="Arial"/>
                <a:cs typeface="Arial"/>
              </a:rPr>
              <a:t>Tıbbi Cihaz Kurumu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 bwMode="auto">
          <a:xfrm>
            <a:off x="750948" y="5042582"/>
            <a:ext cx="7974780" cy="132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8.   Karar Sürecinde Etkili Bilgiye Erişim: Sağlık Bilgi Sistemi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9.   Sağlığın Teşviki ve Geliştirilmesi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10. Sınır Ötesi Sağlık Hizmetleri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b="1" dirty="0" smtClean="0">
                <a:latin typeface="Arial"/>
                <a:cs typeface="Arial"/>
              </a:rPr>
              <a:t>11. Çok Sektörlü Sağlık Sorumluluğu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1600" dirty="0" smtClean="0"/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tr-TR" sz="16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endParaRPr lang="tr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1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Semerkant03\Desktop\bütçe\kitap kapakları\b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0" y="2129477"/>
            <a:ext cx="2583507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6 Dikdörtgen"/>
          <p:cNvSpPr>
            <a:spLocks noChangeArrowheads="1"/>
          </p:cNvSpPr>
          <p:nvPr/>
        </p:nvSpPr>
        <p:spPr bwMode="auto">
          <a:xfrm>
            <a:off x="3635896" y="1772816"/>
            <a:ext cx="519303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</a:rPr>
              <a:t>Successful Health System Reforms: The Case Of Turkey </a:t>
            </a:r>
          </a:p>
          <a:p>
            <a:pPr>
              <a:spcAft>
                <a:spcPts val="600"/>
              </a:spcAft>
            </a:pPr>
            <a:r>
              <a:rPr lang="tr-TR" sz="1200" dirty="0">
                <a:solidFill>
                  <a:prstClr val="black"/>
                </a:solidFill>
              </a:rPr>
              <a:t>Başarılı Sağlık Sistemi Reformları: Türkiye Örneği (sayfa 6</a:t>
            </a:r>
            <a:r>
              <a:rPr lang="tr-TR" sz="1200" dirty="0" smtClean="0">
                <a:solidFill>
                  <a:prstClr val="black"/>
                </a:solidFill>
              </a:rPr>
              <a:t>), </a:t>
            </a:r>
            <a:r>
              <a:rPr lang="tr-TR" sz="1200" b="1" dirty="0" smtClean="0">
                <a:solidFill>
                  <a:prstClr val="black"/>
                </a:solidFill>
              </a:rPr>
              <a:t>2012</a:t>
            </a:r>
            <a:endParaRPr lang="tr-TR" sz="1200" b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1200" dirty="0">
                <a:solidFill>
                  <a:prstClr val="black"/>
                </a:solidFill>
              </a:rPr>
              <a:t>Yayınlayan Kuruluş: Dünya Sağlık Örgütü Avrupa Bölge Ofisi</a:t>
            </a:r>
          </a:p>
          <a:p>
            <a:endParaRPr lang="tr-TR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2002’de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“</a:t>
            </a:r>
            <a:r>
              <a:rPr lang="tr-TR" b="1" dirty="0">
                <a:solidFill>
                  <a:prstClr val="black"/>
                </a:solidFill>
              </a:rPr>
              <a:t>Yeni bin yılın başında </a:t>
            </a:r>
            <a:r>
              <a:rPr lang="tr-TR" dirty="0">
                <a:solidFill>
                  <a:prstClr val="black"/>
                </a:solidFill>
              </a:rPr>
              <a:t>Türkiye’deki sağlık sektörünün performansı, sağlık sonuçları,         mali koruma ve hasta memnuniyeti penceresinden bakıldığında </a:t>
            </a:r>
            <a:r>
              <a:rPr lang="tr-TR" b="1" dirty="0">
                <a:solidFill>
                  <a:prstClr val="black"/>
                </a:solidFill>
              </a:rPr>
              <a:t>hem OECD ülkeleri arasında hem de DSÖ Avrupa </a:t>
            </a:r>
            <a:r>
              <a:rPr lang="tr-TR" b="1" dirty="0"/>
              <a:t>Bölgesi’nde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FF0000"/>
                </a:solidFill>
              </a:rPr>
              <a:t>en </a:t>
            </a:r>
            <a:r>
              <a:rPr lang="tr-TR" b="1" dirty="0">
                <a:solidFill>
                  <a:srgbClr val="FF0000"/>
                </a:solidFill>
              </a:rPr>
              <a:t>alt sıradaydı.</a:t>
            </a:r>
            <a:r>
              <a:rPr lang="tr-TR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9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12" name="Oval 11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14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7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1445135"/>
            <a:ext cx="9143999" cy="7685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10D20"/>
              </a:solidFill>
            </a:endParaRPr>
          </a:p>
        </p:txBody>
      </p:sp>
      <p:sp>
        <p:nvSpPr>
          <p:cNvPr id="47" name="Dikdörtgen 6"/>
          <p:cNvSpPr/>
          <p:nvPr/>
        </p:nvSpPr>
        <p:spPr>
          <a:xfrm>
            <a:off x="5291350" y="2702348"/>
            <a:ext cx="3057756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5 Dikdörtgen"/>
          <p:cNvSpPr>
            <a:spLocks noChangeArrowheads="1"/>
          </p:cNvSpPr>
          <p:nvPr/>
        </p:nvSpPr>
        <p:spPr bwMode="auto">
          <a:xfrm>
            <a:off x="0" y="977499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dirty="0" smtClean="0">
                <a:solidFill>
                  <a:prstClr val="black"/>
                </a:solidFill>
              </a:rPr>
              <a:t>“</a:t>
            </a:r>
            <a:r>
              <a:rPr lang="tr-TR" sz="2200" b="1" dirty="0" smtClean="0">
                <a:solidFill>
                  <a:prstClr val="black"/>
                </a:solidFill>
              </a:rPr>
              <a:t>Sağlıkta </a:t>
            </a:r>
            <a:r>
              <a:rPr lang="tr-TR" sz="2200" b="1" dirty="0" err="1" smtClean="0">
                <a:solidFill>
                  <a:prstClr val="black"/>
                </a:solidFill>
              </a:rPr>
              <a:t>Dönüşüm</a:t>
            </a:r>
            <a:r>
              <a:rPr lang="tr-TR" sz="2200" dirty="0" err="1">
                <a:solidFill>
                  <a:prstClr val="black"/>
                </a:solidFill>
              </a:rPr>
              <a:t>”</a:t>
            </a:r>
            <a:r>
              <a:rPr lang="tr-TR" sz="2200" b="1" dirty="0" err="1" smtClean="0">
                <a:solidFill>
                  <a:prstClr val="black"/>
                </a:solidFill>
              </a:rPr>
              <a:t>ün</a:t>
            </a:r>
            <a:r>
              <a:rPr lang="tr-TR" sz="2200" b="1" dirty="0" smtClean="0">
                <a:solidFill>
                  <a:prstClr val="black"/>
                </a:solidFill>
              </a:rPr>
              <a:t> Başarı Hikayesi - 1</a:t>
            </a:r>
          </a:p>
        </p:txBody>
      </p:sp>
      <p:sp>
        <p:nvSpPr>
          <p:cNvPr id="9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44021"/>
            <a:ext cx="456272" cy="332279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15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İçerik Yer Tutucusu 2"/>
          <p:cNvSpPr>
            <a:spLocks noGrp="1"/>
          </p:cNvSpPr>
          <p:nvPr>
            <p:ph idx="1"/>
          </p:nvPr>
        </p:nvSpPr>
        <p:spPr>
          <a:xfrm>
            <a:off x="1092674" y="1466372"/>
            <a:ext cx="7651700" cy="679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2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Türkiye, </a:t>
            </a:r>
            <a:r>
              <a:rPr lang="tr-TR" sz="12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2002-2009 yılları arasındaki </a:t>
            </a:r>
            <a:r>
              <a:rPr lang="tr-TR" sz="14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7 </a:t>
            </a:r>
            <a:r>
              <a:rPr lang="tr-TR"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yılda sağlık harcamasını 2 katına çıkararak </a:t>
            </a:r>
            <a:r>
              <a:rPr lang="tr-TR" sz="14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doğumda beklenen </a:t>
            </a:r>
            <a:r>
              <a:rPr lang="tr-TR"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yaşam süresinde 75 yıla ulaştı</a:t>
            </a:r>
            <a:r>
              <a:rPr lang="tr-TR" sz="1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tr-TR" sz="12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OECD ülkeleri, bu rakama ulaşmak için sağlık harcamasını 3 katına çıkardı ve 16 yıl </a:t>
            </a:r>
            <a:r>
              <a:rPr lang="tr-TR" sz="12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bekledi.</a:t>
            </a:r>
          </a:p>
        </p:txBody>
      </p:sp>
      <p:sp>
        <p:nvSpPr>
          <p:cNvPr id="14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15" name="Oval 14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15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Dikdörtgen 12"/>
          <p:cNvSpPr/>
          <p:nvPr/>
        </p:nvSpPr>
        <p:spPr>
          <a:xfrm>
            <a:off x="5275298" y="4864249"/>
            <a:ext cx="1080943" cy="299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6"/>
          <p:cNvSpPr/>
          <p:nvPr/>
        </p:nvSpPr>
        <p:spPr>
          <a:xfrm>
            <a:off x="5275299" y="5429657"/>
            <a:ext cx="279648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0"/>
          <p:cNvSpPr/>
          <p:nvPr/>
        </p:nvSpPr>
        <p:spPr>
          <a:xfrm>
            <a:off x="5278486" y="4307757"/>
            <a:ext cx="1058800" cy="2880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8"/>
          <p:cNvSpPr/>
          <p:nvPr/>
        </p:nvSpPr>
        <p:spPr>
          <a:xfrm>
            <a:off x="5286841" y="3759957"/>
            <a:ext cx="718712" cy="2880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6"/>
          <p:cNvSpPr/>
          <p:nvPr/>
        </p:nvSpPr>
        <p:spPr>
          <a:xfrm>
            <a:off x="5283653" y="3214121"/>
            <a:ext cx="352253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8"/>
          <p:cNvSpPr/>
          <p:nvPr/>
        </p:nvSpPr>
        <p:spPr>
          <a:xfrm>
            <a:off x="1798482" y="3759957"/>
            <a:ext cx="2128736" cy="2880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10"/>
          <p:cNvSpPr/>
          <p:nvPr/>
        </p:nvSpPr>
        <p:spPr>
          <a:xfrm>
            <a:off x="1381447" y="4307757"/>
            <a:ext cx="2545772" cy="2880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12"/>
          <p:cNvSpPr/>
          <p:nvPr/>
        </p:nvSpPr>
        <p:spPr>
          <a:xfrm>
            <a:off x="2736815" y="4864249"/>
            <a:ext cx="1190404" cy="299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16"/>
          <p:cNvSpPr/>
          <p:nvPr/>
        </p:nvSpPr>
        <p:spPr>
          <a:xfrm>
            <a:off x="1855351" y="5429657"/>
            <a:ext cx="2069527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6"/>
          <p:cNvSpPr/>
          <p:nvPr/>
        </p:nvSpPr>
        <p:spPr>
          <a:xfrm>
            <a:off x="2177607" y="3214121"/>
            <a:ext cx="1757965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5 Dikdörtgen"/>
          <p:cNvSpPr>
            <a:spLocks noChangeArrowheads="1"/>
          </p:cNvSpPr>
          <p:nvPr/>
        </p:nvSpPr>
        <p:spPr bwMode="auto">
          <a:xfrm>
            <a:off x="3472378" y="2248142"/>
            <a:ext cx="1043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b="1" dirty="0" smtClean="0">
                <a:solidFill>
                  <a:prstClr val="black"/>
                </a:solidFill>
              </a:rPr>
              <a:t>2000</a:t>
            </a:r>
            <a:endParaRPr lang="tr-TR" sz="1400" b="1" dirty="0">
              <a:solidFill>
                <a:prstClr val="black"/>
              </a:solidFill>
            </a:endParaRPr>
          </a:p>
        </p:txBody>
      </p:sp>
      <p:sp>
        <p:nvSpPr>
          <p:cNvPr id="27" name="5 Dikdörtgen"/>
          <p:cNvSpPr>
            <a:spLocks noChangeArrowheads="1"/>
          </p:cNvSpPr>
          <p:nvPr/>
        </p:nvSpPr>
        <p:spPr bwMode="auto">
          <a:xfrm>
            <a:off x="5185315" y="2248142"/>
            <a:ext cx="1043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b="1" dirty="0" smtClean="0">
                <a:solidFill>
                  <a:prstClr val="black"/>
                </a:solidFill>
              </a:rPr>
              <a:t>2012</a:t>
            </a:r>
            <a:endParaRPr lang="tr-TR" sz="1400" b="1" dirty="0">
              <a:solidFill>
                <a:prstClr val="black"/>
              </a:solidFill>
            </a:endParaRPr>
          </a:p>
        </p:txBody>
      </p:sp>
      <p:sp>
        <p:nvSpPr>
          <p:cNvPr id="28" name="5 Dikdörtgen"/>
          <p:cNvSpPr>
            <a:spLocks noChangeArrowheads="1"/>
          </p:cNvSpPr>
          <p:nvPr/>
        </p:nvSpPr>
        <p:spPr bwMode="auto">
          <a:xfrm>
            <a:off x="1593145" y="3212815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31,5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29" name="5 Dikdörtgen"/>
          <p:cNvSpPr>
            <a:spLocks noChangeArrowheads="1"/>
          </p:cNvSpPr>
          <p:nvPr/>
        </p:nvSpPr>
        <p:spPr bwMode="auto">
          <a:xfrm>
            <a:off x="1224082" y="3757914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40,0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30" name="5 Dikdörtgen"/>
          <p:cNvSpPr>
            <a:spLocks noChangeArrowheads="1"/>
          </p:cNvSpPr>
          <p:nvPr/>
        </p:nvSpPr>
        <p:spPr bwMode="auto">
          <a:xfrm>
            <a:off x="817358" y="4305933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64,0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31" name="5 Dikdörtgen"/>
          <p:cNvSpPr>
            <a:spLocks noChangeArrowheads="1"/>
          </p:cNvSpPr>
          <p:nvPr/>
        </p:nvSpPr>
        <p:spPr bwMode="auto">
          <a:xfrm>
            <a:off x="2169609" y="4855101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19,8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32" name="5 Dikdörtgen"/>
          <p:cNvSpPr>
            <a:spLocks noChangeArrowheads="1"/>
          </p:cNvSpPr>
          <p:nvPr/>
        </p:nvSpPr>
        <p:spPr bwMode="auto">
          <a:xfrm>
            <a:off x="1288255" y="5426416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39,5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33" name="5 Dikdörtgen"/>
          <p:cNvSpPr>
            <a:spLocks noChangeArrowheads="1"/>
          </p:cNvSpPr>
          <p:nvPr/>
        </p:nvSpPr>
        <p:spPr bwMode="auto">
          <a:xfrm>
            <a:off x="5541707" y="3757866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b="1" dirty="0" smtClean="0">
                <a:solidFill>
                  <a:schemeClr val="bg1"/>
                </a:solidFill>
              </a:rPr>
              <a:t>11,0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34" name="5 Dikdörtgen"/>
          <p:cNvSpPr>
            <a:spLocks noChangeArrowheads="1"/>
          </p:cNvSpPr>
          <p:nvPr/>
        </p:nvSpPr>
        <p:spPr bwMode="auto">
          <a:xfrm>
            <a:off x="5865179" y="4304105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b="1" dirty="0" smtClean="0">
                <a:solidFill>
                  <a:schemeClr val="bg1"/>
                </a:solidFill>
              </a:rPr>
              <a:t>15,4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35" name="5 Dikdörtgen"/>
          <p:cNvSpPr>
            <a:spLocks noChangeArrowheads="1"/>
          </p:cNvSpPr>
          <p:nvPr/>
        </p:nvSpPr>
        <p:spPr bwMode="auto">
          <a:xfrm>
            <a:off x="5883722" y="4864626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b="1" dirty="0" smtClean="0">
                <a:solidFill>
                  <a:schemeClr val="bg1"/>
                </a:solidFill>
              </a:rPr>
              <a:t>15,4</a:t>
            </a:r>
            <a:endParaRPr lang="tr-TR" sz="1200" b="1" dirty="0">
              <a:solidFill>
                <a:schemeClr val="bg1"/>
              </a:solidFill>
            </a:endParaRPr>
          </a:p>
        </p:txBody>
      </p:sp>
      <p:cxnSp>
        <p:nvCxnSpPr>
          <p:cNvPr id="36" name="Düz Bağlayıcı 3"/>
          <p:cNvCxnSpPr/>
          <p:nvPr/>
        </p:nvCxnSpPr>
        <p:spPr>
          <a:xfrm flipH="1">
            <a:off x="3919706" y="2613841"/>
            <a:ext cx="18334" cy="31902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Bağlayıcı 37"/>
          <p:cNvCxnSpPr/>
          <p:nvPr/>
        </p:nvCxnSpPr>
        <p:spPr>
          <a:xfrm flipH="1">
            <a:off x="5272313" y="5807149"/>
            <a:ext cx="31411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5 Dikdörtgen"/>
          <p:cNvSpPr>
            <a:spLocks noChangeArrowheads="1"/>
          </p:cNvSpPr>
          <p:nvPr/>
        </p:nvSpPr>
        <p:spPr bwMode="auto">
          <a:xfrm>
            <a:off x="3965380" y="2642035"/>
            <a:ext cx="1286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Doğumda Beklenen Yaşam Süresi, (yıl)</a:t>
            </a:r>
            <a:endParaRPr lang="tr-TR" sz="900" b="1" dirty="0">
              <a:solidFill>
                <a:prstClr val="black"/>
              </a:solidFill>
            </a:endParaRPr>
          </a:p>
        </p:txBody>
      </p:sp>
      <p:cxnSp>
        <p:nvCxnSpPr>
          <p:cNvPr id="46" name="Düz Bağlayıcı 3"/>
          <p:cNvCxnSpPr/>
          <p:nvPr/>
        </p:nvCxnSpPr>
        <p:spPr>
          <a:xfrm flipH="1">
            <a:off x="5275537" y="2613841"/>
            <a:ext cx="16659" cy="31851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 Dikdörtgen"/>
          <p:cNvSpPr>
            <a:spLocks noChangeArrowheads="1"/>
          </p:cNvSpPr>
          <p:nvPr/>
        </p:nvSpPr>
        <p:spPr bwMode="auto">
          <a:xfrm>
            <a:off x="3955902" y="3191717"/>
            <a:ext cx="1286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Bebek Ölüm Hızı, (bin canlı doğumda)</a:t>
            </a:r>
            <a:endParaRPr lang="tr-TR" sz="900" b="1" dirty="0">
              <a:solidFill>
                <a:prstClr val="black"/>
              </a:solidFill>
            </a:endParaRPr>
          </a:p>
        </p:txBody>
      </p:sp>
      <p:sp>
        <p:nvSpPr>
          <p:cNvPr id="52" name="5 Dikdörtgen"/>
          <p:cNvSpPr>
            <a:spLocks noChangeArrowheads="1"/>
          </p:cNvSpPr>
          <p:nvPr/>
        </p:nvSpPr>
        <p:spPr bwMode="auto">
          <a:xfrm>
            <a:off x="3808005" y="3703493"/>
            <a:ext cx="1589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Beş Yaş Altı Ölüm Hızı, (bin canlı doğumda)</a:t>
            </a:r>
            <a:endParaRPr lang="tr-TR" sz="900" b="1" dirty="0">
              <a:solidFill>
                <a:prstClr val="black"/>
              </a:solidFill>
            </a:endParaRPr>
          </a:p>
        </p:txBody>
      </p:sp>
      <p:sp>
        <p:nvSpPr>
          <p:cNvPr id="53" name="5 Dikdörtgen"/>
          <p:cNvSpPr>
            <a:spLocks noChangeArrowheads="1"/>
          </p:cNvSpPr>
          <p:nvPr/>
        </p:nvSpPr>
        <p:spPr bwMode="auto">
          <a:xfrm>
            <a:off x="3801390" y="4272130"/>
            <a:ext cx="1589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Anne Ölüm Oranı, </a:t>
            </a:r>
          </a:p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(yüz bin canlı doğumda)</a:t>
            </a:r>
            <a:endParaRPr lang="tr-TR" sz="900" b="1" dirty="0">
              <a:solidFill>
                <a:prstClr val="black"/>
              </a:solidFill>
            </a:endParaRPr>
          </a:p>
        </p:txBody>
      </p:sp>
      <p:sp>
        <p:nvSpPr>
          <p:cNvPr id="54" name="5 Dikdörtgen"/>
          <p:cNvSpPr>
            <a:spLocks noChangeArrowheads="1"/>
          </p:cNvSpPr>
          <p:nvPr/>
        </p:nvSpPr>
        <p:spPr bwMode="auto">
          <a:xfrm>
            <a:off x="3801390" y="4698610"/>
            <a:ext cx="1589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Cepten Yapılan Sağlık Harcamasının Toplam Sağlık Harcamasına Oranı, (%)</a:t>
            </a:r>
            <a:endParaRPr lang="tr-TR" sz="900" b="1" dirty="0">
              <a:solidFill>
                <a:prstClr val="black"/>
              </a:solidFill>
            </a:endParaRPr>
          </a:p>
        </p:txBody>
      </p:sp>
      <p:sp>
        <p:nvSpPr>
          <p:cNvPr id="55" name="5 Dikdörtgen"/>
          <p:cNvSpPr>
            <a:spLocks noChangeArrowheads="1"/>
          </p:cNvSpPr>
          <p:nvPr/>
        </p:nvSpPr>
        <p:spPr bwMode="auto">
          <a:xfrm>
            <a:off x="3801390" y="5352542"/>
            <a:ext cx="158967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Sağlık Hizmetlerinden Genel Memnuniyet </a:t>
            </a:r>
          </a:p>
          <a:p>
            <a:pPr algn="ctr"/>
            <a:r>
              <a:rPr lang="tr-TR" sz="900" b="1" dirty="0" smtClean="0">
                <a:solidFill>
                  <a:prstClr val="black"/>
                </a:solidFill>
              </a:rPr>
              <a:t>Oranı, (%)</a:t>
            </a:r>
            <a:endParaRPr lang="tr-TR" sz="900" b="1" dirty="0">
              <a:solidFill>
                <a:prstClr val="black"/>
              </a:solidFill>
            </a:endParaRPr>
          </a:p>
        </p:txBody>
      </p:sp>
      <p:sp>
        <p:nvSpPr>
          <p:cNvPr id="56" name="Dikdörtgen 6"/>
          <p:cNvSpPr/>
          <p:nvPr/>
        </p:nvSpPr>
        <p:spPr>
          <a:xfrm>
            <a:off x="1087625" y="2702348"/>
            <a:ext cx="2847673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5 Dikdörtgen"/>
          <p:cNvSpPr>
            <a:spLocks noChangeArrowheads="1"/>
          </p:cNvSpPr>
          <p:nvPr/>
        </p:nvSpPr>
        <p:spPr bwMode="auto">
          <a:xfrm>
            <a:off x="512634" y="2698175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71,8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58" name="5 Dikdörtgen"/>
          <p:cNvSpPr>
            <a:spLocks noChangeArrowheads="1"/>
          </p:cNvSpPr>
          <p:nvPr/>
        </p:nvSpPr>
        <p:spPr bwMode="auto">
          <a:xfrm>
            <a:off x="7297747" y="2701041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76,8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59" name="5 Dikdörtgen"/>
          <p:cNvSpPr>
            <a:spLocks noChangeArrowheads="1"/>
          </p:cNvSpPr>
          <p:nvPr/>
        </p:nvSpPr>
        <p:spPr bwMode="auto">
          <a:xfrm>
            <a:off x="5074919" y="3212815"/>
            <a:ext cx="5876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7,4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60" name="5 Dikdörtgen"/>
          <p:cNvSpPr>
            <a:spLocks noChangeArrowheads="1"/>
          </p:cNvSpPr>
          <p:nvPr/>
        </p:nvSpPr>
        <p:spPr bwMode="auto">
          <a:xfrm>
            <a:off x="7015381" y="5426416"/>
            <a:ext cx="1043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200" b="1" dirty="0" smtClean="0">
                <a:solidFill>
                  <a:schemeClr val="bg1"/>
                </a:solidFill>
              </a:rPr>
              <a:t>74,8</a:t>
            </a:r>
            <a:endParaRPr lang="tr-TR" sz="1200" b="1" dirty="0">
              <a:solidFill>
                <a:schemeClr val="bg1"/>
              </a:solidFill>
            </a:endParaRPr>
          </a:p>
        </p:txBody>
      </p:sp>
      <p:cxnSp>
        <p:nvCxnSpPr>
          <p:cNvPr id="69" name="Düz Bağlayıcı 37"/>
          <p:cNvCxnSpPr/>
          <p:nvPr/>
        </p:nvCxnSpPr>
        <p:spPr>
          <a:xfrm flipH="1">
            <a:off x="787665" y="5807149"/>
            <a:ext cx="31411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İçerik Yer Tutucusu 2"/>
          <p:cNvSpPr txBox="1">
            <a:spLocks/>
          </p:cNvSpPr>
          <p:nvPr/>
        </p:nvSpPr>
        <p:spPr bwMode="auto">
          <a:xfrm>
            <a:off x="683126" y="6081676"/>
            <a:ext cx="8016225" cy="56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r-TR" sz="1200" dirty="0" smtClean="0">
                <a:latin typeface="Arial"/>
                <a:cs typeface="Arial"/>
              </a:rPr>
              <a:t>Bebek ölümlerini ise </a:t>
            </a:r>
            <a:r>
              <a:rPr lang="tr-TR" sz="1400" b="1" dirty="0" smtClean="0">
                <a:latin typeface="Arial"/>
                <a:cs typeface="Arial"/>
              </a:rPr>
              <a:t>sağlık harcamasını 2 kat artırarak 2002-2011 yılları arasındaki 9 yılda binde 7,7’ye düşürdük</a:t>
            </a:r>
            <a:r>
              <a:rPr lang="tr-TR" sz="1200" dirty="0" smtClean="0">
                <a:latin typeface="Arial"/>
                <a:cs typeface="Arial"/>
              </a:rPr>
              <a:t>.  Bu rakama ulaşmak için OECD ülkeleri, sağlık harcamasını 15 katına çıkardı ve 31 yıl bekledi. </a:t>
            </a:r>
            <a:endParaRPr lang="tr-TR" sz="1200" dirty="0">
              <a:latin typeface="Arial"/>
              <a:cs typeface="Arial"/>
            </a:endParaRPr>
          </a:p>
        </p:txBody>
      </p:sp>
      <p:sp>
        <p:nvSpPr>
          <p:cNvPr id="50" name="7 Dikdörtgen"/>
          <p:cNvSpPr/>
          <p:nvPr/>
        </p:nvSpPr>
        <p:spPr>
          <a:xfrm>
            <a:off x="688872" y="5725984"/>
            <a:ext cx="5454352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b="1" dirty="0" smtClean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TÜİK, Nüfus Projeksiyonları, 2014;  Sağlık Bakanlığı, Sağlık İstatistikleri  Yıllığı, 2012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60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44021"/>
            <a:ext cx="456272" cy="332279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16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7" name="Oval 6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16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75275" y="2006374"/>
            <a:ext cx="8128226" cy="49711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charset="2"/>
              <a:buChar char="ü"/>
            </a:pPr>
            <a:r>
              <a:rPr lang="tr-TR" sz="1900" dirty="0" smtClean="0">
                <a:latin typeface="Arial"/>
                <a:cs typeface="Arial"/>
              </a:rPr>
              <a:t>Performansa dayalı ödeme sistemi ile hekimin devlette daha fazla kazanma imkanı getirilerek, muayenehanelerin %90’ının gönüllü olarak kapanması sağlandı.</a:t>
            </a:r>
          </a:p>
          <a:p>
            <a:pPr lvl="1">
              <a:lnSpc>
                <a:spcPct val="50000"/>
              </a:lnSpc>
              <a:buFont typeface="Wingdings" charset="2"/>
              <a:buChar char="ü"/>
            </a:pPr>
            <a:endParaRPr lang="tr-TR" sz="19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tr-TR" sz="1900" dirty="0" smtClean="0">
                <a:latin typeface="Arial"/>
                <a:cs typeface="Arial"/>
              </a:rPr>
              <a:t>Bu sayede kamu sisteminin kendini geliştirme ve iyileştirme dinamiği yakalaması mümkün oldu.</a:t>
            </a:r>
          </a:p>
          <a:p>
            <a:pPr lvl="1">
              <a:lnSpc>
                <a:spcPct val="50000"/>
              </a:lnSpc>
              <a:buFont typeface="Wingdings" charset="2"/>
              <a:buChar char="ü"/>
            </a:pPr>
            <a:endParaRPr lang="tr-TR" sz="19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tr-TR" sz="1900" dirty="0" smtClean="0">
                <a:latin typeface="Arial"/>
                <a:cs typeface="Arial"/>
              </a:rPr>
              <a:t>Aynı uygulamanın üniversitelerde başarılması için Yeni Tam Gün Kanunu Yasalaştı.</a:t>
            </a:r>
          </a:p>
          <a:p>
            <a:pPr lvl="1">
              <a:lnSpc>
                <a:spcPct val="50000"/>
              </a:lnSpc>
              <a:buFont typeface="Wingdings" charset="2"/>
              <a:buChar char="ü"/>
            </a:pPr>
            <a:endParaRPr lang="tr-TR" sz="19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tr-TR" sz="1900" dirty="0" smtClean="0">
                <a:latin typeface="Arial"/>
                <a:cs typeface="Arial"/>
              </a:rPr>
              <a:t>SSK ve diğer kamu hastaneleri tek çatı altında birleştirildi.</a:t>
            </a:r>
          </a:p>
          <a:p>
            <a:pPr lvl="1">
              <a:lnSpc>
                <a:spcPct val="50000"/>
              </a:lnSpc>
              <a:buFont typeface="Wingdings" charset="2"/>
              <a:buChar char="ü"/>
            </a:pPr>
            <a:endParaRPr lang="tr-TR" sz="19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tr-TR" sz="1900" dirty="0" smtClean="0">
                <a:latin typeface="Arial"/>
                <a:cs typeface="Arial"/>
              </a:rPr>
              <a:t>Hizmet sunumunda üniversite, özel ve askeri hastaneler vatandaşın hizmetine açıldı.</a:t>
            </a:r>
          </a:p>
          <a:p>
            <a:pPr lvl="1">
              <a:lnSpc>
                <a:spcPct val="50000"/>
              </a:lnSpc>
              <a:buFont typeface="Wingdings" charset="2"/>
              <a:buChar char="ü"/>
            </a:pPr>
            <a:endParaRPr lang="tr-TR" sz="19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SSK’lıların da </a:t>
            </a:r>
            <a:r>
              <a:rPr lang="tr-TR" sz="1900" dirty="0" smtClean="0">
                <a:latin typeface="Arial"/>
                <a:cs typeface="Arial"/>
              </a:rPr>
              <a:t>tüm eczanelerden hizmet alması sağlandı.</a:t>
            </a:r>
          </a:p>
          <a:p>
            <a:pPr lvl="1">
              <a:buFont typeface="Wingdings" charset="2"/>
              <a:buChar char="ü"/>
            </a:pPr>
            <a:endParaRPr lang="tr-TR" sz="1900" dirty="0"/>
          </a:p>
        </p:txBody>
      </p:sp>
      <p:sp>
        <p:nvSpPr>
          <p:cNvPr id="13" name="Rectangle 12"/>
          <p:cNvSpPr/>
          <p:nvPr/>
        </p:nvSpPr>
        <p:spPr>
          <a:xfrm>
            <a:off x="0" y="1518121"/>
            <a:ext cx="9144000" cy="445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10D20"/>
              </a:solidFill>
            </a:endParaRPr>
          </a:p>
        </p:txBody>
      </p:sp>
      <p:sp>
        <p:nvSpPr>
          <p:cNvPr id="14" name="Metin kutusu 3"/>
          <p:cNvSpPr txBox="1"/>
          <p:nvPr/>
        </p:nvSpPr>
        <p:spPr>
          <a:xfrm>
            <a:off x="0" y="1516011"/>
            <a:ext cx="9065534" cy="43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tx2">
                    <a:lumMod val="75000"/>
                  </a:schemeClr>
                </a:solidFill>
              </a:rPr>
              <a:t>Hizmet Sunumunda Devrim Niteliğindeki Uygulamalar</a:t>
            </a:r>
            <a:endParaRPr lang="tr-TR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5 Dikdörtgen"/>
          <p:cNvSpPr>
            <a:spLocks noChangeArrowheads="1"/>
          </p:cNvSpPr>
          <p:nvPr/>
        </p:nvSpPr>
        <p:spPr bwMode="auto">
          <a:xfrm>
            <a:off x="0" y="977499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dirty="0" smtClean="0">
                <a:solidFill>
                  <a:prstClr val="black"/>
                </a:solidFill>
              </a:rPr>
              <a:t>“</a:t>
            </a:r>
            <a:r>
              <a:rPr lang="tr-TR" sz="2200" b="1" dirty="0" smtClean="0">
                <a:solidFill>
                  <a:prstClr val="black"/>
                </a:solidFill>
              </a:rPr>
              <a:t>Sağlıkta </a:t>
            </a:r>
            <a:r>
              <a:rPr lang="tr-TR" sz="2200" b="1" dirty="0" err="1" smtClean="0">
                <a:solidFill>
                  <a:prstClr val="black"/>
                </a:solidFill>
              </a:rPr>
              <a:t>Dönüşüm</a:t>
            </a:r>
            <a:r>
              <a:rPr lang="tr-TR" sz="2200" dirty="0" err="1">
                <a:solidFill>
                  <a:prstClr val="black"/>
                </a:solidFill>
              </a:rPr>
              <a:t>”</a:t>
            </a:r>
            <a:r>
              <a:rPr lang="tr-TR" sz="2200" b="1" dirty="0" err="1" smtClean="0">
                <a:solidFill>
                  <a:prstClr val="black"/>
                </a:solidFill>
              </a:rPr>
              <a:t>ün</a:t>
            </a:r>
            <a:r>
              <a:rPr lang="tr-TR" sz="2200" b="1" dirty="0" smtClean="0">
                <a:solidFill>
                  <a:prstClr val="black"/>
                </a:solidFill>
              </a:rPr>
              <a:t> Başarı Hikayesi - 2</a:t>
            </a:r>
          </a:p>
        </p:txBody>
      </p:sp>
    </p:spTree>
    <p:extLst>
      <p:ext uri="{BB962C8B-B14F-4D97-AF65-F5344CB8AC3E}">
        <p14:creationId xmlns="" xmlns:p14="http://schemas.microsoft.com/office/powerpoint/2010/main" val="19809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18121"/>
            <a:ext cx="9144000" cy="445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10D20"/>
              </a:solidFill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7" name="Oval 6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17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835121" y="1991779"/>
            <a:ext cx="7595387" cy="47010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Doğuştan itibaren tüm vatandaşlarımız, 18 yaş altı kişiler ise koşulsuz olarak sağlık güvencesine kavuştu.</a:t>
            </a:r>
          </a:p>
          <a:p>
            <a:pPr>
              <a:lnSpc>
                <a:spcPct val="50000"/>
              </a:lnSpc>
              <a:buFont typeface="Wingdings" charset="2"/>
              <a:buChar char="ü"/>
            </a:pPr>
            <a:endParaRPr lang="tr-TR" sz="1900" dirty="0">
              <a:latin typeface="Arial"/>
              <a:cs typeface="Arial"/>
            </a:endParaRPr>
          </a:p>
          <a:p>
            <a:pPr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Tüm vatandaşlar gelirine ve çalışma statüsüne bakılmaksızın sağlıkta eşit haklara sahip oldu.</a:t>
            </a:r>
          </a:p>
          <a:p>
            <a:pPr>
              <a:lnSpc>
                <a:spcPct val="50000"/>
              </a:lnSpc>
              <a:buFont typeface="Wingdings" charset="2"/>
              <a:buChar char="ü"/>
            </a:pPr>
            <a:endParaRPr lang="tr-TR" sz="1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Yoksulların priminin genel vergilerden karşılanması sağlandı.</a:t>
            </a:r>
          </a:p>
          <a:p>
            <a:pPr>
              <a:lnSpc>
                <a:spcPct val="50000"/>
              </a:lnSpc>
              <a:buFont typeface="Wingdings" charset="2"/>
              <a:buChar char="ü"/>
            </a:pPr>
            <a:endParaRPr lang="tr-TR" sz="1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Koruyucu sağlık hizmetleri ilk defa sosyal güvenlik kapsamına alındı.</a:t>
            </a:r>
          </a:p>
          <a:p>
            <a:pPr>
              <a:lnSpc>
                <a:spcPct val="50000"/>
              </a:lnSpc>
              <a:buFont typeface="Wingdings" charset="2"/>
              <a:buChar char="ü"/>
            </a:pPr>
            <a:endParaRPr lang="tr-TR" sz="1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Sağlık hizmetlerinin finansmanında sürdürülebilirlik sağlandı.</a:t>
            </a:r>
          </a:p>
          <a:p>
            <a:pPr>
              <a:lnSpc>
                <a:spcPct val="50000"/>
              </a:lnSpc>
              <a:buFont typeface="Wingdings" charset="2"/>
              <a:buChar char="ü"/>
            </a:pPr>
            <a:endParaRPr lang="tr-TR" sz="1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tr-TR" sz="1900" dirty="0">
                <a:latin typeface="Arial"/>
                <a:cs typeface="Arial"/>
              </a:rPr>
              <a:t>Vazgeçilemez sağlık hizmetlerinde, vatandaşların özel dahil fark ödemeden hizmet alması sağlandı. (Acil, kanser, organ nakli, vd.) </a:t>
            </a:r>
          </a:p>
        </p:txBody>
      </p:sp>
      <p:sp>
        <p:nvSpPr>
          <p:cNvPr id="16" name="Metin kutusu 3"/>
          <p:cNvSpPr txBox="1"/>
          <p:nvPr/>
        </p:nvSpPr>
        <p:spPr>
          <a:xfrm>
            <a:off x="0" y="1516011"/>
            <a:ext cx="9065534" cy="43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tx2">
                    <a:lumMod val="75000"/>
                  </a:schemeClr>
                </a:solidFill>
              </a:rPr>
              <a:t>50 Yıllık GSS Hayali, Gerçek Oldu</a:t>
            </a:r>
            <a:endParaRPr lang="tr-TR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5 Dikdörtgen"/>
          <p:cNvSpPr>
            <a:spLocks noChangeArrowheads="1"/>
          </p:cNvSpPr>
          <p:nvPr/>
        </p:nvSpPr>
        <p:spPr bwMode="auto">
          <a:xfrm>
            <a:off x="0" y="977499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dirty="0" smtClean="0">
                <a:solidFill>
                  <a:prstClr val="black"/>
                </a:solidFill>
              </a:rPr>
              <a:t>“</a:t>
            </a:r>
            <a:r>
              <a:rPr lang="tr-TR" sz="2200" b="1" dirty="0" smtClean="0">
                <a:solidFill>
                  <a:prstClr val="black"/>
                </a:solidFill>
              </a:rPr>
              <a:t>Sağlıkta </a:t>
            </a:r>
            <a:r>
              <a:rPr lang="tr-TR" sz="2200" b="1" dirty="0" err="1" smtClean="0">
                <a:solidFill>
                  <a:prstClr val="black"/>
                </a:solidFill>
              </a:rPr>
              <a:t>Dönüşüm</a:t>
            </a:r>
            <a:r>
              <a:rPr lang="tr-TR" sz="2200" dirty="0" err="1">
                <a:solidFill>
                  <a:prstClr val="black"/>
                </a:solidFill>
              </a:rPr>
              <a:t>”</a:t>
            </a:r>
            <a:r>
              <a:rPr lang="tr-TR" sz="2200" b="1" dirty="0" err="1" smtClean="0">
                <a:solidFill>
                  <a:prstClr val="black"/>
                </a:solidFill>
              </a:rPr>
              <a:t>ün</a:t>
            </a:r>
            <a:r>
              <a:rPr lang="tr-TR" sz="2200" b="1" dirty="0" smtClean="0">
                <a:solidFill>
                  <a:prstClr val="black"/>
                </a:solidFill>
              </a:rPr>
              <a:t> Başarı Hikayesi - 3</a:t>
            </a:r>
          </a:p>
        </p:txBody>
      </p:sp>
    </p:spTree>
    <p:extLst>
      <p:ext uri="{BB962C8B-B14F-4D97-AF65-F5344CB8AC3E}">
        <p14:creationId xmlns="" xmlns:p14="http://schemas.microsoft.com/office/powerpoint/2010/main" val="31365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5286635"/>
            <a:ext cx="9144000" cy="10194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3 Metin kutusu"/>
          <p:cNvSpPr txBox="1">
            <a:spLocks noChangeArrowheads="1"/>
          </p:cNvSpPr>
          <p:nvPr/>
        </p:nvSpPr>
        <p:spPr bwMode="auto">
          <a:xfrm>
            <a:off x="0" y="1089742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Kişi </a:t>
            </a:r>
            <a:r>
              <a:rPr lang="tr-TR" sz="2200" b="1" dirty="0"/>
              <a:t>Başı Hekime Müracaat </a:t>
            </a:r>
            <a:r>
              <a:rPr lang="tr-TR" sz="2200" b="1" dirty="0" smtClean="0"/>
              <a:t>Sayısı</a:t>
            </a:r>
            <a:endParaRPr lang="tr-TR" sz="2200" b="1" dirty="0"/>
          </a:p>
        </p:txBody>
      </p:sp>
      <p:graphicFrame>
        <p:nvGraphicFramePr>
          <p:cNvPr id="13" name="Grafik 16"/>
          <p:cNvGraphicFramePr/>
          <p:nvPr>
            <p:extLst>
              <p:ext uri="{D42A27DB-BD31-4B8C-83A1-F6EECF244321}">
                <p14:modId xmlns="" xmlns:p14="http://schemas.microsoft.com/office/powerpoint/2010/main" val="63001448"/>
              </p:ext>
            </p:extLst>
          </p:nvPr>
        </p:nvGraphicFramePr>
        <p:xfrm>
          <a:off x="913518" y="1519457"/>
          <a:ext cx="7391646" cy="357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13 Metin kutusu"/>
          <p:cNvSpPr txBox="1">
            <a:spLocks noChangeArrowheads="1"/>
          </p:cNvSpPr>
          <p:nvPr/>
        </p:nvSpPr>
        <p:spPr bwMode="auto">
          <a:xfrm>
            <a:off x="0" y="5250786"/>
            <a:ext cx="9144000" cy="102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tr-TR" sz="1700" b="1" dirty="0" smtClean="0">
                <a:solidFill>
                  <a:schemeClr val="bg1"/>
                </a:solidFill>
              </a:rPr>
              <a:t>Vatandaşlarımızın Sağlığa Erişiminde Gelişmiş Ülkeler Düzeyi Yakalanmıştır. </a:t>
            </a:r>
          </a:p>
          <a:p>
            <a:pPr algn="ctr">
              <a:lnSpc>
                <a:spcPct val="120000"/>
              </a:lnSpc>
            </a:pPr>
            <a:r>
              <a:rPr lang="tr-TR" sz="1700" b="1" dirty="0" smtClean="0">
                <a:solidFill>
                  <a:schemeClr val="bg1"/>
                </a:solidFill>
              </a:rPr>
              <a:t>Hedefimiz, Aile Hekimlerine Yapılan Başvuruların, Hastanelerin </a:t>
            </a:r>
          </a:p>
          <a:p>
            <a:pPr algn="ctr">
              <a:lnSpc>
                <a:spcPct val="120000"/>
              </a:lnSpc>
            </a:pPr>
            <a:r>
              <a:rPr lang="tr-TR" sz="1700" b="1" dirty="0" smtClean="0">
                <a:solidFill>
                  <a:schemeClr val="bg1"/>
                </a:solidFill>
              </a:rPr>
              <a:t>Üzerinde Olmasını Sağlamaktır.  </a:t>
            </a:r>
            <a:endParaRPr lang="tr-TR" sz="1700" b="1" dirty="0">
              <a:solidFill>
                <a:schemeClr val="bg1"/>
              </a:solidFill>
            </a:endParaRPr>
          </a:p>
        </p:txBody>
      </p:sp>
      <p:sp>
        <p:nvSpPr>
          <p:cNvPr id="14" name="13 Metin kutusu"/>
          <p:cNvSpPr txBox="1"/>
          <p:nvPr/>
        </p:nvSpPr>
        <p:spPr>
          <a:xfrm rot="20818054">
            <a:off x="3680321" y="3700668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 smtClean="0">
                <a:solidFill>
                  <a:schemeClr val="accent4">
                    <a:lumMod val="75000"/>
                  </a:schemeClr>
                </a:solidFill>
              </a:rPr>
              <a:t>Aile Hekimliği</a:t>
            </a:r>
            <a:endParaRPr lang="tr-TR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14 Metin kutusu"/>
          <p:cNvSpPr txBox="1"/>
          <p:nvPr/>
        </p:nvSpPr>
        <p:spPr>
          <a:xfrm rot="20748282">
            <a:off x="3810983" y="3135144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 smtClean="0">
                <a:solidFill>
                  <a:schemeClr val="accent5">
                    <a:lumMod val="75000"/>
                  </a:schemeClr>
                </a:solidFill>
              </a:rPr>
              <a:t>Hastane</a:t>
            </a:r>
            <a:endParaRPr lang="tr-TR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Metin kutusu"/>
          <p:cNvSpPr txBox="1"/>
          <p:nvPr/>
        </p:nvSpPr>
        <p:spPr>
          <a:xfrm rot="20414275">
            <a:off x="3898038" y="2296457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 smtClean="0">
                <a:solidFill>
                  <a:srgbClr val="FF0000"/>
                </a:solidFill>
              </a:rPr>
              <a:t>Toplam</a:t>
            </a:r>
            <a:endParaRPr lang="tr-TR" sz="1100" b="1" dirty="0">
              <a:solidFill>
                <a:srgbClr val="FF0000"/>
              </a:solidFill>
            </a:endParaRPr>
          </a:p>
        </p:txBody>
      </p:sp>
      <p:sp>
        <p:nvSpPr>
          <p:cNvPr id="22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23" name="Oval 22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18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7 Dikdörtgen"/>
          <p:cNvSpPr/>
          <p:nvPr/>
        </p:nvSpPr>
        <p:spPr>
          <a:xfrm>
            <a:off x="1258819" y="4928233"/>
            <a:ext cx="5454352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b="1" dirty="0" smtClean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Sağlık Bakanlığı, Sağlık İstatistikleri Yıllığı, 2012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917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3 Metin kutusu"/>
          <p:cNvSpPr txBox="1">
            <a:spLocks noChangeArrowheads="1"/>
          </p:cNvSpPr>
          <p:nvPr/>
        </p:nvSpPr>
        <p:spPr bwMode="auto">
          <a:xfrm>
            <a:off x="0" y="100388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TÜİK Verilerine Göre Kamu Hizmetlerinden </a:t>
            </a:r>
          </a:p>
          <a:p>
            <a:pPr algn="ctr"/>
            <a:r>
              <a:rPr lang="tr-TR" sz="2200" b="1" dirty="0" smtClean="0"/>
              <a:t>Memnuniyet Oranı, (%)</a:t>
            </a:r>
            <a:endParaRPr lang="tr-TR" sz="2200" b="1" dirty="0"/>
          </a:p>
        </p:txBody>
      </p:sp>
      <p:graphicFrame>
        <p:nvGraphicFramePr>
          <p:cNvPr id="6" name="Grafik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97175904"/>
              </p:ext>
            </p:extLst>
          </p:nvPr>
        </p:nvGraphicFramePr>
        <p:xfrm>
          <a:off x="239356" y="1425250"/>
          <a:ext cx="8626666" cy="4533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Metin kutusu"/>
          <p:cNvSpPr txBox="1"/>
          <p:nvPr/>
        </p:nvSpPr>
        <p:spPr>
          <a:xfrm rot="18679162">
            <a:off x="2628946" y="2288003"/>
            <a:ext cx="74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chemeClr val="accent4">
                    <a:lumMod val="75000"/>
                  </a:schemeClr>
                </a:solidFill>
              </a:rPr>
              <a:t>ASAYİŞ</a:t>
            </a:r>
            <a:endParaRPr lang="tr-TR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 rot="18528701">
            <a:off x="4392851" y="2764429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chemeClr val="accent1">
                    <a:lumMod val="75000"/>
                  </a:schemeClr>
                </a:solidFill>
              </a:rPr>
              <a:t>SAĞLIK</a:t>
            </a:r>
            <a:endParaRPr lang="tr-T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 rot="19744669">
            <a:off x="5844216" y="3013966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chemeClr val="accent2">
                    <a:lumMod val="75000"/>
                  </a:schemeClr>
                </a:solidFill>
              </a:rPr>
              <a:t>EĞİTİM</a:t>
            </a:r>
            <a:endParaRPr lang="tr-TR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 rot="18913690">
            <a:off x="5668411" y="5008515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chemeClr val="accent3">
                    <a:lumMod val="75000"/>
                  </a:schemeClr>
                </a:solidFill>
              </a:rPr>
              <a:t>ADALET</a:t>
            </a:r>
            <a:endParaRPr lang="tr-TR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Dikdörtgen 3"/>
          <p:cNvSpPr/>
          <p:nvPr/>
        </p:nvSpPr>
        <p:spPr>
          <a:xfrm>
            <a:off x="533074" y="5895604"/>
            <a:ext cx="29708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900" b="1" dirty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>
                <a:latin typeface="Arial" pitchFamily="34" charset="0"/>
                <a:cs typeface="Arial" pitchFamily="34" charset="0"/>
              </a:rPr>
              <a:t>TÜİK , Yaşam Memnuniyet Araştırması, 2013</a:t>
            </a:r>
            <a:endParaRPr lang="tr-TR" sz="9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0" y="61108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Sağlıkta Dönüşüm </a:t>
            </a:r>
            <a:r>
              <a:rPr lang="tr-TR" dirty="0"/>
              <a:t>İ</a:t>
            </a:r>
            <a:r>
              <a:rPr lang="tr-TR" dirty="0" smtClean="0"/>
              <a:t>le 10 Yılda Memnuniyet Oranı </a:t>
            </a:r>
            <a:r>
              <a:rPr lang="tr-TR" sz="2400" b="1" dirty="0" smtClean="0"/>
              <a:t>2 Katına </a:t>
            </a:r>
            <a:r>
              <a:rPr lang="tr-TR" dirty="0" smtClean="0"/>
              <a:t>Çıkmıştır. </a:t>
            </a:r>
            <a:endParaRPr lang="tr-TR" dirty="0"/>
          </a:p>
        </p:txBody>
      </p:sp>
      <p:sp>
        <p:nvSpPr>
          <p:cNvPr id="17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18" name="Oval 17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19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10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Sunum Planı</a:t>
            </a:r>
          </a:p>
        </p:txBody>
      </p:sp>
      <p:sp>
        <p:nvSpPr>
          <p:cNvPr id="5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80224" y="6329609"/>
            <a:ext cx="298376" cy="365125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2 Metin kutusu"/>
          <p:cNvSpPr txBox="1">
            <a:spLocks noChangeArrowheads="1"/>
          </p:cNvSpPr>
          <p:nvPr/>
        </p:nvSpPr>
        <p:spPr bwMode="auto">
          <a:xfrm>
            <a:off x="1493202" y="1676416"/>
            <a:ext cx="432047" cy="243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b="1" dirty="0" smtClean="0">
                <a:latin typeface="Arial"/>
                <a:cs typeface="Arial"/>
              </a:rPr>
              <a:t>1</a:t>
            </a:r>
            <a:r>
              <a:rPr lang="tr-TR" sz="1800" b="1" dirty="0" smtClean="0">
                <a:latin typeface="Arial"/>
                <a:cs typeface="Arial"/>
              </a:rPr>
              <a:t>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b="1" dirty="0" smtClean="0">
              <a:latin typeface="Arial"/>
              <a:cs typeface="Arial"/>
            </a:endParaRP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b="1" dirty="0" smtClean="0">
                <a:latin typeface="Arial"/>
                <a:cs typeface="Arial"/>
              </a:rPr>
              <a:t>2</a:t>
            </a:r>
            <a:r>
              <a:rPr lang="tr-TR" sz="1800" b="1" dirty="0" smtClean="0">
                <a:latin typeface="Arial"/>
                <a:cs typeface="Arial"/>
              </a:rPr>
              <a:t>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b="1" dirty="0" smtClean="0">
              <a:latin typeface="Arial"/>
              <a:cs typeface="Arial"/>
            </a:endParaRP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b="1" dirty="0" smtClean="0">
                <a:latin typeface="Arial"/>
                <a:cs typeface="Arial"/>
              </a:rPr>
              <a:t>3</a:t>
            </a:r>
            <a:r>
              <a:rPr lang="tr-TR" sz="1800" b="1" dirty="0" smtClean="0">
                <a:latin typeface="Arial"/>
                <a:cs typeface="Arial"/>
              </a:rPr>
              <a:t>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b="1" dirty="0" smtClean="0">
              <a:latin typeface="Arial"/>
              <a:cs typeface="Arial"/>
            </a:endParaRP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b="1" dirty="0" smtClean="0">
                <a:latin typeface="Arial"/>
                <a:cs typeface="Arial"/>
              </a:rPr>
              <a:t>4.</a:t>
            </a:r>
          </a:p>
        </p:txBody>
      </p:sp>
      <p:sp>
        <p:nvSpPr>
          <p:cNvPr id="8" name="2 Metin kutusu"/>
          <p:cNvSpPr txBox="1">
            <a:spLocks noChangeArrowheads="1"/>
          </p:cNvSpPr>
          <p:nvPr/>
        </p:nvSpPr>
        <p:spPr bwMode="auto">
          <a:xfrm>
            <a:off x="1853242" y="1680767"/>
            <a:ext cx="5204879" cy="243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Sağlığın Toplumdaki </a:t>
            </a:r>
            <a:r>
              <a:rPr lang="tr-TR" sz="1800" dirty="0" smtClean="0">
                <a:latin typeface="Arial"/>
                <a:cs typeface="Arial"/>
              </a:rPr>
              <a:t>Önceliği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dirty="0" smtClean="0">
              <a:latin typeface="Arial"/>
              <a:cs typeface="Arial"/>
            </a:endParaRP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Türkiye’de Sağlık </a:t>
            </a:r>
            <a:r>
              <a:rPr lang="tr-TR" sz="1800" dirty="0" smtClean="0">
                <a:latin typeface="Arial"/>
                <a:cs typeface="Arial"/>
              </a:rPr>
              <a:t>Sektörü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dirty="0" smtClean="0">
              <a:latin typeface="Arial"/>
              <a:cs typeface="Arial"/>
            </a:endParaRP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Türkiye Sağlıkta Dönüşüm </a:t>
            </a:r>
            <a:r>
              <a:rPr lang="tr-TR" sz="1800" dirty="0" smtClean="0">
                <a:latin typeface="Arial"/>
                <a:cs typeface="Arial"/>
              </a:rPr>
              <a:t>Programı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dirty="0" smtClean="0">
              <a:latin typeface="Arial"/>
              <a:cs typeface="Arial"/>
            </a:endParaRP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Sağlıkta Dönüşüm ve Gelişim Devam Ediyor…</a:t>
            </a:r>
          </a:p>
        </p:txBody>
      </p:sp>
      <p:sp>
        <p:nvSpPr>
          <p:cNvPr id="7" name="2 Metin kutusu"/>
          <p:cNvSpPr txBox="1">
            <a:spLocks noChangeArrowheads="1"/>
          </p:cNvSpPr>
          <p:nvPr/>
        </p:nvSpPr>
        <p:spPr bwMode="auto">
          <a:xfrm>
            <a:off x="6973444" y="1676416"/>
            <a:ext cx="508010" cy="243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3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dirty="0" smtClean="0">
              <a:latin typeface="Arial"/>
              <a:cs typeface="Arial"/>
            </a:endParaRP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7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dirty="0" smtClean="0">
              <a:latin typeface="Arial"/>
              <a:cs typeface="Arial"/>
            </a:endParaRP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12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800" dirty="0" smtClean="0">
              <a:latin typeface="Arial"/>
              <a:cs typeface="Arial"/>
            </a:endParaRP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800" dirty="0" smtClean="0">
                <a:latin typeface="Arial"/>
                <a:cs typeface="Arial"/>
              </a:rPr>
              <a:t>25</a:t>
            </a:r>
          </a:p>
        </p:txBody>
      </p:sp>
    </p:spTree>
    <p:extLst>
      <p:ext uri="{BB962C8B-B14F-4D97-AF65-F5344CB8AC3E}">
        <p14:creationId xmlns="" xmlns:p14="http://schemas.microsoft.com/office/powerpoint/2010/main" val="37248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afik"/>
          <p:cNvGraphicFramePr/>
          <p:nvPr>
            <p:extLst>
              <p:ext uri="{D42A27DB-BD31-4B8C-83A1-F6EECF244321}">
                <p14:modId xmlns="" xmlns:p14="http://schemas.microsoft.com/office/powerpoint/2010/main" val="1852388068"/>
              </p:ext>
            </p:extLst>
          </p:nvPr>
        </p:nvGraphicFramePr>
        <p:xfrm>
          <a:off x="1099546" y="1514701"/>
          <a:ext cx="6834214" cy="446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7" name="Oval 6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20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13 Metin kutusu"/>
          <p:cNvSpPr txBox="1">
            <a:spLocks noChangeArrowheads="1"/>
          </p:cNvSpPr>
          <p:nvPr/>
        </p:nvSpPr>
        <p:spPr bwMode="auto">
          <a:xfrm>
            <a:off x="0" y="125525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2003-2013 Yılları Arasında Kamu Hizmetlerindeki</a:t>
            </a:r>
          </a:p>
          <a:p>
            <a:pPr algn="ctr"/>
            <a:r>
              <a:rPr lang="tr-TR" sz="2200" b="1" dirty="0" smtClean="0"/>
              <a:t>Memnuniyet Oranındaki Değişim, %</a:t>
            </a:r>
            <a:endParaRPr lang="tr-TR" sz="2200" b="1" dirty="0"/>
          </a:p>
        </p:txBody>
      </p:sp>
      <p:sp>
        <p:nvSpPr>
          <p:cNvPr id="10" name="Dikdörtgen 3"/>
          <p:cNvSpPr/>
          <p:nvPr/>
        </p:nvSpPr>
        <p:spPr>
          <a:xfrm>
            <a:off x="1547445" y="5225653"/>
            <a:ext cx="29708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900" b="1" dirty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>
                <a:latin typeface="Arial" pitchFamily="34" charset="0"/>
                <a:cs typeface="Arial" pitchFamily="34" charset="0"/>
              </a:rPr>
              <a:t>TÜİK , Yaşam Memnuniyet Araştırması, 2013</a:t>
            </a:r>
            <a:endParaRPr lang="tr-TR" sz="900" dirty="0"/>
          </a:p>
        </p:txBody>
      </p:sp>
      <p:sp>
        <p:nvSpPr>
          <p:cNvPr id="11" name="13 Metin kutusu"/>
          <p:cNvSpPr txBox="1">
            <a:spLocks noChangeArrowheads="1"/>
          </p:cNvSpPr>
          <p:nvPr/>
        </p:nvSpPr>
        <p:spPr bwMode="auto">
          <a:xfrm>
            <a:off x="0" y="562119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accent1">
                    <a:lumMod val="75000"/>
                  </a:schemeClr>
                </a:solidFill>
              </a:rPr>
              <a:t>Sağlık Hizmetlerindeki Memnuniyet %89’luk Artış İle </a:t>
            </a:r>
          </a:p>
          <a:p>
            <a:pPr algn="ctr"/>
            <a:r>
              <a:rPr lang="tr-TR" sz="2200" b="1" dirty="0" smtClean="0">
                <a:solidFill>
                  <a:schemeClr val="accent1">
                    <a:lumMod val="75000"/>
                  </a:schemeClr>
                </a:solidFill>
              </a:rPr>
              <a:t>İlk Sırada Yerini Almıştır. </a:t>
            </a:r>
            <a:endParaRPr lang="tr-TR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3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03364678"/>
              </p:ext>
            </p:extLst>
          </p:nvPr>
        </p:nvGraphicFramePr>
        <p:xfrm>
          <a:off x="1184613" y="1531164"/>
          <a:ext cx="6863397" cy="483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5" name="Metin kutusu 2"/>
          <p:cNvSpPr txBox="1"/>
          <p:nvPr/>
        </p:nvSpPr>
        <p:spPr>
          <a:xfrm>
            <a:off x="0" y="103644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/>
              <a:t>GSYİH </a:t>
            </a:r>
            <a:r>
              <a:rPr lang="tr-TR" sz="2200" b="1" dirty="0" smtClean="0"/>
              <a:t>İçinde Kamunun Eğitim ve Sağlığa Ayırdığı Pay, (%)</a:t>
            </a:r>
          </a:p>
        </p:txBody>
      </p:sp>
      <p:sp>
        <p:nvSpPr>
          <p:cNvPr id="6" name="Metin kutusu 3"/>
          <p:cNvSpPr txBox="1"/>
          <p:nvPr/>
        </p:nvSpPr>
        <p:spPr>
          <a:xfrm>
            <a:off x="1168729" y="6296590"/>
            <a:ext cx="6604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b="1" dirty="0" smtClean="0"/>
              <a:t>Kaynak: </a:t>
            </a:r>
            <a:r>
              <a:rPr lang="tr-TR" sz="900" dirty="0" smtClean="0"/>
              <a:t>Kalkınma Bakanlığı, TÜİK.</a:t>
            </a:r>
            <a:endParaRPr lang="tr-TR" sz="900" dirty="0"/>
          </a:p>
        </p:txBody>
      </p:sp>
      <p:sp>
        <p:nvSpPr>
          <p:cNvPr id="7" name="Oval 6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21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5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25 slayt grafiği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47" y="1730914"/>
            <a:ext cx="7970520" cy="4376928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1050639"/>
            <a:ext cx="9144000" cy="629548"/>
          </a:xfrm>
        </p:spPr>
        <p:txBody>
          <a:bodyPr/>
          <a:lstStyle/>
          <a:p>
            <a:r>
              <a:rPr lang="tr-TR" sz="2200" b="1" dirty="0" err="1" smtClean="0">
                <a:latin typeface="Arial"/>
                <a:cs typeface="Arial"/>
              </a:rPr>
              <a:t>TÜİK’e</a:t>
            </a:r>
            <a:r>
              <a:rPr lang="tr-TR" sz="2200" b="1" dirty="0" smtClean="0">
                <a:latin typeface="Arial"/>
                <a:cs typeface="Arial"/>
              </a:rPr>
              <a:t> Göre Sağlık Kuruluşlarından Memnuniyet</a:t>
            </a:r>
            <a:endParaRPr lang="tr-TR" sz="2200" b="1" dirty="0">
              <a:latin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09188" y="6310619"/>
            <a:ext cx="7920880" cy="2579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900" b="1" dirty="0" smtClean="0">
                <a:latin typeface="Arial"/>
                <a:cs typeface="Arial"/>
              </a:rPr>
              <a:t>Kaynak: </a:t>
            </a:r>
            <a:r>
              <a:rPr lang="tr-TR" sz="900" dirty="0" smtClean="0">
                <a:latin typeface="Arial"/>
                <a:cs typeface="Arial"/>
              </a:rPr>
              <a:t>TÜİK, Yaşam Memnuniyet Araştırması, 2013</a:t>
            </a:r>
            <a:endParaRPr lang="tr-TR" sz="900" dirty="0">
              <a:latin typeface="Arial"/>
              <a:cs typeface="Arial"/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10" name="Oval 9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22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7 Dikdörtgen"/>
          <p:cNvSpPr/>
          <p:nvPr/>
        </p:nvSpPr>
        <p:spPr>
          <a:xfrm>
            <a:off x="1153817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2002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7 Dikdörtgen"/>
          <p:cNvSpPr/>
          <p:nvPr/>
        </p:nvSpPr>
        <p:spPr>
          <a:xfrm>
            <a:off x="1774586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2003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7 Dikdörtgen"/>
          <p:cNvSpPr/>
          <p:nvPr/>
        </p:nvSpPr>
        <p:spPr>
          <a:xfrm>
            <a:off x="2370635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2004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7 Dikdörtgen"/>
          <p:cNvSpPr/>
          <p:nvPr/>
        </p:nvSpPr>
        <p:spPr>
          <a:xfrm>
            <a:off x="2971791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2005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7 Dikdörtgen"/>
          <p:cNvSpPr/>
          <p:nvPr/>
        </p:nvSpPr>
        <p:spPr>
          <a:xfrm>
            <a:off x="3580428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2006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7 Dikdörtgen"/>
          <p:cNvSpPr/>
          <p:nvPr/>
        </p:nvSpPr>
        <p:spPr>
          <a:xfrm>
            <a:off x="4181992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2007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7 Dikdörtgen"/>
          <p:cNvSpPr/>
          <p:nvPr/>
        </p:nvSpPr>
        <p:spPr>
          <a:xfrm>
            <a:off x="4778042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2008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7 Dikdörtgen"/>
          <p:cNvSpPr/>
          <p:nvPr/>
        </p:nvSpPr>
        <p:spPr>
          <a:xfrm>
            <a:off x="5364886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2009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7 Dikdörtgen"/>
          <p:cNvSpPr/>
          <p:nvPr/>
        </p:nvSpPr>
        <p:spPr>
          <a:xfrm>
            <a:off x="5966889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7 Dikdörtgen"/>
          <p:cNvSpPr/>
          <p:nvPr/>
        </p:nvSpPr>
        <p:spPr>
          <a:xfrm>
            <a:off x="6567389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2011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7 Dikdörtgen"/>
          <p:cNvSpPr/>
          <p:nvPr/>
        </p:nvSpPr>
        <p:spPr>
          <a:xfrm>
            <a:off x="7168969" y="597852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2012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7 Dikdörtgen"/>
          <p:cNvSpPr/>
          <p:nvPr/>
        </p:nvSpPr>
        <p:spPr>
          <a:xfrm>
            <a:off x="637868" y="159946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80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7 Dikdörtgen"/>
          <p:cNvSpPr/>
          <p:nvPr/>
        </p:nvSpPr>
        <p:spPr>
          <a:xfrm>
            <a:off x="637868" y="3729461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>
                <a:latin typeface="Arial" pitchFamily="34" charset="0"/>
                <a:cs typeface="Arial" pitchFamily="34" charset="0"/>
              </a:rPr>
              <a:t>4</a:t>
            </a:r>
            <a:r>
              <a:rPr lang="tr-TR" sz="1000" dirty="0" smtClean="0">
                <a:latin typeface="Arial" pitchFamily="34" charset="0"/>
                <a:cs typeface="Arial" pitchFamily="34" charset="0"/>
              </a:rPr>
              <a:t>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7 Dikdörtgen"/>
          <p:cNvSpPr/>
          <p:nvPr/>
        </p:nvSpPr>
        <p:spPr>
          <a:xfrm>
            <a:off x="637868" y="5846228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7 Dikdörtgen"/>
          <p:cNvSpPr/>
          <p:nvPr/>
        </p:nvSpPr>
        <p:spPr>
          <a:xfrm>
            <a:off x="1107514" y="3259800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49,3</a:t>
            </a:r>
            <a:endParaRPr lang="tr-TR" sz="1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7 Dikdörtgen"/>
          <p:cNvSpPr/>
          <p:nvPr/>
        </p:nvSpPr>
        <p:spPr>
          <a:xfrm>
            <a:off x="981829" y="3636849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9E0F1D"/>
                </a:solidFill>
                <a:latin typeface="Arial" pitchFamily="34" charset="0"/>
                <a:cs typeface="Arial" pitchFamily="34" charset="0"/>
              </a:rPr>
              <a:t>41,0</a:t>
            </a:r>
            <a:endParaRPr lang="tr-TR" sz="1000" b="1" dirty="0">
              <a:solidFill>
                <a:srgbClr val="9E0F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7 Dikdörtgen"/>
          <p:cNvSpPr/>
          <p:nvPr/>
        </p:nvSpPr>
        <p:spPr>
          <a:xfrm>
            <a:off x="981829" y="386175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39,5</a:t>
            </a:r>
            <a:endParaRPr lang="tr-TR" sz="10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7 Dikdörtgen"/>
          <p:cNvSpPr/>
          <p:nvPr/>
        </p:nvSpPr>
        <p:spPr>
          <a:xfrm>
            <a:off x="2900097" y="2882750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53,8</a:t>
            </a:r>
            <a:endParaRPr lang="tr-TR" sz="10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7 Dikdörtgen"/>
          <p:cNvSpPr/>
          <p:nvPr/>
        </p:nvSpPr>
        <p:spPr>
          <a:xfrm>
            <a:off x="4573617" y="206911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67,5</a:t>
            </a:r>
            <a:endParaRPr lang="tr-TR" sz="1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7 Dikdörtgen"/>
          <p:cNvSpPr/>
          <p:nvPr/>
        </p:nvSpPr>
        <p:spPr>
          <a:xfrm>
            <a:off x="7351789" y="1619303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77,2</a:t>
            </a:r>
            <a:endParaRPr lang="tr-TR" sz="1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7 Dikdörtgen"/>
          <p:cNvSpPr/>
          <p:nvPr/>
        </p:nvSpPr>
        <p:spPr>
          <a:xfrm>
            <a:off x="7358398" y="1811134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9E0F1D"/>
                </a:solidFill>
                <a:latin typeface="Arial" pitchFamily="34" charset="0"/>
                <a:cs typeface="Arial" pitchFamily="34" charset="0"/>
              </a:rPr>
              <a:t>75,5</a:t>
            </a:r>
            <a:endParaRPr lang="tr-TR" sz="1000" b="1" dirty="0">
              <a:solidFill>
                <a:srgbClr val="9E0F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7 Dikdörtgen"/>
          <p:cNvSpPr/>
          <p:nvPr/>
        </p:nvSpPr>
        <p:spPr>
          <a:xfrm>
            <a:off x="7351787" y="2002966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74,7</a:t>
            </a:r>
            <a:endParaRPr lang="tr-TR" sz="10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7 Dikdörtgen"/>
          <p:cNvSpPr/>
          <p:nvPr/>
        </p:nvSpPr>
        <p:spPr>
          <a:xfrm>
            <a:off x="7345175" y="2287407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68,5</a:t>
            </a:r>
            <a:endParaRPr lang="tr-TR" sz="10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7 Dikdörtgen"/>
          <p:cNvSpPr/>
          <p:nvPr/>
        </p:nvSpPr>
        <p:spPr>
          <a:xfrm>
            <a:off x="7338563" y="2538774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64,9</a:t>
            </a:r>
            <a:endParaRPr lang="tr-TR" sz="1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7 Dikdörtgen"/>
          <p:cNvSpPr/>
          <p:nvPr/>
        </p:nvSpPr>
        <p:spPr>
          <a:xfrm>
            <a:off x="7748658" y="1652378"/>
            <a:ext cx="1644204" cy="26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Aile Sağlığı Merkezi</a:t>
            </a:r>
            <a:endParaRPr lang="tr-TR" sz="8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7 Dikdörtgen"/>
          <p:cNvSpPr/>
          <p:nvPr/>
        </p:nvSpPr>
        <p:spPr>
          <a:xfrm>
            <a:off x="7742037" y="1850824"/>
            <a:ext cx="1273786" cy="26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800" b="1" dirty="0" smtClean="0">
                <a:solidFill>
                  <a:srgbClr val="9E0F1D"/>
                </a:solidFill>
                <a:latin typeface="Arial" pitchFamily="34" charset="0"/>
                <a:cs typeface="Arial" pitchFamily="34" charset="0"/>
              </a:rPr>
              <a:t>Devlet Hastanesi</a:t>
            </a:r>
            <a:endParaRPr lang="tr-TR" sz="800" b="1" dirty="0">
              <a:solidFill>
                <a:srgbClr val="9E0F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7 Dikdörtgen"/>
          <p:cNvSpPr/>
          <p:nvPr/>
        </p:nvSpPr>
        <p:spPr>
          <a:xfrm>
            <a:off x="7735425" y="2042656"/>
            <a:ext cx="1359775" cy="26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Genel Memnuniyet</a:t>
            </a:r>
            <a:endParaRPr lang="tr-TR" sz="8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7 Dikdörtgen"/>
          <p:cNvSpPr/>
          <p:nvPr/>
        </p:nvSpPr>
        <p:spPr>
          <a:xfrm>
            <a:off x="7728813" y="2327097"/>
            <a:ext cx="1485452" cy="26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8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Üniversite Hastanesi</a:t>
            </a:r>
            <a:endParaRPr lang="tr-TR" sz="8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7 Dikdörtgen"/>
          <p:cNvSpPr/>
          <p:nvPr/>
        </p:nvSpPr>
        <p:spPr>
          <a:xfrm>
            <a:off x="7722201" y="2578464"/>
            <a:ext cx="1287007" cy="26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Özel Hastane</a:t>
            </a:r>
            <a:endParaRPr lang="tr-TR" sz="8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8522" y="2872894"/>
            <a:ext cx="3311640" cy="314666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763338" y="3436738"/>
            <a:ext cx="2806071" cy="2050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tr-TR" b="1" dirty="0" smtClean="0">
                <a:solidFill>
                  <a:schemeClr val="bg1"/>
                </a:solidFill>
              </a:rPr>
              <a:t>Aile Hekimliği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tr-TR" b="1" dirty="0" smtClean="0">
                <a:solidFill>
                  <a:schemeClr val="bg1"/>
                </a:solidFill>
              </a:rPr>
              <a:t>e Devlet Hastanelerinden </a:t>
            </a:r>
          </a:p>
          <a:p>
            <a:pPr algn="ctr">
              <a:lnSpc>
                <a:spcPct val="90000"/>
              </a:lnSpc>
            </a:pPr>
            <a:r>
              <a:rPr lang="tr-TR" b="1" dirty="0" smtClean="0">
                <a:solidFill>
                  <a:schemeClr val="bg1"/>
                </a:solidFill>
              </a:rPr>
              <a:t> Memnuniyet, </a:t>
            </a:r>
          </a:p>
          <a:p>
            <a:pPr algn="ctr">
              <a:lnSpc>
                <a:spcPct val="110000"/>
              </a:lnSpc>
            </a:pPr>
            <a:r>
              <a:rPr lang="tr-TR" sz="1400" b="1" dirty="0" smtClean="0">
                <a:solidFill>
                  <a:schemeClr val="bg1"/>
                </a:solidFill>
              </a:rPr>
              <a:t>Üniversite ve </a:t>
            </a:r>
          </a:p>
          <a:p>
            <a:pPr algn="ctr">
              <a:lnSpc>
                <a:spcPct val="90000"/>
              </a:lnSpc>
            </a:pPr>
            <a:r>
              <a:rPr lang="tr-TR" sz="1400" b="1" dirty="0" smtClean="0">
                <a:solidFill>
                  <a:schemeClr val="bg1"/>
                </a:solidFill>
              </a:rPr>
              <a:t>Özele Göre </a:t>
            </a:r>
          </a:p>
          <a:p>
            <a:pPr algn="ctr">
              <a:lnSpc>
                <a:spcPct val="110000"/>
              </a:lnSpc>
            </a:pPr>
            <a:r>
              <a:rPr lang="tr-TR" b="1" dirty="0" smtClean="0">
                <a:solidFill>
                  <a:schemeClr val="bg1"/>
                </a:solidFill>
              </a:rPr>
              <a:t>Daha Yüksek </a:t>
            </a:r>
          </a:p>
          <a:p>
            <a:pPr algn="ctr">
              <a:lnSpc>
                <a:spcPct val="90000"/>
              </a:lnSpc>
            </a:pPr>
            <a:r>
              <a:rPr lang="tr-TR" sz="1300" b="1" dirty="0" smtClean="0">
                <a:solidFill>
                  <a:schemeClr val="bg1"/>
                </a:solidFill>
              </a:rPr>
              <a:t>Gerçekleşmektedir. </a:t>
            </a:r>
            <a:endParaRPr lang="tr-T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1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 4"/>
          <p:cNvGraphicFramePr/>
          <p:nvPr>
            <p:extLst>
              <p:ext uri="{D42A27DB-BD31-4B8C-83A1-F6EECF244321}">
                <p14:modId xmlns="" xmlns:p14="http://schemas.microsoft.com/office/powerpoint/2010/main" val="3316678637"/>
              </p:ext>
            </p:extLst>
          </p:nvPr>
        </p:nvGraphicFramePr>
        <p:xfrm>
          <a:off x="913861" y="1600315"/>
          <a:ext cx="734481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23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Unvan 1"/>
          <p:cNvSpPr>
            <a:spLocks noGrp="1"/>
          </p:cNvSpPr>
          <p:nvPr>
            <p:ph type="title"/>
          </p:nvPr>
        </p:nvSpPr>
        <p:spPr>
          <a:xfrm>
            <a:off x="0" y="933665"/>
            <a:ext cx="9144000" cy="885431"/>
          </a:xfrm>
        </p:spPr>
        <p:txBody>
          <a:bodyPr/>
          <a:lstStyle/>
          <a:p>
            <a:r>
              <a:rPr lang="tr-TR" sz="2200" b="1" dirty="0">
                <a:latin typeface="Arial"/>
                <a:cs typeface="Arial"/>
              </a:rPr>
              <a:t>Sağlık Hizmetlerinden </a:t>
            </a:r>
            <a:r>
              <a:rPr lang="tr-TR" sz="2200" b="1" dirty="0" smtClean="0">
                <a:latin typeface="Arial"/>
                <a:cs typeface="Arial"/>
              </a:rPr>
              <a:t>Memnuniyet ile</a:t>
            </a:r>
            <a:br>
              <a:rPr lang="tr-TR" sz="2200" b="1" dirty="0" smtClean="0">
                <a:latin typeface="Arial"/>
                <a:cs typeface="Arial"/>
              </a:rPr>
            </a:br>
            <a:r>
              <a:rPr lang="tr-TR" sz="2200" b="1" dirty="0" smtClean="0">
                <a:latin typeface="Arial"/>
                <a:cs typeface="Arial"/>
              </a:rPr>
              <a:t>Kişi </a:t>
            </a:r>
            <a:r>
              <a:rPr lang="tr-TR" sz="2200" b="1" dirty="0">
                <a:latin typeface="Arial"/>
                <a:cs typeface="Arial"/>
              </a:rPr>
              <a:t>Başı Toplam Sağlık </a:t>
            </a:r>
            <a:r>
              <a:rPr lang="tr-TR" sz="2200" b="1" dirty="0" smtClean="0">
                <a:latin typeface="Arial"/>
                <a:cs typeface="Arial"/>
              </a:rPr>
              <a:t>Harcaması Karşılaştırması</a:t>
            </a:r>
            <a:endParaRPr lang="tr-TR" sz="2200" b="1" dirty="0">
              <a:latin typeface="Arial"/>
              <a:cs typeface="Arial"/>
            </a:endParaRPr>
          </a:p>
        </p:txBody>
      </p:sp>
      <p:sp>
        <p:nvSpPr>
          <p:cNvPr id="12" name="7 Dikdörtgen"/>
          <p:cNvSpPr/>
          <p:nvPr/>
        </p:nvSpPr>
        <p:spPr>
          <a:xfrm>
            <a:off x="1194357" y="4965350"/>
            <a:ext cx="5454352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b="1" dirty="0" smtClean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Sağlık Bakanlığı, Sağlık İstatistikleri  Yıllığı, 2013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 bwMode="auto">
          <a:xfrm>
            <a:off x="6615" y="5526426"/>
            <a:ext cx="9137385" cy="93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Ülkemizde </a:t>
            </a:r>
            <a:r>
              <a:rPr lang="tr-TR" sz="1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%75’lik memnuniyet düzeyi 981 $ ile sağlanırken, </a:t>
            </a:r>
          </a:p>
          <a:p>
            <a:r>
              <a:rPr lang="tr-TR" sz="1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Çek Cumhuriyetinde %70’lik oran 2077 $ ile; </a:t>
            </a:r>
            <a:endParaRPr lang="tr-TR" sz="17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tr-T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Almanya'da </a:t>
            </a:r>
            <a:r>
              <a:rPr lang="tr-TR" sz="1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ise </a:t>
            </a:r>
            <a:r>
              <a:rPr lang="tr-T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%</a:t>
            </a:r>
            <a:r>
              <a:rPr lang="tr-TR" sz="1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80’lik oran 4811 $ ile sağlanabilmiştir.</a:t>
            </a:r>
            <a:endParaRPr lang="tr-TR" sz="17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tr-TR" sz="1700" b="1" dirty="0" smtClean="0">
                <a:solidFill>
                  <a:srgbClr val="FF0000"/>
                </a:solidFill>
                <a:latin typeface="Arial"/>
                <a:cs typeface="Arial"/>
              </a:rPr>
              <a:t>Yunanistan’da 2.409 $’</a:t>
            </a:r>
            <a:r>
              <a:rPr lang="tr-TR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lık</a:t>
            </a:r>
            <a:r>
              <a:rPr lang="tr-TR" sz="1700" b="1" dirty="0" smtClean="0">
                <a:solidFill>
                  <a:srgbClr val="FF0000"/>
                </a:solidFill>
                <a:latin typeface="Arial"/>
                <a:cs typeface="Arial"/>
              </a:rPr>
              <a:t> harcama ile %13’lük memnuniyet sağlanabilmiştir. </a:t>
            </a:r>
          </a:p>
          <a:p>
            <a:pPr>
              <a:lnSpc>
                <a:spcPct val="110000"/>
              </a:lnSpc>
            </a:pPr>
            <a:r>
              <a:rPr lang="tr-TR" sz="1700" b="1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endParaRPr lang="tr-TR" sz="17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14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</p:spTree>
    <p:extLst>
      <p:ext uri="{BB962C8B-B14F-4D97-AF65-F5344CB8AC3E}">
        <p14:creationId xmlns="" xmlns:p14="http://schemas.microsoft.com/office/powerpoint/2010/main" val="37851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Semerkant03\Desktop\bütçe\kitap kapakları\b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0" y="2129477"/>
            <a:ext cx="2583507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6 Dikdörtgen"/>
          <p:cNvSpPr>
            <a:spLocks noChangeArrowheads="1"/>
          </p:cNvSpPr>
          <p:nvPr/>
        </p:nvSpPr>
        <p:spPr bwMode="auto">
          <a:xfrm>
            <a:off x="3699447" y="2231242"/>
            <a:ext cx="519303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</a:rPr>
              <a:t>Successful Health System Reforms: The Case Of Turkey </a:t>
            </a:r>
          </a:p>
          <a:p>
            <a:pPr>
              <a:spcAft>
                <a:spcPts val="600"/>
              </a:spcAft>
            </a:pPr>
            <a:r>
              <a:rPr lang="tr-TR" sz="1200" dirty="0">
                <a:solidFill>
                  <a:prstClr val="black"/>
                </a:solidFill>
              </a:rPr>
              <a:t>Başarılı Sağlık Sistemi Reformları: Türkiye Örneği (sayfa </a:t>
            </a:r>
            <a:r>
              <a:rPr lang="tr-TR" sz="1200" dirty="0" smtClean="0">
                <a:solidFill>
                  <a:prstClr val="black"/>
                </a:solidFill>
              </a:rPr>
              <a:t>28), </a:t>
            </a:r>
            <a:r>
              <a:rPr lang="tr-TR" sz="1200" b="1" dirty="0" smtClean="0">
                <a:solidFill>
                  <a:prstClr val="black"/>
                </a:solidFill>
              </a:rPr>
              <a:t>2012</a:t>
            </a:r>
            <a:endParaRPr lang="tr-TR" sz="1200" b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1200" dirty="0">
                <a:solidFill>
                  <a:prstClr val="black"/>
                </a:solidFill>
              </a:rPr>
              <a:t>Yayınlayan Kuruluş: Dünya Sağlık Örgütü Avrupa Bölge Ofisi</a:t>
            </a:r>
          </a:p>
          <a:p>
            <a:endParaRPr lang="tr-TR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2012’de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</a:rPr>
              <a:t>“</a:t>
            </a:r>
            <a:r>
              <a:rPr lang="tr-TR" b="1" dirty="0" smtClean="0">
                <a:solidFill>
                  <a:prstClr val="black"/>
                </a:solidFill>
              </a:rPr>
              <a:t>DSÖ Tallinn Sözleşmesinin sağlıkta hakkaniyet ve cevap verebilirlik </a:t>
            </a:r>
            <a:r>
              <a:rPr lang="tr-TR" dirty="0" smtClean="0">
                <a:solidFill>
                  <a:prstClr val="black"/>
                </a:solidFill>
              </a:rPr>
              <a:t>prensiplerini  uygulayan ülkeler için </a:t>
            </a:r>
            <a:r>
              <a:rPr lang="tr-TR" b="1" dirty="0" smtClean="0">
                <a:solidFill>
                  <a:prstClr val="black"/>
                </a:solidFill>
              </a:rPr>
              <a:t>Türkiye başarılı bir örnektir.</a:t>
            </a:r>
            <a:r>
              <a:rPr lang="tr-TR" dirty="0" smtClean="0">
                <a:solidFill>
                  <a:prstClr val="black"/>
                </a:solidFill>
              </a:rPr>
              <a:t>”</a:t>
            </a:r>
          </a:p>
        </p:txBody>
      </p:sp>
      <p:sp>
        <p:nvSpPr>
          <p:cNvPr id="9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44021"/>
            <a:ext cx="456272" cy="332279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24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3- Türkiye Sağlıkta Dönüşüm Programı</a:t>
            </a:r>
          </a:p>
        </p:txBody>
      </p:sp>
      <p:sp>
        <p:nvSpPr>
          <p:cNvPr id="12" name="Oval 11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24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4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çiş şabl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2564904"/>
            <a:ext cx="9145206" cy="1368152"/>
          </a:xfrm>
          <a:prstGeom prst="rect">
            <a:avLst/>
          </a:prstGeom>
        </p:spPr>
      </p:pic>
      <p:sp>
        <p:nvSpPr>
          <p:cNvPr id="6" name="5 Dikdörtgen"/>
          <p:cNvSpPr>
            <a:spLocks noChangeArrowheads="1"/>
          </p:cNvSpPr>
          <p:nvPr/>
        </p:nvSpPr>
        <p:spPr bwMode="auto">
          <a:xfrm>
            <a:off x="0" y="294222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</a:rPr>
              <a:t>4- Sağlıkta Dönüşüm ve Gelişim Devam Ediyor…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9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4- Yeni Türkiye Sağlık Vizyonu Projeleri</a:t>
            </a:r>
          </a:p>
        </p:txBody>
      </p:sp>
      <p:sp>
        <p:nvSpPr>
          <p:cNvPr id="10" name="2 Metin kutusu"/>
          <p:cNvSpPr txBox="1">
            <a:spLocks noChangeArrowheads="1"/>
          </p:cNvSpPr>
          <p:nvPr/>
        </p:nvSpPr>
        <p:spPr bwMode="auto">
          <a:xfrm>
            <a:off x="1377758" y="1473449"/>
            <a:ext cx="770715" cy="431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4.2.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4.3.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4.4.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4.5.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4.6.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4.7.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4.8.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4.9.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4.10.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4.11.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4.12.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4.13.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4.14.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4.15.</a:t>
            </a:r>
          </a:p>
          <a:p>
            <a:pPr marL="0" indent="0" algn="r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4.16.</a:t>
            </a: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26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2 Metin kutusu"/>
          <p:cNvSpPr txBox="1">
            <a:spLocks noChangeArrowheads="1"/>
          </p:cNvSpPr>
          <p:nvPr/>
        </p:nvSpPr>
        <p:spPr bwMode="auto">
          <a:xfrm>
            <a:off x="2076466" y="1473449"/>
            <a:ext cx="4352095" cy="443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İnsan Kaynakları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Halk Sağlığı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Acil Sağlık 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Sağlıkta Klinik Kalite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Şehir Hastaneleri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E-Sağlık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Türkiye Sağlık Enstitüleri Başkanlığı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 Bilimleri Üniversitesi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 Endüstrisinin Teşviki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 Turizmi Ve Sağlık Serbest Bölgeleri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Geleneksel ve Tamamlayıcı Tıp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Üniversite Ve Özel Sektör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Finansman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 Diplomasisi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 Mevzuatını Yenilenmesi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r>
              <a:rPr lang="tr-TR" sz="1200" dirty="0" smtClean="0">
                <a:latin typeface="Arial"/>
                <a:cs typeface="Arial"/>
              </a:rPr>
              <a:t>Sağlık İletişimi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None/>
            </a:pPr>
            <a:endParaRPr lang="tr-TR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6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4.1. İnsan Kaynakları</a:t>
            </a:r>
          </a:p>
        </p:txBody>
      </p:sp>
      <p:sp>
        <p:nvSpPr>
          <p:cNvPr id="8" name="Metin kutusu 6"/>
          <p:cNvSpPr txBox="1"/>
          <p:nvPr/>
        </p:nvSpPr>
        <p:spPr>
          <a:xfrm>
            <a:off x="846979" y="3895576"/>
            <a:ext cx="8048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İnsan Kaynaklarında ihtiyacı nitelikten ödün verilmeden </a:t>
            </a:r>
            <a:r>
              <a:rPr lang="tr-TR" dirty="0" smtClean="0"/>
              <a:t>karşılanacak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Çalışanlarımızın emeğinin karşılığını almalarını </a:t>
            </a:r>
            <a:r>
              <a:rPr lang="tr-TR" dirty="0" smtClean="0"/>
              <a:t>sağlanacak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Emeklilik ve performans ödemesi özlük haklarında yeni düzenlemeler </a:t>
            </a:r>
            <a:r>
              <a:rPr lang="tr-TR" dirty="0" smtClean="0"/>
              <a:t>yapılacak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Hasta/hasta yakınları ile sağlık çalışanları arasında güveni artırarak sağlıkta şiddet sorununu çözülecek</a:t>
            </a:r>
          </a:p>
        </p:txBody>
      </p:sp>
      <p:graphicFrame>
        <p:nvGraphicFramePr>
          <p:cNvPr id="9" name="Tablo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18967882"/>
              </p:ext>
            </p:extLst>
          </p:nvPr>
        </p:nvGraphicFramePr>
        <p:xfrm>
          <a:off x="974338" y="1816610"/>
          <a:ext cx="7398100" cy="1872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695"/>
                <a:gridCol w="1305481"/>
                <a:gridCol w="1205464"/>
                <a:gridCol w="1405498"/>
                <a:gridCol w="1305481"/>
                <a:gridCol w="1305481"/>
              </a:tblGrid>
              <a:tr h="312035">
                <a:tc>
                  <a:txBody>
                    <a:bodyPr/>
                    <a:lstStyle/>
                    <a:p>
                      <a:pPr algn="l" fontAlgn="b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2014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2015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2017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2020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2023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Tabip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134.450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141.706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157.874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183.392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205.279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Hemşire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143.526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191.990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279.516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300.705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321.115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Ebe 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53.794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55.994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59.800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63.608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67.277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Diş Hekimi 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22.370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25.338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30.803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37.965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44.864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Eczacı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27.006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29.474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  <a:latin typeface="Arial"/>
                          <a:cs typeface="Arial"/>
                        </a:rPr>
                        <a:t>32.640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36.085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  <a:latin typeface="Arial"/>
                          <a:cs typeface="Arial"/>
                        </a:rPr>
                        <a:t>39.404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Metin kutusu 6"/>
          <p:cNvSpPr txBox="1"/>
          <p:nvPr/>
        </p:nvSpPr>
        <p:spPr>
          <a:xfrm>
            <a:off x="0" y="116934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/>
              <a:t>2023 Sağlık Personeli İhtiyaç Projeksiyonu </a:t>
            </a:r>
          </a:p>
        </p:txBody>
      </p:sp>
      <p:sp>
        <p:nvSpPr>
          <p:cNvPr id="11" name="Oval 10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27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72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253"/>
          <a:stretch/>
        </p:blipFill>
        <p:spPr bwMode="auto">
          <a:xfrm>
            <a:off x="1720826" y="1808786"/>
            <a:ext cx="5743821" cy="218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4.2. Halk Sağlığı</a:t>
            </a:r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1" y="978465"/>
            <a:ext cx="9144000" cy="962023"/>
          </a:xfrm>
        </p:spPr>
        <p:txBody>
          <a:bodyPr/>
          <a:lstStyle/>
          <a:p>
            <a:r>
              <a:rPr lang="tr-TR" sz="2200" b="1" dirty="0" smtClean="0">
                <a:latin typeface="Arial"/>
                <a:cs typeface="Arial"/>
              </a:rPr>
              <a:t>Birinci Basamakta Tüm Türkiye’de Altyapı Yenileniyor </a:t>
            </a:r>
            <a:br>
              <a:rPr lang="tr-TR" sz="2200" b="1" dirty="0" smtClean="0">
                <a:latin typeface="Arial"/>
                <a:cs typeface="Arial"/>
              </a:rPr>
            </a:br>
            <a:r>
              <a:rPr lang="tr-TR" sz="2200" b="1" dirty="0" smtClean="0">
                <a:latin typeface="Arial"/>
                <a:cs typeface="Arial"/>
              </a:rPr>
              <a:t>Aile Sağlığı Merkezlerinin Cazibesi Artıyor. </a:t>
            </a:r>
            <a:endParaRPr lang="tr-TR" sz="2200" b="1" dirty="0">
              <a:latin typeface="Arial"/>
              <a:cs typeface="Arial"/>
            </a:endParaRPr>
          </a:p>
        </p:txBody>
      </p:sp>
      <p:sp>
        <p:nvSpPr>
          <p:cNvPr id="12" name="Metin kutusu 7"/>
          <p:cNvSpPr txBox="1"/>
          <p:nvPr/>
        </p:nvSpPr>
        <p:spPr>
          <a:xfrm>
            <a:off x="826962" y="4067768"/>
            <a:ext cx="7586975" cy="294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1600" b="1" dirty="0" smtClean="0"/>
              <a:t>Çok sektörlü sağlık sorumluluğu ile halk sağlığını tüm kamu kurumları STK’lar ve toplum ile işbirliği içerisinde yürütecek.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accent6">
                    <a:lumMod val="75000"/>
                  </a:schemeClr>
                </a:solidFill>
              </a:rPr>
              <a:t>Çok sektörlü sağlık sorumluluğu </a:t>
            </a:r>
            <a:r>
              <a:rPr lang="tr-TR" sz="1600" b="1" dirty="0" smtClean="0">
                <a:solidFill>
                  <a:schemeClr val="accent6">
                    <a:lumMod val="75000"/>
                  </a:schemeClr>
                </a:solidFill>
              </a:rPr>
              <a:t>kapsamında bisiklet yolu yapan yerel </a:t>
            </a:r>
            <a:r>
              <a:rPr lang="tr-TR" sz="1600" b="1" dirty="0">
                <a:solidFill>
                  <a:schemeClr val="accent6">
                    <a:lumMod val="75000"/>
                  </a:schemeClr>
                </a:solidFill>
              </a:rPr>
              <a:t>yönetimlere 1 milyon adet bisiklet </a:t>
            </a:r>
            <a:r>
              <a:rPr lang="tr-TR" sz="1600" b="1" dirty="0" smtClean="0">
                <a:solidFill>
                  <a:schemeClr val="accent6">
                    <a:lumMod val="75000"/>
                  </a:schemeClr>
                </a:solidFill>
              </a:rPr>
              <a:t>temin edilecek. </a:t>
            </a:r>
            <a:endParaRPr lang="tr-T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1600" b="1" dirty="0" smtClean="0"/>
              <a:t>Aile hekimliğinde uzmanlık dönemine geçilecek.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accent6">
                    <a:lumMod val="75000"/>
                  </a:schemeClr>
                </a:solidFill>
              </a:rPr>
              <a:t>2.954</a:t>
            </a:r>
            <a:r>
              <a:rPr lang="tr-TR" sz="1600" b="1" dirty="0" smtClean="0">
                <a:solidFill>
                  <a:schemeClr val="accent6">
                    <a:lumMod val="75000"/>
                  </a:schemeClr>
                </a:solidFill>
              </a:rPr>
              <a:t> Kişiye bir aile hekimi düşmesi için gerekli regülasyonlar yapılacak.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1600" b="1" dirty="0" smtClean="0"/>
              <a:t>Sevk zincirini mali özendiriciler ve teşviklerle pilot uygulamalardan sonra yaygınlaştırılacak.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11" name="Oval 10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28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70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4.3. Acil Sağlık</a:t>
            </a:r>
          </a:p>
        </p:txBody>
      </p:sp>
      <p:pic>
        <p:nvPicPr>
          <p:cNvPr id="14" name="İçerik Yer Tutucusu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1728" b="9794"/>
          <a:stretch/>
        </p:blipFill>
        <p:spPr>
          <a:xfrm>
            <a:off x="1636557" y="1762739"/>
            <a:ext cx="5807827" cy="2135000"/>
          </a:xfrm>
        </p:spPr>
      </p:pic>
      <p:sp>
        <p:nvSpPr>
          <p:cNvPr id="9" name="14 Metin kutusu"/>
          <p:cNvSpPr txBox="1">
            <a:spLocks noChangeArrowheads="1"/>
          </p:cNvSpPr>
          <p:nvPr/>
        </p:nvSpPr>
        <p:spPr bwMode="auto">
          <a:xfrm>
            <a:off x="0" y="97056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/>
              <a:t>Ulusal ve Uluslararası Afet ve Acil Durumlar İçin</a:t>
            </a:r>
          </a:p>
          <a:p>
            <a:pPr algn="ctr"/>
            <a:r>
              <a:rPr lang="tr-TR" sz="2200" b="1" dirty="0" smtClean="0"/>
              <a:t> Gemi Hastane Projesi-Hedef 2017</a:t>
            </a:r>
            <a:endParaRPr lang="tr-TR" sz="2200" dirty="0"/>
          </a:p>
        </p:txBody>
      </p:sp>
      <p:pic>
        <p:nvPicPr>
          <p:cNvPr id="10" name="Picture 2" descr="D:\GGG UÇUŞ\ind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1" y="4523847"/>
            <a:ext cx="2871503" cy="1712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useyin.sertkirbac\Desktop\helikopter gece ucusu2-600x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97" y="4523574"/>
            <a:ext cx="3116381" cy="1717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0" y="4055111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Hava Ambulansında </a:t>
            </a:r>
            <a:r>
              <a:rPr lang="tr-TR" sz="2200" b="1" dirty="0" smtClean="0">
                <a:solidFill>
                  <a:srgbClr val="FF0000"/>
                </a:solidFill>
              </a:rPr>
              <a:t>Gece</a:t>
            </a:r>
            <a:r>
              <a:rPr lang="tr-TR" sz="2200" b="1" dirty="0" smtClean="0"/>
              <a:t> Hizmeti-Hedef 2015</a:t>
            </a:r>
            <a:endParaRPr lang="tr-TR" sz="2200" dirty="0"/>
          </a:p>
        </p:txBody>
      </p:sp>
      <p:sp>
        <p:nvSpPr>
          <p:cNvPr id="16" name="8 Metin kutusu"/>
          <p:cNvSpPr txBox="1"/>
          <p:nvPr/>
        </p:nvSpPr>
        <p:spPr>
          <a:xfrm>
            <a:off x="0" y="6088660"/>
            <a:ext cx="91440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 smtClean="0"/>
              <a:t>Dünyada gece uçuşu yapabilen 14 ülke, Avrupa’da 11. ülke olacağız. </a:t>
            </a:r>
            <a:endParaRPr lang="tr-TR" dirty="0"/>
          </a:p>
        </p:txBody>
      </p:sp>
      <p:sp>
        <p:nvSpPr>
          <p:cNvPr id="12" name="Oval 11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29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Metin kutusu 2"/>
          <p:cNvSpPr txBox="1"/>
          <p:nvPr/>
        </p:nvSpPr>
        <p:spPr>
          <a:xfrm>
            <a:off x="4199617" y="537064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X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3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çiş şabl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2564904"/>
            <a:ext cx="9145206" cy="1368152"/>
          </a:xfrm>
          <a:prstGeom prst="rect">
            <a:avLst/>
          </a:prstGeom>
        </p:spPr>
      </p:pic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0" y="2942224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500" b="1" dirty="0" smtClean="0">
                <a:solidFill>
                  <a:prstClr val="white"/>
                </a:solidFill>
              </a:rPr>
              <a:t>1- Sağlığın Toplumdaki Önceliği</a:t>
            </a:r>
            <a:endParaRPr lang="tr-TR" sz="2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89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4.3. Acil Sağlık</a:t>
            </a:r>
          </a:p>
        </p:txBody>
      </p:sp>
      <p:pic>
        <p:nvPicPr>
          <p:cNvPr id="14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65" y="1536425"/>
            <a:ext cx="4338822" cy="2086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9" name="14 Metin kutusu"/>
          <p:cNvSpPr txBox="1">
            <a:spLocks noChangeArrowheads="1"/>
          </p:cNvSpPr>
          <p:nvPr/>
        </p:nvSpPr>
        <p:spPr bwMode="auto">
          <a:xfrm>
            <a:off x="0" y="1080574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112 Acil İstasyon Yenileme Projesi, Hedef 2015-2018</a:t>
            </a:r>
            <a:endParaRPr lang="tr-TR" sz="2200" dirty="0"/>
          </a:p>
        </p:txBody>
      </p:sp>
      <p:sp>
        <p:nvSpPr>
          <p:cNvPr id="10" name="14 Metin kutusu"/>
          <p:cNvSpPr txBox="1">
            <a:spLocks noChangeArrowheads="1"/>
          </p:cNvSpPr>
          <p:nvPr/>
        </p:nvSpPr>
        <p:spPr bwMode="auto">
          <a:xfrm>
            <a:off x="0" y="3642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 smtClean="0">
                <a:latin typeface="Arial" panose="020B0604020202020204" pitchFamily="34" charset="0"/>
              </a:rPr>
              <a:t>Dijital Telsiz Sistemi ile Afet ve Acil Durumlarda Kesintisiz Hizmet...</a:t>
            </a:r>
            <a:endParaRPr lang="tr-TR" altLang="tr-TR" sz="2000" dirty="0">
              <a:latin typeface="Arial" panose="020B0604020202020204" pitchFamily="34" charset="0"/>
            </a:endParaRPr>
          </a:p>
        </p:txBody>
      </p:sp>
      <p:graphicFrame>
        <p:nvGraphicFramePr>
          <p:cNvPr id="11" name="Group 1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7025544"/>
              </p:ext>
            </p:extLst>
          </p:nvPr>
        </p:nvGraphicFramePr>
        <p:xfrm>
          <a:off x="2521183" y="6090821"/>
          <a:ext cx="3959808" cy="520047"/>
        </p:xfrm>
        <a:graphic>
          <a:graphicData uri="http://schemas.openxmlformats.org/drawingml/2006/table">
            <a:tbl>
              <a:tblPr/>
              <a:tblGrid>
                <a:gridCol w="680230"/>
                <a:gridCol w="3279578"/>
              </a:tblGrid>
              <a:tr h="173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3205" marR="63205" marT="31627" marB="31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2013 Yılında Sayısal Sisteme Geçen </a:t>
                      </a:r>
                      <a:r>
                        <a:rPr kumimoji="0" lang="tr-T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İller: 37</a:t>
                      </a:r>
                      <a:endParaRPr kumimoji="0" lang="tr-TR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3205" marR="63205" marT="31627" marB="31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73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3205" marR="63205" marT="31627" marB="31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2014 Yılında Sayısal Sisteme Geçecek Olan </a:t>
                      </a:r>
                      <a:r>
                        <a:rPr kumimoji="0" lang="tr-T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İller: 13</a:t>
                      </a:r>
                      <a:endParaRPr kumimoji="0" lang="tr-TR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3205" marR="63205" marT="31627" marB="31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73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3205" marR="63205" marT="31627" marB="31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2014 Yılından Sonra Sayısal Sisteme Geçecek Olan </a:t>
                      </a:r>
                      <a:r>
                        <a:rPr kumimoji="0" lang="tr-T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İller: 31</a:t>
                      </a:r>
                      <a:endParaRPr kumimoji="0" lang="tr-TR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3205" marR="63205" marT="31627" marB="31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1100242" y="4052420"/>
            <a:ext cx="7318375" cy="1995575"/>
            <a:chOff x="231103" y="1052513"/>
            <a:chExt cx="9338347" cy="3843337"/>
          </a:xfrm>
        </p:grpSpPr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2435034" y="1723685"/>
              <a:ext cx="984476" cy="581681"/>
            </a:xfrm>
            <a:custGeom>
              <a:avLst/>
              <a:gdLst>
                <a:gd name="T0" fmla="*/ 281456497 w 1362"/>
                <a:gd name="T1" fmla="*/ 39650661 h 848"/>
                <a:gd name="T2" fmla="*/ 239527723 w 1362"/>
                <a:gd name="T3" fmla="*/ 0 h 848"/>
                <a:gd name="T4" fmla="*/ 146750083 w 1362"/>
                <a:gd name="T5" fmla="*/ 14632656 h 848"/>
                <a:gd name="T6" fmla="*/ 151656244 w 1362"/>
                <a:gd name="T7" fmla="*/ 33985988 h 848"/>
                <a:gd name="T8" fmla="*/ 136937094 w 1362"/>
                <a:gd name="T9" fmla="*/ 65611982 h 848"/>
                <a:gd name="T10" fmla="*/ 108389730 w 1362"/>
                <a:gd name="T11" fmla="*/ 93461997 h 848"/>
                <a:gd name="T12" fmla="*/ 98130604 w 1362"/>
                <a:gd name="T13" fmla="*/ 137360637 h 848"/>
                <a:gd name="T14" fmla="*/ 115526571 w 1362"/>
                <a:gd name="T15" fmla="*/ 143496622 h 848"/>
                <a:gd name="T16" fmla="*/ 115972707 w 1362"/>
                <a:gd name="T17" fmla="*/ 182203318 h 848"/>
                <a:gd name="T18" fmla="*/ 108835866 w 1362"/>
                <a:gd name="T19" fmla="*/ 231293945 h 848"/>
                <a:gd name="T20" fmla="*/ 34345807 w 1362"/>
                <a:gd name="T21" fmla="*/ 248287277 h 848"/>
                <a:gd name="T22" fmla="*/ 12935279 w 1362"/>
                <a:gd name="T23" fmla="*/ 282745254 h 848"/>
                <a:gd name="T24" fmla="*/ 17842108 w 1362"/>
                <a:gd name="T25" fmla="*/ 309651249 h 848"/>
                <a:gd name="T26" fmla="*/ 0 w 1362"/>
                <a:gd name="T27" fmla="*/ 327587892 h 848"/>
                <a:gd name="T28" fmla="*/ 18733712 w 1362"/>
                <a:gd name="T29" fmla="*/ 345525222 h 848"/>
                <a:gd name="T30" fmla="*/ 35238080 w 1362"/>
                <a:gd name="T31" fmla="*/ 390367945 h 848"/>
                <a:gd name="T32" fmla="*/ 87425322 w 1362"/>
                <a:gd name="T33" fmla="*/ 400280608 h 848"/>
                <a:gd name="T34" fmla="*/ 160577629 w 1362"/>
                <a:gd name="T35" fmla="*/ 361573955 h 848"/>
                <a:gd name="T36" fmla="*/ 171282891 w 1362"/>
                <a:gd name="T37" fmla="*/ 318147228 h 848"/>
                <a:gd name="T38" fmla="*/ 181541390 w 1362"/>
                <a:gd name="T39" fmla="*/ 305402572 h 848"/>
                <a:gd name="T40" fmla="*/ 229714733 w 1362"/>
                <a:gd name="T41" fmla="*/ 329475887 h 848"/>
                <a:gd name="T42" fmla="*/ 272089644 w 1362"/>
                <a:gd name="T43" fmla="*/ 316731231 h 848"/>
                <a:gd name="T44" fmla="*/ 351485915 w 1362"/>
                <a:gd name="T45" fmla="*/ 336556557 h 848"/>
                <a:gd name="T46" fmla="*/ 363083449 w 1362"/>
                <a:gd name="T47" fmla="*/ 330892571 h 848"/>
                <a:gd name="T48" fmla="*/ 409472247 w 1362"/>
                <a:gd name="T49" fmla="*/ 329003888 h 848"/>
                <a:gd name="T50" fmla="*/ 483070670 w 1362"/>
                <a:gd name="T51" fmla="*/ 284633249 h 848"/>
                <a:gd name="T52" fmla="*/ 494221400 w 1362"/>
                <a:gd name="T53" fmla="*/ 278025265 h 848"/>
                <a:gd name="T54" fmla="*/ 558898438 w 1362"/>
                <a:gd name="T55" fmla="*/ 234126625 h 848"/>
                <a:gd name="T56" fmla="*/ 546409300 w 1362"/>
                <a:gd name="T57" fmla="*/ 207692629 h 848"/>
                <a:gd name="T58" fmla="*/ 557560697 w 1362"/>
                <a:gd name="T59" fmla="*/ 191171983 h 848"/>
                <a:gd name="T60" fmla="*/ 605287904 w 1362"/>
                <a:gd name="T61" fmla="*/ 183147315 h 848"/>
                <a:gd name="T62" fmla="*/ 607517917 w 1362"/>
                <a:gd name="T63" fmla="*/ 135944640 h 848"/>
                <a:gd name="T64" fmla="*/ 534366298 w 1362"/>
                <a:gd name="T65" fmla="*/ 93933995 h 848"/>
                <a:gd name="T66" fmla="*/ 524998777 w 1362"/>
                <a:gd name="T67" fmla="*/ 44842649 h 848"/>
                <a:gd name="T68" fmla="*/ 483962274 w 1362"/>
                <a:gd name="T69" fmla="*/ 41538657 h 848"/>
                <a:gd name="T70" fmla="*/ 372004166 w 1362"/>
                <a:gd name="T71" fmla="*/ 49091336 h 848"/>
                <a:gd name="T72" fmla="*/ 293054031 w 1362"/>
                <a:gd name="T73" fmla="*/ 39178663 h 848"/>
                <a:gd name="T74" fmla="*/ 281456497 w 1362"/>
                <a:gd name="T75" fmla="*/ 39650661 h 8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62"/>
                <a:gd name="T115" fmla="*/ 0 h 848"/>
                <a:gd name="T116" fmla="*/ 1362 w 1362"/>
                <a:gd name="T117" fmla="*/ 848 h 8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62" h="848">
                  <a:moveTo>
                    <a:pt x="631" y="84"/>
                  </a:moveTo>
                  <a:lnTo>
                    <a:pt x="537" y="0"/>
                  </a:lnTo>
                  <a:lnTo>
                    <a:pt x="329" y="31"/>
                  </a:lnTo>
                  <a:lnTo>
                    <a:pt x="340" y="72"/>
                  </a:lnTo>
                  <a:lnTo>
                    <a:pt x="307" y="139"/>
                  </a:lnTo>
                  <a:lnTo>
                    <a:pt x="243" y="198"/>
                  </a:lnTo>
                  <a:lnTo>
                    <a:pt x="220" y="291"/>
                  </a:lnTo>
                  <a:lnTo>
                    <a:pt x="259" y="304"/>
                  </a:lnTo>
                  <a:lnTo>
                    <a:pt x="260" y="386"/>
                  </a:lnTo>
                  <a:lnTo>
                    <a:pt x="244" y="490"/>
                  </a:lnTo>
                  <a:lnTo>
                    <a:pt x="77" y="526"/>
                  </a:lnTo>
                  <a:lnTo>
                    <a:pt x="29" y="599"/>
                  </a:lnTo>
                  <a:lnTo>
                    <a:pt x="40" y="656"/>
                  </a:lnTo>
                  <a:lnTo>
                    <a:pt x="0" y="694"/>
                  </a:lnTo>
                  <a:lnTo>
                    <a:pt x="42" y="732"/>
                  </a:lnTo>
                  <a:lnTo>
                    <a:pt x="79" y="827"/>
                  </a:lnTo>
                  <a:lnTo>
                    <a:pt x="196" y="848"/>
                  </a:lnTo>
                  <a:lnTo>
                    <a:pt x="360" y="766"/>
                  </a:lnTo>
                  <a:lnTo>
                    <a:pt x="384" y="674"/>
                  </a:lnTo>
                  <a:lnTo>
                    <a:pt x="407" y="647"/>
                  </a:lnTo>
                  <a:lnTo>
                    <a:pt x="515" y="698"/>
                  </a:lnTo>
                  <a:lnTo>
                    <a:pt x="610" y="671"/>
                  </a:lnTo>
                  <a:lnTo>
                    <a:pt x="788" y="713"/>
                  </a:lnTo>
                  <a:lnTo>
                    <a:pt x="814" y="701"/>
                  </a:lnTo>
                  <a:lnTo>
                    <a:pt x="918" y="697"/>
                  </a:lnTo>
                  <a:lnTo>
                    <a:pt x="1083" y="603"/>
                  </a:lnTo>
                  <a:lnTo>
                    <a:pt x="1108" y="589"/>
                  </a:lnTo>
                  <a:lnTo>
                    <a:pt x="1253" y="496"/>
                  </a:lnTo>
                  <a:lnTo>
                    <a:pt x="1225" y="440"/>
                  </a:lnTo>
                  <a:lnTo>
                    <a:pt x="1250" y="405"/>
                  </a:lnTo>
                  <a:lnTo>
                    <a:pt x="1357" y="388"/>
                  </a:lnTo>
                  <a:lnTo>
                    <a:pt x="1362" y="288"/>
                  </a:lnTo>
                  <a:lnTo>
                    <a:pt x="1198" y="199"/>
                  </a:lnTo>
                  <a:lnTo>
                    <a:pt x="1177" y="95"/>
                  </a:lnTo>
                  <a:lnTo>
                    <a:pt x="1085" y="88"/>
                  </a:lnTo>
                  <a:lnTo>
                    <a:pt x="834" y="104"/>
                  </a:lnTo>
                  <a:lnTo>
                    <a:pt x="657" y="83"/>
                  </a:lnTo>
                  <a:lnTo>
                    <a:pt x="631" y="84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7" name="Freeform 4"/>
            <p:cNvSpPr>
              <a:spLocks/>
            </p:cNvSpPr>
            <p:nvPr/>
          </p:nvSpPr>
          <p:spPr bwMode="auto">
            <a:xfrm>
              <a:off x="2151440" y="1674229"/>
              <a:ext cx="530726" cy="529873"/>
            </a:xfrm>
            <a:custGeom>
              <a:avLst/>
              <a:gdLst>
                <a:gd name="T0" fmla="*/ 10886208 w 726"/>
                <a:gd name="T1" fmla="*/ 264588322 h 773"/>
                <a:gd name="T2" fmla="*/ 14061017 w 726"/>
                <a:gd name="T3" fmla="*/ 292514343 h 773"/>
                <a:gd name="T4" fmla="*/ 19957375 w 726"/>
                <a:gd name="T5" fmla="*/ 304821029 h 773"/>
                <a:gd name="T6" fmla="*/ 85727205 w 726"/>
                <a:gd name="T7" fmla="*/ 333220384 h 773"/>
                <a:gd name="T8" fmla="*/ 131992252 w 726"/>
                <a:gd name="T9" fmla="*/ 328013710 h 773"/>
                <a:gd name="T10" fmla="*/ 146960448 w 726"/>
                <a:gd name="T11" fmla="*/ 330380380 h 773"/>
                <a:gd name="T12" fmla="*/ 145146080 w 726"/>
                <a:gd name="T13" fmla="*/ 351679725 h 773"/>
                <a:gd name="T14" fmla="*/ 165103450 w 726"/>
                <a:gd name="T15" fmla="*/ 360199738 h 773"/>
                <a:gd name="T16" fmla="*/ 175082472 w 726"/>
                <a:gd name="T17" fmla="*/ 365879833 h 773"/>
                <a:gd name="T18" fmla="*/ 193226190 w 726"/>
                <a:gd name="T19" fmla="*/ 347893740 h 773"/>
                <a:gd name="T20" fmla="*/ 188236342 w 726"/>
                <a:gd name="T21" fmla="*/ 320913699 h 773"/>
                <a:gd name="T22" fmla="*/ 210008079 w 726"/>
                <a:gd name="T23" fmla="*/ 286361000 h 773"/>
                <a:gd name="T24" fmla="*/ 285756242 w 726"/>
                <a:gd name="T25" fmla="*/ 269321662 h 773"/>
                <a:gd name="T26" fmla="*/ 293013712 w 726"/>
                <a:gd name="T27" fmla="*/ 220095608 h 773"/>
                <a:gd name="T28" fmla="*/ 292560457 w 726"/>
                <a:gd name="T29" fmla="*/ 181283591 h 773"/>
                <a:gd name="T30" fmla="*/ 274870710 w 726"/>
                <a:gd name="T31" fmla="*/ 175130205 h 773"/>
                <a:gd name="T32" fmla="*/ 285302987 w 726"/>
                <a:gd name="T33" fmla="*/ 131110826 h 773"/>
                <a:gd name="T34" fmla="*/ 314332194 w 726"/>
                <a:gd name="T35" fmla="*/ 103184804 h 773"/>
                <a:gd name="T36" fmla="*/ 329300390 w 726"/>
                <a:gd name="T37" fmla="*/ 71472089 h 773"/>
                <a:gd name="T38" fmla="*/ 324311216 w 726"/>
                <a:gd name="T39" fmla="*/ 52065392 h 773"/>
                <a:gd name="T40" fmla="*/ 273056342 w 726"/>
                <a:gd name="T41" fmla="*/ 45912737 h 773"/>
                <a:gd name="T42" fmla="*/ 162382572 w 726"/>
                <a:gd name="T43" fmla="*/ 13253359 h 773"/>
                <a:gd name="T44" fmla="*/ 137888610 w 726"/>
                <a:gd name="T45" fmla="*/ 0 h 773"/>
                <a:gd name="T46" fmla="*/ 104324157 w 726"/>
                <a:gd name="T47" fmla="*/ 60585405 h 773"/>
                <a:gd name="T48" fmla="*/ 115663618 w 726"/>
                <a:gd name="T49" fmla="*/ 93718123 h 773"/>
                <a:gd name="T50" fmla="*/ 121559975 w 726"/>
                <a:gd name="T51" fmla="*/ 123537481 h 773"/>
                <a:gd name="T52" fmla="*/ 110673770 w 726"/>
                <a:gd name="T53" fmla="*/ 128270821 h 773"/>
                <a:gd name="T54" fmla="*/ 95252319 w 726"/>
                <a:gd name="T55" fmla="*/ 147204184 h 773"/>
                <a:gd name="T56" fmla="*/ 92076839 w 726"/>
                <a:gd name="T57" fmla="*/ 188856248 h 773"/>
                <a:gd name="T58" fmla="*/ 67583529 w 726"/>
                <a:gd name="T59" fmla="*/ 223882281 h 773"/>
                <a:gd name="T60" fmla="*/ 0 w 726"/>
                <a:gd name="T61" fmla="*/ 252281636 h 773"/>
                <a:gd name="T62" fmla="*/ 10886208 w 726"/>
                <a:gd name="T63" fmla="*/ 264588322 h 7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26"/>
                <a:gd name="T97" fmla="*/ 0 h 773"/>
                <a:gd name="T98" fmla="*/ 726 w 726"/>
                <a:gd name="T99" fmla="*/ 773 h 7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26" h="773">
                  <a:moveTo>
                    <a:pt x="24" y="559"/>
                  </a:moveTo>
                  <a:lnTo>
                    <a:pt x="31" y="618"/>
                  </a:lnTo>
                  <a:lnTo>
                    <a:pt x="44" y="644"/>
                  </a:lnTo>
                  <a:lnTo>
                    <a:pt x="189" y="704"/>
                  </a:lnTo>
                  <a:lnTo>
                    <a:pt x="291" y="693"/>
                  </a:lnTo>
                  <a:lnTo>
                    <a:pt x="324" y="698"/>
                  </a:lnTo>
                  <a:lnTo>
                    <a:pt x="320" y="743"/>
                  </a:lnTo>
                  <a:lnTo>
                    <a:pt x="364" y="761"/>
                  </a:lnTo>
                  <a:lnTo>
                    <a:pt x="386" y="773"/>
                  </a:lnTo>
                  <a:lnTo>
                    <a:pt x="426" y="735"/>
                  </a:lnTo>
                  <a:lnTo>
                    <a:pt x="415" y="678"/>
                  </a:lnTo>
                  <a:lnTo>
                    <a:pt x="463" y="605"/>
                  </a:lnTo>
                  <a:lnTo>
                    <a:pt x="630" y="569"/>
                  </a:lnTo>
                  <a:lnTo>
                    <a:pt x="646" y="465"/>
                  </a:lnTo>
                  <a:lnTo>
                    <a:pt x="645" y="383"/>
                  </a:lnTo>
                  <a:lnTo>
                    <a:pt x="606" y="370"/>
                  </a:lnTo>
                  <a:lnTo>
                    <a:pt x="629" y="277"/>
                  </a:lnTo>
                  <a:lnTo>
                    <a:pt x="693" y="218"/>
                  </a:lnTo>
                  <a:lnTo>
                    <a:pt x="726" y="151"/>
                  </a:lnTo>
                  <a:lnTo>
                    <a:pt x="715" y="110"/>
                  </a:lnTo>
                  <a:lnTo>
                    <a:pt x="602" y="97"/>
                  </a:lnTo>
                  <a:lnTo>
                    <a:pt x="358" y="28"/>
                  </a:lnTo>
                  <a:lnTo>
                    <a:pt x="304" y="0"/>
                  </a:lnTo>
                  <a:lnTo>
                    <a:pt x="230" y="128"/>
                  </a:lnTo>
                  <a:lnTo>
                    <a:pt x="255" y="198"/>
                  </a:lnTo>
                  <a:lnTo>
                    <a:pt x="268" y="261"/>
                  </a:lnTo>
                  <a:lnTo>
                    <a:pt x="244" y="271"/>
                  </a:lnTo>
                  <a:lnTo>
                    <a:pt x="210" y="311"/>
                  </a:lnTo>
                  <a:lnTo>
                    <a:pt x="203" y="399"/>
                  </a:lnTo>
                  <a:lnTo>
                    <a:pt x="149" y="473"/>
                  </a:lnTo>
                  <a:lnTo>
                    <a:pt x="0" y="533"/>
                  </a:lnTo>
                  <a:lnTo>
                    <a:pt x="24" y="559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 rot="-4491339">
              <a:off x="2141538" y="1741488"/>
              <a:ext cx="633412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 anchor="ctr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SAKARYA</a:t>
              </a: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231785" y="1396341"/>
              <a:ext cx="542880" cy="365024"/>
            </a:xfrm>
            <a:custGeom>
              <a:avLst/>
              <a:gdLst>
                <a:gd name="T0" fmla="*/ 25205528 w 743"/>
                <a:gd name="T1" fmla="*/ 113653929 h 534"/>
                <a:gd name="T2" fmla="*/ 0 w 743"/>
                <a:gd name="T3" fmla="*/ 177318948 h 534"/>
                <a:gd name="T4" fmla="*/ 10802080 w 743"/>
                <a:gd name="T5" fmla="*/ 207972392 h 534"/>
                <a:gd name="T6" fmla="*/ 127378141 w 743"/>
                <a:gd name="T7" fmla="*/ 215989921 h 534"/>
                <a:gd name="T8" fmla="*/ 137280549 w 743"/>
                <a:gd name="T9" fmla="*/ 221648546 h 534"/>
                <a:gd name="T10" fmla="*/ 178239389 w 743"/>
                <a:gd name="T11" fmla="*/ 231080731 h 534"/>
                <a:gd name="T12" fmla="*/ 180940411 w 743"/>
                <a:gd name="T13" fmla="*/ 251830853 h 534"/>
                <a:gd name="T14" fmla="*/ 211997473 w 743"/>
                <a:gd name="T15" fmla="*/ 250887977 h 534"/>
                <a:gd name="T16" fmla="*/ 230000935 w 743"/>
                <a:gd name="T17" fmla="*/ 249472635 h 534"/>
                <a:gd name="T18" fmla="*/ 220998869 w 743"/>
                <a:gd name="T19" fmla="*/ 236268262 h 534"/>
                <a:gd name="T20" fmla="*/ 225499902 w 743"/>
                <a:gd name="T21" fmla="*/ 220233890 h 534"/>
                <a:gd name="T22" fmla="*/ 235852480 w 743"/>
                <a:gd name="T23" fmla="*/ 250887977 h 534"/>
                <a:gd name="T24" fmla="*/ 268709553 w 743"/>
                <a:gd name="T25" fmla="*/ 250887977 h 534"/>
                <a:gd name="T26" fmla="*/ 276361779 w 743"/>
                <a:gd name="T27" fmla="*/ 249472635 h 534"/>
                <a:gd name="T28" fmla="*/ 286263515 w 743"/>
                <a:gd name="T29" fmla="*/ 243342229 h 534"/>
                <a:gd name="T30" fmla="*/ 295715752 w 743"/>
                <a:gd name="T31" fmla="*/ 242398667 h 534"/>
                <a:gd name="T32" fmla="*/ 289414708 w 743"/>
                <a:gd name="T33" fmla="*/ 235324700 h 534"/>
                <a:gd name="T34" fmla="*/ 284463504 w 743"/>
                <a:gd name="T35" fmla="*/ 228251419 h 534"/>
                <a:gd name="T36" fmla="*/ 285813345 w 743"/>
                <a:gd name="T37" fmla="*/ 218819234 h 534"/>
                <a:gd name="T38" fmla="*/ 290764548 w 743"/>
                <a:gd name="T39" fmla="*/ 235796481 h 534"/>
                <a:gd name="T40" fmla="*/ 297966604 w 743"/>
                <a:gd name="T41" fmla="*/ 231080731 h 534"/>
                <a:gd name="T42" fmla="*/ 315070396 w 743"/>
                <a:gd name="T43" fmla="*/ 213631703 h 534"/>
                <a:gd name="T44" fmla="*/ 320921270 w 743"/>
                <a:gd name="T45" fmla="*/ 195710894 h 534"/>
                <a:gd name="T46" fmla="*/ 311469033 w 743"/>
                <a:gd name="T47" fmla="*/ 182034741 h 534"/>
                <a:gd name="T48" fmla="*/ 334424369 w 743"/>
                <a:gd name="T49" fmla="*/ 152324859 h 534"/>
                <a:gd name="T50" fmla="*/ 286713685 w 743"/>
                <a:gd name="T51" fmla="*/ 139119799 h 534"/>
                <a:gd name="T52" fmla="*/ 143582263 w 743"/>
                <a:gd name="T53" fmla="*/ 59421073 h 534"/>
                <a:gd name="T54" fmla="*/ 72015881 w 743"/>
                <a:gd name="T55" fmla="*/ 0 h 534"/>
                <a:gd name="T56" fmla="*/ 47710705 w 743"/>
                <a:gd name="T57" fmla="*/ 17920814 h 534"/>
                <a:gd name="T58" fmla="*/ 61213804 w 743"/>
                <a:gd name="T59" fmla="*/ 45273138 h 534"/>
                <a:gd name="T60" fmla="*/ 47710705 w 743"/>
                <a:gd name="T61" fmla="*/ 75454758 h 534"/>
                <a:gd name="T62" fmla="*/ 25205528 w 743"/>
                <a:gd name="T63" fmla="*/ 113653929 h 5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3"/>
                <a:gd name="T97" fmla="*/ 0 h 534"/>
                <a:gd name="T98" fmla="*/ 743 w 743"/>
                <a:gd name="T99" fmla="*/ 534 h 5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3" h="534">
                  <a:moveTo>
                    <a:pt x="56" y="241"/>
                  </a:moveTo>
                  <a:lnTo>
                    <a:pt x="0" y="376"/>
                  </a:lnTo>
                  <a:lnTo>
                    <a:pt x="24" y="441"/>
                  </a:lnTo>
                  <a:lnTo>
                    <a:pt x="283" y="458"/>
                  </a:lnTo>
                  <a:lnTo>
                    <a:pt x="305" y="470"/>
                  </a:lnTo>
                  <a:lnTo>
                    <a:pt x="396" y="490"/>
                  </a:lnTo>
                  <a:lnTo>
                    <a:pt x="402" y="534"/>
                  </a:lnTo>
                  <a:lnTo>
                    <a:pt x="471" y="532"/>
                  </a:lnTo>
                  <a:lnTo>
                    <a:pt x="511" y="529"/>
                  </a:lnTo>
                  <a:lnTo>
                    <a:pt x="491" y="501"/>
                  </a:lnTo>
                  <a:lnTo>
                    <a:pt x="501" y="467"/>
                  </a:lnTo>
                  <a:lnTo>
                    <a:pt x="524" y="532"/>
                  </a:lnTo>
                  <a:lnTo>
                    <a:pt x="597" y="532"/>
                  </a:lnTo>
                  <a:lnTo>
                    <a:pt x="614" y="529"/>
                  </a:lnTo>
                  <a:lnTo>
                    <a:pt x="636" y="516"/>
                  </a:lnTo>
                  <a:lnTo>
                    <a:pt x="657" y="514"/>
                  </a:lnTo>
                  <a:lnTo>
                    <a:pt x="643" y="499"/>
                  </a:lnTo>
                  <a:lnTo>
                    <a:pt x="632" y="484"/>
                  </a:lnTo>
                  <a:lnTo>
                    <a:pt x="635" y="464"/>
                  </a:lnTo>
                  <a:lnTo>
                    <a:pt x="646" y="500"/>
                  </a:lnTo>
                  <a:lnTo>
                    <a:pt x="662" y="490"/>
                  </a:lnTo>
                  <a:lnTo>
                    <a:pt x="700" y="453"/>
                  </a:lnTo>
                  <a:lnTo>
                    <a:pt x="713" y="415"/>
                  </a:lnTo>
                  <a:lnTo>
                    <a:pt x="692" y="386"/>
                  </a:lnTo>
                  <a:lnTo>
                    <a:pt x="743" y="323"/>
                  </a:lnTo>
                  <a:lnTo>
                    <a:pt x="637" y="295"/>
                  </a:lnTo>
                  <a:lnTo>
                    <a:pt x="319" y="126"/>
                  </a:lnTo>
                  <a:lnTo>
                    <a:pt x="160" y="0"/>
                  </a:lnTo>
                  <a:lnTo>
                    <a:pt x="106" y="38"/>
                  </a:lnTo>
                  <a:lnTo>
                    <a:pt x="136" y="96"/>
                  </a:lnTo>
                  <a:lnTo>
                    <a:pt x="106" y="160"/>
                  </a:lnTo>
                  <a:lnTo>
                    <a:pt x="56" y="24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717946" y="1620065"/>
              <a:ext cx="421340" cy="261403"/>
            </a:xfrm>
            <a:custGeom>
              <a:avLst/>
              <a:gdLst>
                <a:gd name="T0" fmla="*/ 82008123 w 581"/>
                <a:gd name="T1" fmla="*/ 0 h 384"/>
                <a:gd name="T2" fmla="*/ 60498108 w 581"/>
                <a:gd name="T3" fmla="*/ 3767584 h 384"/>
                <a:gd name="T4" fmla="*/ 24199112 w 581"/>
                <a:gd name="T5" fmla="*/ 20250934 h 384"/>
                <a:gd name="T6" fmla="*/ 26439682 w 581"/>
                <a:gd name="T7" fmla="*/ 43327899 h 384"/>
                <a:gd name="T8" fmla="*/ 17028878 w 581"/>
                <a:gd name="T9" fmla="*/ 60282719 h 384"/>
                <a:gd name="T10" fmla="*/ 0 w 581"/>
                <a:gd name="T11" fmla="*/ 82417439 h 384"/>
                <a:gd name="T12" fmla="*/ 4481143 w 581"/>
                <a:gd name="T13" fmla="*/ 94191671 h 384"/>
                <a:gd name="T14" fmla="*/ 23751265 w 581"/>
                <a:gd name="T15" fmla="*/ 113029585 h 384"/>
                <a:gd name="T16" fmla="*/ 35402635 w 581"/>
                <a:gd name="T17" fmla="*/ 131868185 h 384"/>
                <a:gd name="T18" fmla="*/ 56464813 w 581"/>
                <a:gd name="T19" fmla="*/ 145054725 h 384"/>
                <a:gd name="T20" fmla="*/ 70356753 w 581"/>
                <a:gd name="T21" fmla="*/ 154002906 h 384"/>
                <a:gd name="T22" fmla="*/ 77078465 w 581"/>
                <a:gd name="T23" fmla="*/ 160125056 h 384"/>
                <a:gd name="T24" fmla="*/ 66771974 w 581"/>
                <a:gd name="T25" fmla="*/ 176609089 h 384"/>
                <a:gd name="T26" fmla="*/ 84697209 w 581"/>
                <a:gd name="T27" fmla="*/ 170486252 h 384"/>
                <a:gd name="T28" fmla="*/ 91866789 w 581"/>
                <a:gd name="T29" fmla="*/ 180847491 h 384"/>
                <a:gd name="T30" fmla="*/ 113377473 w 581"/>
                <a:gd name="T31" fmla="*/ 146467740 h 384"/>
                <a:gd name="T32" fmla="*/ 154157600 w 581"/>
                <a:gd name="T33" fmla="*/ 93249433 h 384"/>
                <a:gd name="T34" fmla="*/ 190008113 w 581"/>
                <a:gd name="T35" fmla="*/ 105965196 h 384"/>
                <a:gd name="T36" fmla="*/ 208829710 w 581"/>
                <a:gd name="T37" fmla="*/ 98430030 h 384"/>
                <a:gd name="T38" fmla="*/ 248264960 w 581"/>
                <a:gd name="T39" fmla="*/ 78649856 h 384"/>
                <a:gd name="T40" fmla="*/ 260364845 w 581"/>
                <a:gd name="T41" fmla="*/ 46153940 h 384"/>
                <a:gd name="T42" fmla="*/ 82008123 w 581"/>
                <a:gd name="T43" fmla="*/ 0 h 3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81"/>
                <a:gd name="T67" fmla="*/ 0 h 384"/>
                <a:gd name="T68" fmla="*/ 581 w 581"/>
                <a:gd name="T69" fmla="*/ 384 h 3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81" h="384">
                  <a:moveTo>
                    <a:pt x="183" y="0"/>
                  </a:moveTo>
                  <a:lnTo>
                    <a:pt x="135" y="8"/>
                  </a:lnTo>
                  <a:lnTo>
                    <a:pt x="54" y="43"/>
                  </a:lnTo>
                  <a:lnTo>
                    <a:pt x="59" y="92"/>
                  </a:lnTo>
                  <a:lnTo>
                    <a:pt x="38" y="128"/>
                  </a:lnTo>
                  <a:lnTo>
                    <a:pt x="0" y="175"/>
                  </a:lnTo>
                  <a:lnTo>
                    <a:pt x="10" y="200"/>
                  </a:lnTo>
                  <a:lnTo>
                    <a:pt x="53" y="240"/>
                  </a:lnTo>
                  <a:lnTo>
                    <a:pt x="79" y="280"/>
                  </a:lnTo>
                  <a:lnTo>
                    <a:pt x="126" y="308"/>
                  </a:lnTo>
                  <a:lnTo>
                    <a:pt x="157" y="327"/>
                  </a:lnTo>
                  <a:lnTo>
                    <a:pt x="172" y="340"/>
                  </a:lnTo>
                  <a:lnTo>
                    <a:pt x="149" y="375"/>
                  </a:lnTo>
                  <a:lnTo>
                    <a:pt x="189" y="362"/>
                  </a:lnTo>
                  <a:lnTo>
                    <a:pt x="205" y="384"/>
                  </a:lnTo>
                  <a:lnTo>
                    <a:pt x="253" y="311"/>
                  </a:lnTo>
                  <a:lnTo>
                    <a:pt x="344" y="198"/>
                  </a:lnTo>
                  <a:lnTo>
                    <a:pt x="424" y="225"/>
                  </a:lnTo>
                  <a:lnTo>
                    <a:pt x="466" y="209"/>
                  </a:lnTo>
                  <a:lnTo>
                    <a:pt x="554" y="167"/>
                  </a:lnTo>
                  <a:lnTo>
                    <a:pt x="581" y="98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1871897" y="1653035"/>
              <a:ext cx="500340" cy="383862"/>
            </a:xfrm>
            <a:custGeom>
              <a:avLst/>
              <a:gdLst>
                <a:gd name="T0" fmla="*/ 150218392 w 695"/>
                <a:gd name="T1" fmla="*/ 254070462 h 558"/>
                <a:gd name="T2" fmla="*/ 106036798 w 695"/>
                <a:gd name="T3" fmla="*/ 237954397 h 558"/>
                <a:gd name="T4" fmla="*/ 41972824 w 695"/>
                <a:gd name="T5" fmla="*/ 260233095 h 558"/>
                <a:gd name="T6" fmla="*/ 18114266 w 695"/>
                <a:gd name="T7" fmla="*/ 255492873 h 558"/>
                <a:gd name="T8" fmla="*/ 28276124 w 695"/>
                <a:gd name="T9" fmla="*/ 200033312 h 558"/>
                <a:gd name="T10" fmla="*/ 51251308 w 695"/>
                <a:gd name="T11" fmla="*/ 180125026 h 558"/>
                <a:gd name="T12" fmla="*/ 63179920 w 695"/>
                <a:gd name="T13" fmla="*/ 202403078 h 558"/>
                <a:gd name="T14" fmla="*/ 105594776 w 695"/>
                <a:gd name="T15" fmla="*/ 196241134 h 558"/>
                <a:gd name="T16" fmla="*/ 157287420 w 695"/>
                <a:gd name="T17" fmla="*/ 193871368 h 558"/>
                <a:gd name="T18" fmla="*/ 175402387 w 695"/>
                <a:gd name="T19" fmla="*/ 196241134 h 558"/>
                <a:gd name="T20" fmla="*/ 175402387 w 695"/>
                <a:gd name="T21" fmla="*/ 179650659 h 558"/>
                <a:gd name="T22" fmla="*/ 126360504 w 695"/>
                <a:gd name="T23" fmla="*/ 182968513 h 558"/>
                <a:gd name="T24" fmla="*/ 61413161 w 695"/>
                <a:gd name="T25" fmla="*/ 169696538 h 558"/>
                <a:gd name="T26" fmla="*/ 3534848 w 695"/>
                <a:gd name="T27" fmla="*/ 172066305 h 558"/>
                <a:gd name="T28" fmla="*/ 0 w 695"/>
                <a:gd name="T29" fmla="*/ 157846328 h 558"/>
                <a:gd name="T30" fmla="*/ 21207091 w 695"/>
                <a:gd name="T31" fmla="*/ 123243054 h 558"/>
                <a:gd name="T32" fmla="*/ 61413161 w 695"/>
                <a:gd name="T33" fmla="*/ 69679560 h 558"/>
                <a:gd name="T34" fmla="*/ 96758324 w 695"/>
                <a:gd name="T35" fmla="*/ 82477814 h 558"/>
                <a:gd name="T36" fmla="*/ 115314607 w 695"/>
                <a:gd name="T37" fmla="*/ 74894148 h 558"/>
                <a:gd name="T38" fmla="*/ 154195260 w 695"/>
                <a:gd name="T39" fmla="*/ 54985216 h 558"/>
                <a:gd name="T40" fmla="*/ 166123872 w 695"/>
                <a:gd name="T41" fmla="*/ 22278703 h 558"/>
                <a:gd name="T42" fmla="*/ 250069541 w 695"/>
                <a:gd name="T43" fmla="*/ 27018930 h 558"/>
                <a:gd name="T44" fmla="*/ 282764545 w 695"/>
                <a:gd name="T45" fmla="*/ 0 h 558"/>
                <a:gd name="T46" fmla="*/ 307064455 w 695"/>
                <a:gd name="T47" fmla="*/ 11850215 h 558"/>
                <a:gd name="T48" fmla="*/ 274370115 w 695"/>
                <a:gd name="T49" fmla="*/ 72523693 h 558"/>
                <a:gd name="T50" fmla="*/ 285415348 w 695"/>
                <a:gd name="T51" fmla="*/ 105704578 h 558"/>
                <a:gd name="T52" fmla="*/ 291158975 w 695"/>
                <a:gd name="T53" fmla="*/ 135567630 h 558"/>
                <a:gd name="T54" fmla="*/ 280555100 w 695"/>
                <a:gd name="T55" fmla="*/ 140307852 h 558"/>
                <a:gd name="T56" fmla="*/ 265533663 w 695"/>
                <a:gd name="T57" fmla="*/ 159268050 h 558"/>
                <a:gd name="T58" fmla="*/ 262440839 w 695"/>
                <a:gd name="T59" fmla="*/ 200981356 h 558"/>
                <a:gd name="T60" fmla="*/ 238582286 w 695"/>
                <a:gd name="T61" fmla="*/ 236058308 h 558"/>
                <a:gd name="T62" fmla="*/ 172751543 w 695"/>
                <a:gd name="T63" fmla="*/ 264498950 h 558"/>
                <a:gd name="T64" fmla="*/ 150218392 w 695"/>
                <a:gd name="T65" fmla="*/ 254070462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5"/>
                <a:gd name="T100" fmla="*/ 0 h 558"/>
                <a:gd name="T101" fmla="*/ 695 w 695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5" h="558">
                  <a:moveTo>
                    <a:pt x="340" y="536"/>
                  </a:moveTo>
                  <a:lnTo>
                    <a:pt x="240" y="502"/>
                  </a:lnTo>
                  <a:lnTo>
                    <a:pt x="95" y="549"/>
                  </a:lnTo>
                  <a:lnTo>
                    <a:pt x="41" y="539"/>
                  </a:lnTo>
                  <a:lnTo>
                    <a:pt x="64" y="422"/>
                  </a:lnTo>
                  <a:lnTo>
                    <a:pt x="116" y="380"/>
                  </a:lnTo>
                  <a:lnTo>
                    <a:pt x="143" y="427"/>
                  </a:lnTo>
                  <a:lnTo>
                    <a:pt x="239" y="414"/>
                  </a:lnTo>
                  <a:lnTo>
                    <a:pt x="356" y="409"/>
                  </a:lnTo>
                  <a:lnTo>
                    <a:pt x="397" y="414"/>
                  </a:lnTo>
                  <a:lnTo>
                    <a:pt x="397" y="379"/>
                  </a:lnTo>
                  <a:lnTo>
                    <a:pt x="286" y="386"/>
                  </a:lnTo>
                  <a:lnTo>
                    <a:pt x="139" y="358"/>
                  </a:lnTo>
                  <a:lnTo>
                    <a:pt x="8" y="363"/>
                  </a:lnTo>
                  <a:lnTo>
                    <a:pt x="0" y="333"/>
                  </a:lnTo>
                  <a:lnTo>
                    <a:pt x="48" y="260"/>
                  </a:lnTo>
                  <a:lnTo>
                    <a:pt x="139" y="147"/>
                  </a:lnTo>
                  <a:lnTo>
                    <a:pt x="219" y="174"/>
                  </a:lnTo>
                  <a:lnTo>
                    <a:pt x="261" y="158"/>
                  </a:lnTo>
                  <a:lnTo>
                    <a:pt x="349" y="116"/>
                  </a:lnTo>
                  <a:lnTo>
                    <a:pt x="376" y="47"/>
                  </a:lnTo>
                  <a:lnTo>
                    <a:pt x="566" y="57"/>
                  </a:lnTo>
                  <a:lnTo>
                    <a:pt x="640" y="0"/>
                  </a:lnTo>
                  <a:lnTo>
                    <a:pt x="695" y="25"/>
                  </a:lnTo>
                  <a:lnTo>
                    <a:pt x="621" y="153"/>
                  </a:lnTo>
                  <a:lnTo>
                    <a:pt x="646" y="223"/>
                  </a:lnTo>
                  <a:lnTo>
                    <a:pt x="659" y="286"/>
                  </a:lnTo>
                  <a:lnTo>
                    <a:pt x="635" y="296"/>
                  </a:lnTo>
                  <a:lnTo>
                    <a:pt x="601" y="336"/>
                  </a:lnTo>
                  <a:lnTo>
                    <a:pt x="594" y="424"/>
                  </a:lnTo>
                  <a:lnTo>
                    <a:pt x="540" y="498"/>
                  </a:lnTo>
                  <a:lnTo>
                    <a:pt x="391" y="558"/>
                  </a:lnTo>
                  <a:lnTo>
                    <a:pt x="340" y="536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-3943337">
              <a:off x="1804194" y="1470819"/>
              <a:ext cx="8826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 anchor="ctr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KOCAELİ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tr-TR" sz="800" b="1">
                <a:latin typeface="Arial" panose="020B0604020202020204" pitchFamily="34" charset="0"/>
              </a:endParaRP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 rot="-60000">
              <a:off x="1365250" y="1560513"/>
              <a:ext cx="5556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İSTANBUL</a:t>
              </a:r>
            </a:p>
          </p:txBody>
        </p:sp>
        <p:sp>
          <p:nvSpPr>
            <p:cNvPr id="24" name="Freeform 11" descr="Buket"/>
            <p:cNvSpPr>
              <a:spLocks/>
            </p:cNvSpPr>
            <p:nvPr/>
          </p:nvSpPr>
          <p:spPr bwMode="auto">
            <a:xfrm>
              <a:off x="6045200" y="3524250"/>
              <a:ext cx="1217613" cy="793750"/>
            </a:xfrm>
            <a:custGeom>
              <a:avLst/>
              <a:gdLst>
                <a:gd name="T0" fmla="*/ 2147483646 w 1678"/>
                <a:gd name="T1" fmla="*/ 2147483646 h 1153"/>
                <a:gd name="T2" fmla="*/ 2147483646 w 1678"/>
                <a:gd name="T3" fmla="*/ 2147483646 h 1153"/>
                <a:gd name="T4" fmla="*/ 2147483646 w 1678"/>
                <a:gd name="T5" fmla="*/ 2147483646 h 1153"/>
                <a:gd name="T6" fmla="*/ 2147483646 w 1678"/>
                <a:gd name="T7" fmla="*/ 2147483646 h 1153"/>
                <a:gd name="T8" fmla="*/ 2147483646 w 1678"/>
                <a:gd name="T9" fmla="*/ 2147483646 h 1153"/>
                <a:gd name="T10" fmla="*/ 2147483646 w 1678"/>
                <a:gd name="T11" fmla="*/ 2147483646 h 1153"/>
                <a:gd name="T12" fmla="*/ 2147483646 w 1678"/>
                <a:gd name="T13" fmla="*/ 2147483646 h 1153"/>
                <a:gd name="T14" fmla="*/ 2147483646 w 1678"/>
                <a:gd name="T15" fmla="*/ 2147483646 h 1153"/>
                <a:gd name="T16" fmla="*/ 2147483646 w 1678"/>
                <a:gd name="T17" fmla="*/ 2147483646 h 1153"/>
                <a:gd name="T18" fmla="*/ 2147483646 w 1678"/>
                <a:gd name="T19" fmla="*/ 2147483646 h 1153"/>
                <a:gd name="T20" fmla="*/ 2147483646 w 1678"/>
                <a:gd name="T21" fmla="*/ 2147483646 h 1153"/>
                <a:gd name="T22" fmla="*/ 2147483646 w 1678"/>
                <a:gd name="T23" fmla="*/ 2147483646 h 1153"/>
                <a:gd name="T24" fmla="*/ 2147483646 w 1678"/>
                <a:gd name="T25" fmla="*/ 2147483646 h 1153"/>
                <a:gd name="T26" fmla="*/ 0 w 1678"/>
                <a:gd name="T27" fmla="*/ 2147483646 h 1153"/>
                <a:gd name="T28" fmla="*/ 2147483646 w 1678"/>
                <a:gd name="T29" fmla="*/ 2147483646 h 1153"/>
                <a:gd name="T30" fmla="*/ 2147483646 w 1678"/>
                <a:gd name="T31" fmla="*/ 2147483646 h 1153"/>
                <a:gd name="T32" fmla="*/ 2147483646 w 1678"/>
                <a:gd name="T33" fmla="*/ 2147483646 h 1153"/>
                <a:gd name="T34" fmla="*/ 2147483646 w 1678"/>
                <a:gd name="T35" fmla="*/ 2147483646 h 1153"/>
                <a:gd name="T36" fmla="*/ 2147483646 w 1678"/>
                <a:gd name="T37" fmla="*/ 2147483646 h 1153"/>
                <a:gd name="T38" fmla="*/ 2147483646 w 1678"/>
                <a:gd name="T39" fmla="*/ 2147483646 h 1153"/>
                <a:gd name="T40" fmla="*/ 2147483646 w 1678"/>
                <a:gd name="T41" fmla="*/ 2147483646 h 1153"/>
                <a:gd name="T42" fmla="*/ 2147483646 w 1678"/>
                <a:gd name="T43" fmla="*/ 2147483646 h 1153"/>
                <a:gd name="T44" fmla="*/ 2147483646 w 1678"/>
                <a:gd name="T45" fmla="*/ 2147483646 h 1153"/>
                <a:gd name="T46" fmla="*/ 2147483646 w 1678"/>
                <a:gd name="T47" fmla="*/ 2147483646 h 1153"/>
                <a:gd name="T48" fmla="*/ 2147483646 w 1678"/>
                <a:gd name="T49" fmla="*/ 2147483646 h 1153"/>
                <a:gd name="T50" fmla="*/ 2147483646 w 1678"/>
                <a:gd name="T51" fmla="*/ 2147483646 h 1153"/>
                <a:gd name="T52" fmla="*/ 2147483646 w 1678"/>
                <a:gd name="T53" fmla="*/ 2147483646 h 1153"/>
                <a:gd name="T54" fmla="*/ 2147483646 w 1678"/>
                <a:gd name="T55" fmla="*/ 0 h 1153"/>
                <a:gd name="T56" fmla="*/ 2147483646 w 1678"/>
                <a:gd name="T57" fmla="*/ 2147483646 h 1153"/>
                <a:gd name="T58" fmla="*/ 2147483646 w 1678"/>
                <a:gd name="T59" fmla="*/ 2147483646 h 1153"/>
                <a:gd name="T60" fmla="*/ 2147483646 w 1678"/>
                <a:gd name="T61" fmla="*/ 2147483646 h 1153"/>
                <a:gd name="T62" fmla="*/ 2147483646 w 1678"/>
                <a:gd name="T63" fmla="*/ 2147483646 h 1153"/>
                <a:gd name="T64" fmla="*/ 2147483646 w 1678"/>
                <a:gd name="T65" fmla="*/ 2147483646 h 1153"/>
                <a:gd name="T66" fmla="*/ 2147483646 w 1678"/>
                <a:gd name="T67" fmla="*/ 2147483646 h 1153"/>
                <a:gd name="T68" fmla="*/ 2147483646 w 1678"/>
                <a:gd name="T69" fmla="*/ 2147483646 h 1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78"/>
                <a:gd name="T106" fmla="*/ 0 h 1153"/>
                <a:gd name="T107" fmla="*/ 1678 w 1678"/>
                <a:gd name="T108" fmla="*/ 1153 h 11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78" h="1153">
                  <a:moveTo>
                    <a:pt x="1587" y="731"/>
                  </a:moveTo>
                  <a:lnTo>
                    <a:pt x="1587" y="830"/>
                  </a:lnTo>
                  <a:lnTo>
                    <a:pt x="1678" y="923"/>
                  </a:lnTo>
                  <a:lnTo>
                    <a:pt x="1209" y="1122"/>
                  </a:lnTo>
                  <a:lnTo>
                    <a:pt x="912" y="1153"/>
                  </a:lnTo>
                  <a:lnTo>
                    <a:pt x="683" y="1153"/>
                  </a:lnTo>
                  <a:lnTo>
                    <a:pt x="513" y="1052"/>
                  </a:lnTo>
                  <a:lnTo>
                    <a:pt x="247" y="997"/>
                  </a:lnTo>
                  <a:lnTo>
                    <a:pt x="152" y="1046"/>
                  </a:lnTo>
                  <a:lnTo>
                    <a:pt x="124" y="974"/>
                  </a:lnTo>
                  <a:lnTo>
                    <a:pt x="94" y="908"/>
                  </a:lnTo>
                  <a:lnTo>
                    <a:pt x="29" y="873"/>
                  </a:lnTo>
                  <a:lnTo>
                    <a:pt x="8" y="810"/>
                  </a:lnTo>
                  <a:lnTo>
                    <a:pt x="0" y="701"/>
                  </a:lnTo>
                  <a:lnTo>
                    <a:pt x="23" y="658"/>
                  </a:lnTo>
                  <a:lnTo>
                    <a:pt x="102" y="523"/>
                  </a:lnTo>
                  <a:lnTo>
                    <a:pt x="140" y="535"/>
                  </a:lnTo>
                  <a:lnTo>
                    <a:pt x="221" y="545"/>
                  </a:lnTo>
                  <a:lnTo>
                    <a:pt x="339" y="488"/>
                  </a:lnTo>
                  <a:lnTo>
                    <a:pt x="487" y="432"/>
                  </a:lnTo>
                  <a:lnTo>
                    <a:pt x="536" y="374"/>
                  </a:lnTo>
                  <a:lnTo>
                    <a:pt x="658" y="349"/>
                  </a:lnTo>
                  <a:lnTo>
                    <a:pt x="644" y="305"/>
                  </a:lnTo>
                  <a:lnTo>
                    <a:pt x="692" y="294"/>
                  </a:lnTo>
                  <a:lnTo>
                    <a:pt x="747" y="231"/>
                  </a:lnTo>
                  <a:lnTo>
                    <a:pt x="715" y="188"/>
                  </a:lnTo>
                  <a:lnTo>
                    <a:pt x="751" y="163"/>
                  </a:lnTo>
                  <a:lnTo>
                    <a:pt x="828" y="0"/>
                  </a:lnTo>
                  <a:lnTo>
                    <a:pt x="1152" y="113"/>
                  </a:lnTo>
                  <a:lnTo>
                    <a:pt x="1306" y="106"/>
                  </a:lnTo>
                  <a:lnTo>
                    <a:pt x="1356" y="168"/>
                  </a:lnTo>
                  <a:lnTo>
                    <a:pt x="1351" y="314"/>
                  </a:lnTo>
                  <a:lnTo>
                    <a:pt x="1379" y="382"/>
                  </a:lnTo>
                  <a:lnTo>
                    <a:pt x="1403" y="414"/>
                  </a:lnTo>
                  <a:lnTo>
                    <a:pt x="1587" y="731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tr-TR"/>
            </a:p>
          </p:txBody>
        </p:sp>
        <p:sp>
          <p:nvSpPr>
            <p:cNvPr id="25" name="Freeform 15" descr="Buket"/>
            <p:cNvSpPr>
              <a:spLocks/>
            </p:cNvSpPr>
            <p:nvPr/>
          </p:nvSpPr>
          <p:spPr bwMode="auto">
            <a:xfrm>
              <a:off x="8433047" y="2510250"/>
              <a:ext cx="901425" cy="1024418"/>
            </a:xfrm>
            <a:custGeom>
              <a:avLst/>
              <a:gdLst>
                <a:gd name="T0" fmla="*/ 228033269 w 1238"/>
                <a:gd name="T1" fmla="*/ 48858799 h 1489"/>
                <a:gd name="T2" fmla="*/ 144825885 w 1238"/>
                <a:gd name="T3" fmla="*/ 17076472 h 1489"/>
                <a:gd name="T4" fmla="*/ 82308024 w 1238"/>
                <a:gd name="T5" fmla="*/ 62140342 h 1489"/>
                <a:gd name="T6" fmla="*/ 46326398 w 1238"/>
                <a:gd name="T7" fmla="*/ 184524275 h 1489"/>
                <a:gd name="T8" fmla="*/ 147524574 w 1238"/>
                <a:gd name="T9" fmla="*/ 199228742 h 1489"/>
                <a:gd name="T10" fmla="*/ 227583264 w 1238"/>
                <a:gd name="T11" fmla="*/ 177408923 h 1489"/>
                <a:gd name="T12" fmla="*/ 231181293 w 1238"/>
                <a:gd name="T13" fmla="*/ 206818589 h 1489"/>
                <a:gd name="T14" fmla="*/ 153371287 w 1238"/>
                <a:gd name="T15" fmla="*/ 249510443 h 1489"/>
                <a:gd name="T16" fmla="*/ 128184417 w 1238"/>
                <a:gd name="T17" fmla="*/ 334894153 h 1489"/>
                <a:gd name="T18" fmla="*/ 132681785 w 1238"/>
                <a:gd name="T19" fmla="*/ 352919695 h 1489"/>
                <a:gd name="T20" fmla="*/ 173161449 w 1238"/>
                <a:gd name="T21" fmla="*/ 396560711 h 1489"/>
                <a:gd name="T22" fmla="*/ 125935733 w 1238"/>
                <a:gd name="T23" fmla="*/ 461546879 h 1489"/>
                <a:gd name="T24" fmla="*/ 45876393 w 1238"/>
                <a:gd name="T25" fmla="*/ 435457642 h 1489"/>
                <a:gd name="T26" fmla="*/ 30584258 w 1238"/>
                <a:gd name="T27" fmla="*/ 400829483 h 1489"/>
                <a:gd name="T28" fmla="*/ 8995409 w 1238"/>
                <a:gd name="T29" fmla="*/ 504238734 h 1489"/>
                <a:gd name="T30" fmla="*/ 0 w 1238"/>
                <a:gd name="T31" fmla="*/ 521790427 h 1489"/>
                <a:gd name="T32" fmla="*/ 20689507 w 1238"/>
                <a:gd name="T33" fmla="*/ 544559278 h 1489"/>
                <a:gd name="T34" fmla="*/ 68365244 w 1238"/>
                <a:gd name="T35" fmla="*/ 640853221 h 1489"/>
                <a:gd name="T36" fmla="*/ 150672598 w 1238"/>
                <a:gd name="T37" fmla="*/ 692557846 h 1489"/>
                <a:gd name="T38" fmla="*/ 262215546 w 1238"/>
                <a:gd name="T39" fmla="*/ 700621542 h 1489"/>
                <a:gd name="T40" fmla="*/ 443023099 w 1238"/>
                <a:gd name="T41" fmla="*/ 627096451 h 1489"/>
                <a:gd name="T42" fmla="*/ 519483718 w 1238"/>
                <a:gd name="T43" fmla="*/ 659352611 h 1489"/>
                <a:gd name="T44" fmla="*/ 543321914 w 1238"/>
                <a:gd name="T45" fmla="*/ 605276675 h 1489"/>
                <a:gd name="T46" fmla="*/ 491148155 w 1238"/>
                <a:gd name="T47" fmla="*/ 593417367 h 1489"/>
                <a:gd name="T48" fmla="*/ 532527158 w 1238"/>
                <a:gd name="T49" fmla="*/ 446841724 h 1489"/>
                <a:gd name="T50" fmla="*/ 534326508 w 1238"/>
                <a:gd name="T51" fmla="*/ 391816712 h 1489"/>
                <a:gd name="T52" fmla="*/ 492048165 w 1238"/>
                <a:gd name="T53" fmla="*/ 395137098 h 1489"/>
                <a:gd name="T54" fmla="*/ 464611940 w 1238"/>
                <a:gd name="T55" fmla="*/ 259946138 h 1489"/>
                <a:gd name="T56" fmla="*/ 428630314 w 1238"/>
                <a:gd name="T57" fmla="*/ 160806305 h 1489"/>
                <a:gd name="T58" fmla="*/ 430429664 w 1238"/>
                <a:gd name="T59" fmla="*/ 138037453 h 1489"/>
                <a:gd name="T60" fmla="*/ 391749349 w 1238"/>
                <a:gd name="T61" fmla="*/ 66409803 h 1489"/>
                <a:gd name="T62" fmla="*/ 293249799 w 1238"/>
                <a:gd name="T63" fmla="*/ 10910235 h 1489"/>
                <a:gd name="T64" fmla="*/ 249172106 w 1238"/>
                <a:gd name="T65" fmla="*/ 78268422 h 14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38"/>
                <a:gd name="T100" fmla="*/ 0 h 1489"/>
                <a:gd name="T101" fmla="*/ 1238 w 1238"/>
                <a:gd name="T102" fmla="*/ 1489 h 14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38" h="1489">
                  <a:moveTo>
                    <a:pt x="554" y="165"/>
                  </a:moveTo>
                  <a:lnTo>
                    <a:pt x="507" y="103"/>
                  </a:lnTo>
                  <a:lnTo>
                    <a:pt x="398" y="40"/>
                  </a:lnTo>
                  <a:lnTo>
                    <a:pt x="322" y="36"/>
                  </a:lnTo>
                  <a:lnTo>
                    <a:pt x="243" y="95"/>
                  </a:lnTo>
                  <a:lnTo>
                    <a:pt x="183" y="131"/>
                  </a:lnTo>
                  <a:lnTo>
                    <a:pt x="222" y="225"/>
                  </a:lnTo>
                  <a:lnTo>
                    <a:pt x="103" y="389"/>
                  </a:lnTo>
                  <a:lnTo>
                    <a:pt x="205" y="440"/>
                  </a:lnTo>
                  <a:lnTo>
                    <a:pt x="328" y="420"/>
                  </a:lnTo>
                  <a:lnTo>
                    <a:pt x="410" y="367"/>
                  </a:lnTo>
                  <a:lnTo>
                    <a:pt x="506" y="374"/>
                  </a:lnTo>
                  <a:lnTo>
                    <a:pt x="582" y="410"/>
                  </a:lnTo>
                  <a:lnTo>
                    <a:pt x="514" y="436"/>
                  </a:lnTo>
                  <a:lnTo>
                    <a:pt x="396" y="532"/>
                  </a:lnTo>
                  <a:lnTo>
                    <a:pt x="341" y="526"/>
                  </a:lnTo>
                  <a:lnTo>
                    <a:pt x="224" y="730"/>
                  </a:lnTo>
                  <a:lnTo>
                    <a:pt x="285" y="706"/>
                  </a:lnTo>
                  <a:lnTo>
                    <a:pt x="269" y="716"/>
                  </a:lnTo>
                  <a:lnTo>
                    <a:pt x="295" y="744"/>
                  </a:lnTo>
                  <a:lnTo>
                    <a:pt x="370" y="773"/>
                  </a:lnTo>
                  <a:lnTo>
                    <a:pt x="385" y="836"/>
                  </a:lnTo>
                  <a:lnTo>
                    <a:pt x="379" y="876"/>
                  </a:lnTo>
                  <a:lnTo>
                    <a:pt x="280" y="973"/>
                  </a:lnTo>
                  <a:lnTo>
                    <a:pt x="137" y="989"/>
                  </a:lnTo>
                  <a:lnTo>
                    <a:pt x="102" y="918"/>
                  </a:lnTo>
                  <a:lnTo>
                    <a:pt x="124" y="897"/>
                  </a:lnTo>
                  <a:lnTo>
                    <a:pt x="68" y="845"/>
                  </a:lnTo>
                  <a:lnTo>
                    <a:pt x="12" y="900"/>
                  </a:lnTo>
                  <a:lnTo>
                    <a:pt x="20" y="1063"/>
                  </a:lnTo>
                  <a:lnTo>
                    <a:pt x="48" y="1084"/>
                  </a:lnTo>
                  <a:lnTo>
                    <a:pt x="0" y="1100"/>
                  </a:lnTo>
                  <a:lnTo>
                    <a:pt x="3" y="1148"/>
                  </a:lnTo>
                  <a:lnTo>
                    <a:pt x="46" y="1148"/>
                  </a:lnTo>
                  <a:lnTo>
                    <a:pt x="59" y="1357"/>
                  </a:lnTo>
                  <a:lnTo>
                    <a:pt x="152" y="1351"/>
                  </a:lnTo>
                  <a:lnTo>
                    <a:pt x="208" y="1474"/>
                  </a:lnTo>
                  <a:lnTo>
                    <a:pt x="335" y="1460"/>
                  </a:lnTo>
                  <a:lnTo>
                    <a:pt x="534" y="1489"/>
                  </a:lnTo>
                  <a:lnTo>
                    <a:pt x="583" y="1477"/>
                  </a:lnTo>
                  <a:lnTo>
                    <a:pt x="819" y="1424"/>
                  </a:lnTo>
                  <a:lnTo>
                    <a:pt x="985" y="1322"/>
                  </a:lnTo>
                  <a:lnTo>
                    <a:pt x="999" y="1436"/>
                  </a:lnTo>
                  <a:lnTo>
                    <a:pt x="1155" y="1390"/>
                  </a:lnTo>
                  <a:lnTo>
                    <a:pt x="1224" y="1312"/>
                  </a:lnTo>
                  <a:lnTo>
                    <a:pt x="1208" y="1276"/>
                  </a:lnTo>
                  <a:lnTo>
                    <a:pt x="1120" y="1283"/>
                  </a:lnTo>
                  <a:lnTo>
                    <a:pt x="1092" y="1251"/>
                  </a:lnTo>
                  <a:lnTo>
                    <a:pt x="1182" y="1013"/>
                  </a:lnTo>
                  <a:lnTo>
                    <a:pt x="1184" y="942"/>
                  </a:lnTo>
                  <a:lnTo>
                    <a:pt x="1238" y="858"/>
                  </a:lnTo>
                  <a:lnTo>
                    <a:pt x="1188" y="826"/>
                  </a:lnTo>
                  <a:lnTo>
                    <a:pt x="1114" y="843"/>
                  </a:lnTo>
                  <a:lnTo>
                    <a:pt x="1094" y="833"/>
                  </a:lnTo>
                  <a:lnTo>
                    <a:pt x="1080" y="622"/>
                  </a:lnTo>
                  <a:lnTo>
                    <a:pt x="1033" y="548"/>
                  </a:lnTo>
                  <a:lnTo>
                    <a:pt x="1048" y="456"/>
                  </a:lnTo>
                  <a:lnTo>
                    <a:pt x="953" y="339"/>
                  </a:lnTo>
                  <a:lnTo>
                    <a:pt x="932" y="303"/>
                  </a:lnTo>
                  <a:lnTo>
                    <a:pt x="957" y="291"/>
                  </a:lnTo>
                  <a:lnTo>
                    <a:pt x="964" y="217"/>
                  </a:lnTo>
                  <a:lnTo>
                    <a:pt x="871" y="140"/>
                  </a:lnTo>
                  <a:lnTo>
                    <a:pt x="812" y="0"/>
                  </a:lnTo>
                  <a:lnTo>
                    <a:pt x="652" y="23"/>
                  </a:lnTo>
                  <a:lnTo>
                    <a:pt x="620" y="93"/>
                  </a:lnTo>
                  <a:lnTo>
                    <a:pt x="554" y="165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6" name="Freeform 16" descr="Buket"/>
            <p:cNvSpPr>
              <a:spLocks/>
            </p:cNvSpPr>
            <p:nvPr/>
          </p:nvSpPr>
          <p:spPr bwMode="auto">
            <a:xfrm>
              <a:off x="8785514" y="3412209"/>
              <a:ext cx="783936" cy="508677"/>
            </a:xfrm>
            <a:custGeom>
              <a:avLst/>
              <a:gdLst>
                <a:gd name="T0" fmla="*/ 232234217 w 1078"/>
                <a:gd name="T1" fmla="*/ 58485755 h 742"/>
                <a:gd name="T2" fmla="*/ 302581417 w 1078"/>
                <a:gd name="T3" fmla="*/ 36789158 h 742"/>
                <a:gd name="T4" fmla="*/ 333696344 w 1078"/>
                <a:gd name="T5" fmla="*/ 0 h 742"/>
                <a:gd name="T6" fmla="*/ 350380956 w 1078"/>
                <a:gd name="T7" fmla="*/ 17922765 h 742"/>
                <a:gd name="T8" fmla="*/ 405396072 w 1078"/>
                <a:gd name="T9" fmla="*/ 29242878 h 742"/>
                <a:gd name="T10" fmla="*/ 393671314 w 1078"/>
                <a:gd name="T11" fmla="*/ 58013941 h 742"/>
                <a:gd name="T12" fmla="*/ 414414599 w 1078"/>
                <a:gd name="T13" fmla="*/ 106595032 h 742"/>
                <a:gd name="T14" fmla="*/ 408101630 w 1078"/>
                <a:gd name="T15" fmla="*/ 130650003 h 742"/>
                <a:gd name="T16" fmla="*/ 486114243 w 1078"/>
                <a:gd name="T17" fmla="*/ 198096816 h 742"/>
                <a:gd name="T18" fmla="*/ 476193862 w 1078"/>
                <a:gd name="T19" fmla="*/ 229226940 h 742"/>
                <a:gd name="T20" fmla="*/ 485212390 w 1078"/>
                <a:gd name="T21" fmla="*/ 262714761 h 742"/>
                <a:gd name="T22" fmla="*/ 421629421 w 1078"/>
                <a:gd name="T23" fmla="*/ 246677885 h 742"/>
                <a:gd name="T24" fmla="*/ 376535441 w 1078"/>
                <a:gd name="T25" fmla="*/ 298560967 h 742"/>
                <a:gd name="T26" fmla="*/ 344969839 w 1078"/>
                <a:gd name="T27" fmla="*/ 312238772 h 742"/>
                <a:gd name="T28" fmla="*/ 330539524 w 1078"/>
                <a:gd name="T29" fmla="*/ 349971548 h 742"/>
                <a:gd name="T30" fmla="*/ 302581417 w 1078"/>
                <a:gd name="T31" fmla="*/ 301862293 h 742"/>
                <a:gd name="T32" fmla="*/ 325128407 w 1078"/>
                <a:gd name="T33" fmla="*/ 271675798 h 742"/>
                <a:gd name="T34" fmla="*/ 319266029 w 1078"/>
                <a:gd name="T35" fmla="*/ 241018175 h 742"/>
                <a:gd name="T36" fmla="*/ 284543691 w 1078"/>
                <a:gd name="T37" fmla="*/ 221208159 h 742"/>
                <a:gd name="T38" fmla="*/ 220510131 w 1078"/>
                <a:gd name="T39" fmla="*/ 237245035 h 742"/>
                <a:gd name="T40" fmla="*/ 183532826 w 1078"/>
                <a:gd name="T41" fmla="*/ 275449625 h 742"/>
                <a:gd name="T42" fmla="*/ 163691352 w 1078"/>
                <a:gd name="T43" fmla="*/ 265544273 h 742"/>
                <a:gd name="T44" fmla="*/ 78914487 w 1078"/>
                <a:gd name="T45" fmla="*/ 270732856 h 742"/>
                <a:gd name="T46" fmla="*/ 23900116 w 1078"/>
                <a:gd name="T47" fmla="*/ 243848374 h 742"/>
                <a:gd name="T48" fmla="*/ 0 w 1078"/>
                <a:gd name="T49" fmla="*/ 214605507 h 742"/>
                <a:gd name="T50" fmla="*/ 10822907 w 1078"/>
                <a:gd name="T51" fmla="*/ 180645871 h 742"/>
                <a:gd name="T52" fmla="*/ 4509265 w 1078"/>
                <a:gd name="T53" fmla="*/ 149516391 h 742"/>
                <a:gd name="T54" fmla="*/ 43290285 w 1078"/>
                <a:gd name="T55" fmla="*/ 108481602 h 742"/>
                <a:gd name="T56" fmla="*/ 44643411 w 1078"/>
                <a:gd name="T57" fmla="*/ 77823958 h 742"/>
                <a:gd name="T58" fmla="*/ 151065413 w 1078"/>
                <a:gd name="T59" fmla="*/ 52826045 h 742"/>
                <a:gd name="T60" fmla="*/ 225921248 w 1078"/>
                <a:gd name="T61" fmla="*/ 4716770 h 742"/>
                <a:gd name="T62" fmla="*/ 232234217 w 1078"/>
                <a:gd name="T63" fmla="*/ 58485755 h 7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78"/>
                <a:gd name="T97" fmla="*/ 0 h 742"/>
                <a:gd name="T98" fmla="*/ 1078 w 1078"/>
                <a:gd name="T99" fmla="*/ 742 h 74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78" h="742">
                  <a:moveTo>
                    <a:pt x="515" y="124"/>
                  </a:moveTo>
                  <a:lnTo>
                    <a:pt x="671" y="78"/>
                  </a:lnTo>
                  <a:lnTo>
                    <a:pt x="740" y="0"/>
                  </a:lnTo>
                  <a:lnTo>
                    <a:pt x="777" y="38"/>
                  </a:lnTo>
                  <a:lnTo>
                    <a:pt x="899" y="62"/>
                  </a:lnTo>
                  <a:lnTo>
                    <a:pt x="873" y="123"/>
                  </a:lnTo>
                  <a:lnTo>
                    <a:pt x="919" y="226"/>
                  </a:lnTo>
                  <a:lnTo>
                    <a:pt x="905" y="277"/>
                  </a:lnTo>
                  <a:lnTo>
                    <a:pt x="1078" y="420"/>
                  </a:lnTo>
                  <a:lnTo>
                    <a:pt x="1056" y="486"/>
                  </a:lnTo>
                  <a:lnTo>
                    <a:pt x="1076" y="557"/>
                  </a:lnTo>
                  <a:lnTo>
                    <a:pt x="935" y="523"/>
                  </a:lnTo>
                  <a:lnTo>
                    <a:pt x="835" y="633"/>
                  </a:lnTo>
                  <a:lnTo>
                    <a:pt x="765" y="662"/>
                  </a:lnTo>
                  <a:lnTo>
                    <a:pt x="733" y="742"/>
                  </a:lnTo>
                  <a:lnTo>
                    <a:pt x="671" y="640"/>
                  </a:lnTo>
                  <a:lnTo>
                    <a:pt x="721" y="576"/>
                  </a:lnTo>
                  <a:lnTo>
                    <a:pt x="708" y="511"/>
                  </a:lnTo>
                  <a:lnTo>
                    <a:pt x="631" y="469"/>
                  </a:lnTo>
                  <a:lnTo>
                    <a:pt x="489" y="503"/>
                  </a:lnTo>
                  <a:lnTo>
                    <a:pt x="407" y="584"/>
                  </a:lnTo>
                  <a:lnTo>
                    <a:pt x="363" y="563"/>
                  </a:lnTo>
                  <a:lnTo>
                    <a:pt x="175" y="574"/>
                  </a:lnTo>
                  <a:lnTo>
                    <a:pt x="53" y="517"/>
                  </a:lnTo>
                  <a:lnTo>
                    <a:pt x="0" y="455"/>
                  </a:lnTo>
                  <a:lnTo>
                    <a:pt x="24" y="383"/>
                  </a:lnTo>
                  <a:lnTo>
                    <a:pt x="10" y="317"/>
                  </a:lnTo>
                  <a:lnTo>
                    <a:pt x="96" y="230"/>
                  </a:lnTo>
                  <a:lnTo>
                    <a:pt x="99" y="165"/>
                  </a:lnTo>
                  <a:lnTo>
                    <a:pt x="335" y="112"/>
                  </a:lnTo>
                  <a:lnTo>
                    <a:pt x="501" y="10"/>
                  </a:lnTo>
                  <a:lnTo>
                    <a:pt x="515" y="1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7" name="Freeform 17" descr="Buket"/>
            <p:cNvSpPr>
              <a:spLocks/>
            </p:cNvSpPr>
            <p:nvPr/>
          </p:nvSpPr>
          <p:spPr bwMode="auto">
            <a:xfrm>
              <a:off x="7920553" y="3513474"/>
              <a:ext cx="937885" cy="468641"/>
            </a:xfrm>
            <a:custGeom>
              <a:avLst/>
              <a:gdLst>
                <a:gd name="T0" fmla="*/ 411966934 w 1296"/>
                <a:gd name="T1" fmla="*/ 6621010 h 681"/>
                <a:gd name="T2" fmla="*/ 384681589 w 1296"/>
                <a:gd name="T3" fmla="*/ 61950594 h 681"/>
                <a:gd name="T4" fmla="*/ 335925430 w 1296"/>
                <a:gd name="T5" fmla="*/ 51074206 h 681"/>
                <a:gd name="T6" fmla="*/ 297904386 w 1296"/>
                <a:gd name="T7" fmla="*/ 25063977 h 681"/>
                <a:gd name="T8" fmla="*/ 237070982 w 1296"/>
                <a:gd name="T9" fmla="*/ 62896845 h 681"/>
                <a:gd name="T10" fmla="*/ 159687224 w 1296"/>
                <a:gd name="T11" fmla="*/ 101202161 h 681"/>
                <a:gd name="T12" fmla="*/ 102880043 w 1296"/>
                <a:gd name="T13" fmla="*/ 105931354 h 681"/>
                <a:gd name="T14" fmla="*/ 72463320 w 1296"/>
                <a:gd name="T15" fmla="*/ 82286055 h 681"/>
                <a:gd name="T16" fmla="*/ 85882276 w 1296"/>
                <a:gd name="T17" fmla="*/ 117753993 h 681"/>
                <a:gd name="T18" fmla="*/ 75147245 w 1296"/>
                <a:gd name="T19" fmla="*/ 164098985 h 681"/>
                <a:gd name="T20" fmla="*/ 8051778 w 1296"/>
                <a:gd name="T21" fmla="*/ 187744305 h 681"/>
                <a:gd name="T22" fmla="*/ 0 w 1296"/>
                <a:gd name="T23" fmla="*/ 254424070 h 681"/>
                <a:gd name="T24" fmla="*/ 5815285 w 1296"/>
                <a:gd name="T25" fmla="*/ 273813281 h 681"/>
                <a:gd name="T26" fmla="*/ 32653205 w 1296"/>
                <a:gd name="T27" fmla="*/ 263882457 h 681"/>
                <a:gd name="T28" fmla="*/ 27285355 w 1296"/>
                <a:gd name="T29" fmla="*/ 322050087 h 681"/>
                <a:gd name="T30" fmla="*/ 137769730 w 1296"/>
                <a:gd name="T31" fmla="*/ 285163481 h 681"/>
                <a:gd name="T32" fmla="*/ 201733863 w 1296"/>
                <a:gd name="T33" fmla="*/ 224158473 h 681"/>
                <a:gd name="T34" fmla="*/ 234834490 w 1296"/>
                <a:gd name="T35" fmla="*/ 234562422 h 681"/>
                <a:gd name="T36" fmla="*/ 250489939 w 1296"/>
                <a:gd name="T37" fmla="*/ 289419549 h 681"/>
                <a:gd name="T38" fmla="*/ 263014699 w 1296"/>
                <a:gd name="T39" fmla="*/ 288473985 h 681"/>
                <a:gd name="T40" fmla="*/ 318480252 w 1296"/>
                <a:gd name="T41" fmla="*/ 268138524 h 681"/>
                <a:gd name="T42" fmla="*/ 345765597 w 1296"/>
                <a:gd name="T43" fmla="*/ 198148255 h 681"/>
                <a:gd name="T44" fmla="*/ 367236411 w 1296"/>
                <a:gd name="T45" fmla="*/ 187744305 h 681"/>
                <a:gd name="T46" fmla="*/ 386918082 w 1296"/>
                <a:gd name="T47" fmla="*/ 174502934 h 681"/>
                <a:gd name="T48" fmla="*/ 440594575 w 1296"/>
                <a:gd name="T49" fmla="*/ 191527935 h 681"/>
                <a:gd name="T50" fmla="*/ 489350650 w 1296"/>
                <a:gd name="T51" fmla="*/ 162207170 h 681"/>
                <a:gd name="T52" fmla="*/ 543921339 w 1296"/>
                <a:gd name="T53" fmla="*/ 183488238 h 681"/>
                <a:gd name="T54" fmla="*/ 559130024 w 1296"/>
                <a:gd name="T55" fmla="*/ 174502934 h 681"/>
                <a:gd name="T56" fmla="*/ 535422801 w 1296"/>
                <a:gd name="T57" fmla="*/ 145182900 h 681"/>
                <a:gd name="T58" fmla="*/ 546157832 w 1296"/>
                <a:gd name="T59" fmla="*/ 111132985 h 681"/>
                <a:gd name="T60" fmla="*/ 539895786 w 1296"/>
                <a:gd name="T61" fmla="*/ 79921115 h 681"/>
                <a:gd name="T62" fmla="*/ 578364263 w 1296"/>
                <a:gd name="T63" fmla="*/ 38778431 h 681"/>
                <a:gd name="T64" fmla="*/ 579705891 w 1296"/>
                <a:gd name="T65" fmla="*/ 8039700 h 681"/>
                <a:gd name="T66" fmla="*/ 557787727 w 1296"/>
                <a:gd name="T67" fmla="*/ 13714459 h 681"/>
                <a:gd name="T68" fmla="*/ 468774784 w 1296"/>
                <a:gd name="T69" fmla="*/ 0 h 681"/>
                <a:gd name="T70" fmla="*/ 411966934 w 1296"/>
                <a:gd name="T71" fmla="*/ 6621010 h 6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96"/>
                <a:gd name="T109" fmla="*/ 0 h 681"/>
                <a:gd name="T110" fmla="*/ 1296 w 1296"/>
                <a:gd name="T111" fmla="*/ 681 h 6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96" h="681">
                  <a:moveTo>
                    <a:pt x="921" y="14"/>
                  </a:moveTo>
                  <a:lnTo>
                    <a:pt x="860" y="131"/>
                  </a:lnTo>
                  <a:lnTo>
                    <a:pt x="751" y="108"/>
                  </a:lnTo>
                  <a:lnTo>
                    <a:pt x="666" y="53"/>
                  </a:lnTo>
                  <a:lnTo>
                    <a:pt x="530" y="133"/>
                  </a:lnTo>
                  <a:lnTo>
                    <a:pt x="357" y="214"/>
                  </a:lnTo>
                  <a:lnTo>
                    <a:pt x="230" y="224"/>
                  </a:lnTo>
                  <a:lnTo>
                    <a:pt x="162" y="174"/>
                  </a:lnTo>
                  <a:lnTo>
                    <a:pt x="192" y="249"/>
                  </a:lnTo>
                  <a:lnTo>
                    <a:pt x="168" y="347"/>
                  </a:lnTo>
                  <a:lnTo>
                    <a:pt x="18" y="397"/>
                  </a:lnTo>
                  <a:lnTo>
                    <a:pt x="0" y="538"/>
                  </a:lnTo>
                  <a:lnTo>
                    <a:pt x="13" y="579"/>
                  </a:lnTo>
                  <a:lnTo>
                    <a:pt x="73" y="558"/>
                  </a:lnTo>
                  <a:lnTo>
                    <a:pt x="61" y="681"/>
                  </a:lnTo>
                  <a:lnTo>
                    <a:pt x="308" y="603"/>
                  </a:lnTo>
                  <a:lnTo>
                    <a:pt x="451" y="474"/>
                  </a:lnTo>
                  <a:lnTo>
                    <a:pt x="525" y="496"/>
                  </a:lnTo>
                  <a:lnTo>
                    <a:pt x="560" y="612"/>
                  </a:lnTo>
                  <a:lnTo>
                    <a:pt x="588" y="610"/>
                  </a:lnTo>
                  <a:lnTo>
                    <a:pt x="712" y="567"/>
                  </a:lnTo>
                  <a:lnTo>
                    <a:pt x="773" y="419"/>
                  </a:lnTo>
                  <a:lnTo>
                    <a:pt x="821" y="397"/>
                  </a:lnTo>
                  <a:lnTo>
                    <a:pt x="865" y="369"/>
                  </a:lnTo>
                  <a:lnTo>
                    <a:pt x="985" y="405"/>
                  </a:lnTo>
                  <a:lnTo>
                    <a:pt x="1094" y="343"/>
                  </a:lnTo>
                  <a:lnTo>
                    <a:pt x="1216" y="388"/>
                  </a:lnTo>
                  <a:lnTo>
                    <a:pt x="1250" y="369"/>
                  </a:lnTo>
                  <a:lnTo>
                    <a:pt x="1197" y="307"/>
                  </a:lnTo>
                  <a:lnTo>
                    <a:pt x="1221" y="235"/>
                  </a:lnTo>
                  <a:lnTo>
                    <a:pt x="1207" y="169"/>
                  </a:lnTo>
                  <a:lnTo>
                    <a:pt x="1293" y="82"/>
                  </a:lnTo>
                  <a:lnTo>
                    <a:pt x="1296" y="17"/>
                  </a:lnTo>
                  <a:lnTo>
                    <a:pt x="1247" y="29"/>
                  </a:lnTo>
                  <a:lnTo>
                    <a:pt x="1048" y="0"/>
                  </a:lnTo>
                  <a:lnTo>
                    <a:pt x="921" y="1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8" name="Freeform 18" descr="Buket"/>
            <p:cNvSpPr>
              <a:spLocks/>
            </p:cNvSpPr>
            <p:nvPr/>
          </p:nvSpPr>
          <p:spPr bwMode="auto">
            <a:xfrm>
              <a:off x="6642354" y="3033057"/>
              <a:ext cx="1116146" cy="753595"/>
            </a:xfrm>
            <a:custGeom>
              <a:avLst/>
              <a:gdLst>
                <a:gd name="T0" fmla="*/ 664598686 w 1538"/>
                <a:gd name="T1" fmla="*/ 15526912 h 1097"/>
                <a:gd name="T2" fmla="*/ 690177688 w 1538"/>
                <a:gd name="T3" fmla="*/ 86574392 h 1097"/>
                <a:gd name="T4" fmla="*/ 668188616 w 1538"/>
                <a:gd name="T5" fmla="*/ 101160213 h 1097"/>
                <a:gd name="T6" fmla="*/ 635879250 w 1538"/>
                <a:gd name="T7" fmla="*/ 184911303 h 1097"/>
                <a:gd name="T8" fmla="*/ 663252881 w 1538"/>
                <a:gd name="T9" fmla="*/ 230550915 h 1097"/>
                <a:gd name="T10" fmla="*/ 649790143 w 1538"/>
                <a:gd name="T11" fmla="*/ 263957498 h 1097"/>
                <a:gd name="T12" fmla="*/ 631391670 w 1538"/>
                <a:gd name="T13" fmla="*/ 309126556 h 1097"/>
                <a:gd name="T14" fmla="*/ 593247580 w 1538"/>
                <a:gd name="T15" fmla="*/ 369822606 h 1097"/>
                <a:gd name="T16" fmla="*/ 624659966 w 1538"/>
                <a:gd name="T17" fmla="*/ 393348243 h 1097"/>
                <a:gd name="T18" fmla="*/ 612543703 w 1538"/>
                <a:gd name="T19" fmla="*/ 412168341 h 1097"/>
                <a:gd name="T20" fmla="*/ 572156158 w 1538"/>
                <a:gd name="T21" fmla="*/ 439928963 h 1097"/>
                <a:gd name="T22" fmla="*/ 501702702 w 1538"/>
                <a:gd name="T23" fmla="*/ 414521110 h 1097"/>
                <a:gd name="T24" fmla="*/ 493625193 w 1538"/>
                <a:gd name="T25" fmla="*/ 424872610 h 1097"/>
                <a:gd name="T26" fmla="*/ 471636791 w 1538"/>
                <a:gd name="T27" fmla="*/ 469571114 h 1097"/>
                <a:gd name="T28" fmla="*/ 435287331 w 1538"/>
                <a:gd name="T29" fmla="*/ 466747791 h 1097"/>
                <a:gd name="T30" fmla="*/ 366180350 w 1538"/>
                <a:gd name="T31" fmla="*/ 513328510 h 1097"/>
                <a:gd name="T32" fmla="*/ 249954036 w 1538"/>
                <a:gd name="T33" fmla="*/ 516151834 h 1097"/>
                <a:gd name="T34" fmla="*/ 237388948 w 1538"/>
                <a:gd name="T35" fmla="*/ 484156913 h 1097"/>
                <a:gd name="T36" fmla="*/ 239632403 w 1538"/>
                <a:gd name="T37" fmla="*/ 415462218 h 1097"/>
                <a:gd name="T38" fmla="*/ 217195175 w 1538"/>
                <a:gd name="T39" fmla="*/ 386290620 h 1097"/>
                <a:gd name="T40" fmla="*/ 148087483 w 1538"/>
                <a:gd name="T41" fmla="*/ 389583812 h 1097"/>
                <a:gd name="T42" fmla="*/ 2692280 w 1538"/>
                <a:gd name="T43" fmla="*/ 336415938 h 1097"/>
                <a:gd name="T44" fmla="*/ 29168942 w 1538"/>
                <a:gd name="T45" fmla="*/ 323241801 h 1097"/>
                <a:gd name="T46" fmla="*/ 47118600 w 1538"/>
                <a:gd name="T47" fmla="*/ 286542027 h 1097"/>
                <a:gd name="T48" fmla="*/ 41285205 w 1538"/>
                <a:gd name="T49" fmla="*/ 256429321 h 1097"/>
                <a:gd name="T50" fmla="*/ 6731037 w 1538"/>
                <a:gd name="T51" fmla="*/ 265369159 h 1097"/>
                <a:gd name="T52" fmla="*/ 0 w 1538"/>
                <a:gd name="T53" fmla="*/ 254547106 h 1097"/>
                <a:gd name="T54" fmla="*/ 16155023 w 1538"/>
                <a:gd name="T55" fmla="*/ 215024008 h 1097"/>
                <a:gd name="T56" fmla="*/ 69107672 w 1538"/>
                <a:gd name="T57" fmla="*/ 200438210 h 1097"/>
                <a:gd name="T58" fmla="*/ 137766519 w 1538"/>
                <a:gd name="T59" fmla="*/ 216435670 h 1097"/>
                <a:gd name="T60" fmla="*/ 206425387 w 1538"/>
                <a:gd name="T61" fmla="*/ 178324192 h 1097"/>
                <a:gd name="T62" fmla="*/ 226618489 w 1538"/>
                <a:gd name="T63" fmla="*/ 172207677 h 1097"/>
                <a:gd name="T64" fmla="*/ 237388948 w 1538"/>
                <a:gd name="T65" fmla="*/ 132684580 h 1097"/>
                <a:gd name="T66" fmla="*/ 271493613 w 1538"/>
                <a:gd name="T67" fmla="*/ 135507217 h 1097"/>
                <a:gd name="T68" fmla="*/ 350025248 w 1538"/>
                <a:gd name="T69" fmla="*/ 127508487 h 1097"/>
                <a:gd name="T70" fmla="*/ 364833875 w 1538"/>
                <a:gd name="T71" fmla="*/ 124215296 h 1097"/>
                <a:gd name="T72" fmla="*/ 387271102 w 1538"/>
                <a:gd name="T73" fmla="*/ 116216565 h 1097"/>
                <a:gd name="T74" fmla="*/ 383232348 w 1538"/>
                <a:gd name="T75" fmla="*/ 99277997 h 1097"/>
                <a:gd name="T76" fmla="*/ 405670245 w 1538"/>
                <a:gd name="T77" fmla="*/ 79516770 h 1097"/>
                <a:gd name="T78" fmla="*/ 404772595 w 1538"/>
                <a:gd name="T79" fmla="*/ 56461687 h 1097"/>
                <a:gd name="T80" fmla="*/ 438877930 w 1538"/>
                <a:gd name="T81" fmla="*/ 72459147 h 1097"/>
                <a:gd name="T82" fmla="*/ 517408895 w 1538"/>
                <a:gd name="T83" fmla="*/ 63989863 h 1097"/>
                <a:gd name="T84" fmla="*/ 598183985 w 1538"/>
                <a:gd name="T85" fmla="*/ 12233035 h 1097"/>
                <a:gd name="T86" fmla="*/ 620621212 w 1538"/>
                <a:gd name="T87" fmla="*/ 0 h 1097"/>
                <a:gd name="T88" fmla="*/ 664598686 w 1538"/>
                <a:gd name="T89" fmla="*/ 15526912 h 109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38"/>
                <a:gd name="T136" fmla="*/ 0 h 1097"/>
                <a:gd name="T137" fmla="*/ 1538 w 1538"/>
                <a:gd name="T138" fmla="*/ 1097 h 109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38" h="1097">
                  <a:moveTo>
                    <a:pt x="1481" y="33"/>
                  </a:moveTo>
                  <a:lnTo>
                    <a:pt x="1538" y="184"/>
                  </a:lnTo>
                  <a:lnTo>
                    <a:pt x="1489" y="215"/>
                  </a:lnTo>
                  <a:lnTo>
                    <a:pt x="1417" y="393"/>
                  </a:lnTo>
                  <a:lnTo>
                    <a:pt x="1478" y="490"/>
                  </a:lnTo>
                  <a:lnTo>
                    <a:pt x="1448" y="561"/>
                  </a:lnTo>
                  <a:lnTo>
                    <a:pt x="1407" y="657"/>
                  </a:lnTo>
                  <a:lnTo>
                    <a:pt x="1322" y="786"/>
                  </a:lnTo>
                  <a:lnTo>
                    <a:pt x="1392" y="836"/>
                  </a:lnTo>
                  <a:lnTo>
                    <a:pt x="1365" y="876"/>
                  </a:lnTo>
                  <a:lnTo>
                    <a:pt x="1275" y="935"/>
                  </a:lnTo>
                  <a:lnTo>
                    <a:pt x="1118" y="881"/>
                  </a:lnTo>
                  <a:lnTo>
                    <a:pt x="1100" y="903"/>
                  </a:lnTo>
                  <a:lnTo>
                    <a:pt x="1051" y="998"/>
                  </a:lnTo>
                  <a:lnTo>
                    <a:pt x="970" y="992"/>
                  </a:lnTo>
                  <a:lnTo>
                    <a:pt x="816" y="1091"/>
                  </a:lnTo>
                  <a:lnTo>
                    <a:pt x="557" y="1097"/>
                  </a:lnTo>
                  <a:lnTo>
                    <a:pt x="529" y="1029"/>
                  </a:lnTo>
                  <a:lnTo>
                    <a:pt x="534" y="883"/>
                  </a:lnTo>
                  <a:lnTo>
                    <a:pt x="484" y="821"/>
                  </a:lnTo>
                  <a:lnTo>
                    <a:pt x="330" y="828"/>
                  </a:lnTo>
                  <a:lnTo>
                    <a:pt x="6" y="715"/>
                  </a:lnTo>
                  <a:lnTo>
                    <a:pt x="65" y="687"/>
                  </a:lnTo>
                  <a:lnTo>
                    <a:pt x="105" y="609"/>
                  </a:lnTo>
                  <a:lnTo>
                    <a:pt x="92" y="545"/>
                  </a:lnTo>
                  <a:lnTo>
                    <a:pt x="15" y="564"/>
                  </a:lnTo>
                  <a:lnTo>
                    <a:pt x="0" y="541"/>
                  </a:lnTo>
                  <a:lnTo>
                    <a:pt x="36" y="457"/>
                  </a:lnTo>
                  <a:lnTo>
                    <a:pt x="154" y="426"/>
                  </a:lnTo>
                  <a:lnTo>
                    <a:pt x="307" y="460"/>
                  </a:lnTo>
                  <a:lnTo>
                    <a:pt x="460" y="379"/>
                  </a:lnTo>
                  <a:lnTo>
                    <a:pt x="505" y="366"/>
                  </a:lnTo>
                  <a:lnTo>
                    <a:pt x="529" y="282"/>
                  </a:lnTo>
                  <a:lnTo>
                    <a:pt x="605" y="288"/>
                  </a:lnTo>
                  <a:lnTo>
                    <a:pt x="780" y="271"/>
                  </a:lnTo>
                  <a:lnTo>
                    <a:pt x="813" y="264"/>
                  </a:lnTo>
                  <a:lnTo>
                    <a:pt x="863" y="247"/>
                  </a:lnTo>
                  <a:lnTo>
                    <a:pt x="854" y="211"/>
                  </a:lnTo>
                  <a:lnTo>
                    <a:pt x="904" y="169"/>
                  </a:lnTo>
                  <a:lnTo>
                    <a:pt x="902" y="120"/>
                  </a:lnTo>
                  <a:lnTo>
                    <a:pt x="978" y="154"/>
                  </a:lnTo>
                  <a:lnTo>
                    <a:pt x="1153" y="136"/>
                  </a:lnTo>
                  <a:lnTo>
                    <a:pt x="1333" y="26"/>
                  </a:lnTo>
                  <a:lnTo>
                    <a:pt x="1383" y="0"/>
                  </a:lnTo>
                  <a:lnTo>
                    <a:pt x="1481" y="33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29" name="Freeform 19" descr="Bouquet"/>
            <p:cNvSpPr>
              <a:spLocks/>
            </p:cNvSpPr>
            <p:nvPr/>
          </p:nvSpPr>
          <p:spPr bwMode="auto">
            <a:xfrm>
              <a:off x="7799013" y="3292105"/>
              <a:ext cx="787986" cy="374442"/>
            </a:xfrm>
            <a:custGeom>
              <a:avLst/>
              <a:gdLst>
                <a:gd name="T0" fmla="*/ 393604793 w 1092"/>
                <a:gd name="T1" fmla="*/ 128675111 h 545"/>
                <a:gd name="T2" fmla="*/ 419874684 w 1092"/>
                <a:gd name="T3" fmla="*/ 103893184 h 545"/>
                <a:gd name="T4" fmla="*/ 461283676 w 1092"/>
                <a:gd name="T5" fmla="*/ 101033784 h 545"/>
                <a:gd name="T6" fmla="*/ 486217685 w 1092"/>
                <a:gd name="T7" fmla="*/ 159652173 h 545"/>
                <a:gd name="T8" fmla="*/ 459056984 w 1092"/>
                <a:gd name="T9" fmla="*/ 215411205 h 545"/>
                <a:gd name="T10" fmla="*/ 410524180 w 1092"/>
                <a:gd name="T11" fmla="*/ 204449942 h 545"/>
                <a:gd name="T12" fmla="*/ 372677761 w 1092"/>
                <a:gd name="T13" fmla="*/ 178238273 h 545"/>
                <a:gd name="T14" fmla="*/ 312123274 w 1092"/>
                <a:gd name="T15" fmla="*/ 216364568 h 545"/>
                <a:gd name="T16" fmla="*/ 235094554 w 1092"/>
                <a:gd name="T17" fmla="*/ 254967158 h 545"/>
                <a:gd name="T18" fmla="*/ 178547128 w 1092"/>
                <a:gd name="T19" fmla="*/ 259732594 h 545"/>
                <a:gd name="T20" fmla="*/ 148269550 w 1092"/>
                <a:gd name="T21" fmla="*/ 235904031 h 545"/>
                <a:gd name="T22" fmla="*/ 131795235 w 1092"/>
                <a:gd name="T23" fmla="*/ 210645769 h 545"/>
                <a:gd name="T24" fmla="*/ 105080272 w 1092"/>
                <a:gd name="T25" fmla="*/ 222559705 h 545"/>
                <a:gd name="T26" fmla="*/ 93058006 w 1092"/>
                <a:gd name="T27" fmla="*/ 203020242 h 545"/>
                <a:gd name="T28" fmla="*/ 97955793 w 1092"/>
                <a:gd name="T29" fmla="*/ 163941273 h 545"/>
                <a:gd name="T30" fmla="*/ 0 w 1092"/>
                <a:gd name="T31" fmla="*/ 130104810 h 545"/>
                <a:gd name="T32" fmla="*/ 18700345 w 1092"/>
                <a:gd name="T33" fmla="*/ 100080421 h 545"/>
                <a:gd name="T34" fmla="*/ 23153067 w 1092"/>
                <a:gd name="T35" fmla="*/ 80540937 h 545"/>
                <a:gd name="T36" fmla="*/ 53430613 w 1092"/>
                <a:gd name="T37" fmla="*/ 72439073 h 545"/>
                <a:gd name="T38" fmla="*/ 82817338 w 1092"/>
                <a:gd name="T39" fmla="*/ 0 h 545"/>
                <a:gd name="T40" fmla="*/ 111313274 w 1092"/>
                <a:gd name="T41" fmla="*/ 14774032 h 545"/>
                <a:gd name="T42" fmla="*/ 182999177 w 1092"/>
                <a:gd name="T43" fmla="*/ 37172900 h 545"/>
                <a:gd name="T44" fmla="*/ 267152375 w 1092"/>
                <a:gd name="T45" fmla="*/ 31930437 h 545"/>
                <a:gd name="T46" fmla="*/ 339283975 w 1092"/>
                <a:gd name="T47" fmla="*/ 77205200 h 545"/>
                <a:gd name="T48" fmla="*/ 393604793 w 1092"/>
                <a:gd name="T49" fmla="*/ 128675111 h 5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2"/>
                <a:gd name="T76" fmla="*/ 0 h 545"/>
                <a:gd name="T77" fmla="*/ 1092 w 1092"/>
                <a:gd name="T78" fmla="*/ 545 h 5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2" h="545">
                  <a:moveTo>
                    <a:pt x="884" y="270"/>
                  </a:moveTo>
                  <a:lnTo>
                    <a:pt x="943" y="218"/>
                  </a:lnTo>
                  <a:lnTo>
                    <a:pt x="1036" y="212"/>
                  </a:lnTo>
                  <a:lnTo>
                    <a:pt x="1092" y="335"/>
                  </a:lnTo>
                  <a:lnTo>
                    <a:pt x="1031" y="452"/>
                  </a:lnTo>
                  <a:lnTo>
                    <a:pt x="922" y="429"/>
                  </a:lnTo>
                  <a:lnTo>
                    <a:pt x="837" y="374"/>
                  </a:lnTo>
                  <a:lnTo>
                    <a:pt x="701" y="454"/>
                  </a:lnTo>
                  <a:lnTo>
                    <a:pt x="528" y="535"/>
                  </a:lnTo>
                  <a:lnTo>
                    <a:pt x="401" y="545"/>
                  </a:lnTo>
                  <a:lnTo>
                    <a:pt x="333" y="495"/>
                  </a:lnTo>
                  <a:lnTo>
                    <a:pt x="296" y="442"/>
                  </a:lnTo>
                  <a:lnTo>
                    <a:pt x="236" y="467"/>
                  </a:lnTo>
                  <a:lnTo>
                    <a:pt x="209" y="426"/>
                  </a:lnTo>
                  <a:lnTo>
                    <a:pt x="220" y="344"/>
                  </a:lnTo>
                  <a:lnTo>
                    <a:pt x="0" y="273"/>
                  </a:lnTo>
                  <a:lnTo>
                    <a:pt x="42" y="210"/>
                  </a:lnTo>
                  <a:lnTo>
                    <a:pt x="52" y="169"/>
                  </a:lnTo>
                  <a:lnTo>
                    <a:pt x="120" y="152"/>
                  </a:lnTo>
                  <a:lnTo>
                    <a:pt x="186" y="0"/>
                  </a:lnTo>
                  <a:lnTo>
                    <a:pt x="250" y="31"/>
                  </a:lnTo>
                  <a:lnTo>
                    <a:pt x="411" y="78"/>
                  </a:lnTo>
                  <a:lnTo>
                    <a:pt x="600" y="67"/>
                  </a:lnTo>
                  <a:lnTo>
                    <a:pt x="762" y="162"/>
                  </a:lnTo>
                  <a:lnTo>
                    <a:pt x="884" y="270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1587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0" name="Freeform 20" descr="Buket"/>
            <p:cNvSpPr>
              <a:spLocks/>
            </p:cNvSpPr>
            <p:nvPr/>
          </p:nvSpPr>
          <p:spPr bwMode="auto">
            <a:xfrm>
              <a:off x="7602522" y="3110771"/>
              <a:ext cx="437545" cy="647622"/>
            </a:xfrm>
            <a:custGeom>
              <a:avLst/>
              <a:gdLst>
                <a:gd name="T0" fmla="*/ 204132992 w 602"/>
                <a:gd name="T1" fmla="*/ 124074055 h 943"/>
                <a:gd name="T2" fmla="*/ 174522717 w 602"/>
                <a:gd name="T3" fmla="*/ 195781956 h 943"/>
                <a:gd name="T4" fmla="*/ 144014940 w 602"/>
                <a:gd name="T5" fmla="*/ 203801620 h 943"/>
                <a:gd name="T6" fmla="*/ 139528562 w 602"/>
                <a:gd name="T7" fmla="*/ 223144011 h 943"/>
                <a:gd name="T8" fmla="*/ 120685503 w 602"/>
                <a:gd name="T9" fmla="*/ 252865397 h 943"/>
                <a:gd name="T10" fmla="*/ 219387215 w 602"/>
                <a:gd name="T11" fmla="*/ 286360339 h 943"/>
                <a:gd name="T12" fmla="*/ 214452065 w 602"/>
                <a:gd name="T13" fmla="*/ 325045122 h 943"/>
                <a:gd name="T14" fmla="*/ 226564885 w 602"/>
                <a:gd name="T15" fmla="*/ 344387513 h 943"/>
                <a:gd name="T16" fmla="*/ 253483827 w 602"/>
                <a:gd name="T17" fmla="*/ 332593606 h 943"/>
                <a:gd name="T18" fmla="*/ 270083696 w 602"/>
                <a:gd name="T19" fmla="*/ 357597018 h 943"/>
                <a:gd name="T20" fmla="*/ 214452065 w 602"/>
                <a:gd name="T21" fmla="*/ 387317803 h 943"/>
                <a:gd name="T22" fmla="*/ 170933212 w 602"/>
                <a:gd name="T23" fmla="*/ 429304962 h 943"/>
                <a:gd name="T24" fmla="*/ 54734778 w 602"/>
                <a:gd name="T25" fmla="*/ 444873111 h 943"/>
                <a:gd name="T26" fmla="*/ 19291835 w 602"/>
                <a:gd name="T27" fmla="*/ 359955662 h 943"/>
                <a:gd name="T28" fmla="*/ 31405331 w 602"/>
                <a:gd name="T29" fmla="*/ 341085137 h 943"/>
                <a:gd name="T30" fmla="*/ 0 w 602"/>
                <a:gd name="T31" fmla="*/ 317496637 h 943"/>
                <a:gd name="T32" fmla="*/ 38134899 w 602"/>
                <a:gd name="T33" fmla="*/ 256639640 h 943"/>
                <a:gd name="T34" fmla="*/ 56529196 w 602"/>
                <a:gd name="T35" fmla="*/ 211350105 h 943"/>
                <a:gd name="T36" fmla="*/ 69988332 w 602"/>
                <a:gd name="T37" fmla="*/ 177855120 h 943"/>
                <a:gd name="T38" fmla="*/ 42621278 w 602"/>
                <a:gd name="T39" fmla="*/ 132093719 h 943"/>
                <a:gd name="T40" fmla="*/ 74923482 w 602"/>
                <a:gd name="T41" fmla="*/ 48120067 h 943"/>
                <a:gd name="T42" fmla="*/ 96907295 w 602"/>
                <a:gd name="T43" fmla="*/ 33494952 h 943"/>
                <a:gd name="T44" fmla="*/ 132798324 w 602"/>
                <a:gd name="T45" fmla="*/ 0 h 943"/>
                <a:gd name="T46" fmla="*/ 180354783 w 602"/>
                <a:gd name="T47" fmla="*/ 49063112 h 943"/>
                <a:gd name="T48" fmla="*/ 204132992 w 602"/>
                <a:gd name="T49" fmla="*/ 124074055 h 9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2"/>
                <a:gd name="T76" fmla="*/ 0 h 943"/>
                <a:gd name="T77" fmla="*/ 602 w 602"/>
                <a:gd name="T78" fmla="*/ 943 h 9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2" h="943">
                  <a:moveTo>
                    <a:pt x="455" y="263"/>
                  </a:moveTo>
                  <a:lnTo>
                    <a:pt x="389" y="415"/>
                  </a:lnTo>
                  <a:lnTo>
                    <a:pt x="321" y="432"/>
                  </a:lnTo>
                  <a:lnTo>
                    <a:pt x="311" y="473"/>
                  </a:lnTo>
                  <a:lnTo>
                    <a:pt x="269" y="536"/>
                  </a:lnTo>
                  <a:lnTo>
                    <a:pt x="489" y="607"/>
                  </a:lnTo>
                  <a:lnTo>
                    <a:pt x="478" y="689"/>
                  </a:lnTo>
                  <a:lnTo>
                    <a:pt x="505" y="730"/>
                  </a:lnTo>
                  <a:lnTo>
                    <a:pt x="565" y="705"/>
                  </a:lnTo>
                  <a:lnTo>
                    <a:pt x="602" y="758"/>
                  </a:lnTo>
                  <a:lnTo>
                    <a:pt x="478" y="821"/>
                  </a:lnTo>
                  <a:lnTo>
                    <a:pt x="381" y="910"/>
                  </a:lnTo>
                  <a:lnTo>
                    <a:pt x="122" y="943"/>
                  </a:lnTo>
                  <a:lnTo>
                    <a:pt x="43" y="763"/>
                  </a:lnTo>
                  <a:lnTo>
                    <a:pt x="70" y="723"/>
                  </a:lnTo>
                  <a:lnTo>
                    <a:pt x="0" y="673"/>
                  </a:lnTo>
                  <a:lnTo>
                    <a:pt x="85" y="544"/>
                  </a:lnTo>
                  <a:lnTo>
                    <a:pt x="126" y="448"/>
                  </a:lnTo>
                  <a:lnTo>
                    <a:pt x="156" y="377"/>
                  </a:lnTo>
                  <a:lnTo>
                    <a:pt x="95" y="280"/>
                  </a:lnTo>
                  <a:lnTo>
                    <a:pt x="167" y="102"/>
                  </a:lnTo>
                  <a:lnTo>
                    <a:pt x="216" y="71"/>
                  </a:lnTo>
                  <a:lnTo>
                    <a:pt x="296" y="0"/>
                  </a:lnTo>
                  <a:lnTo>
                    <a:pt x="402" y="104"/>
                  </a:lnTo>
                  <a:lnTo>
                    <a:pt x="455" y="263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1" name="Freeform 21" descr="Buket"/>
            <p:cNvSpPr>
              <a:spLocks/>
            </p:cNvSpPr>
            <p:nvPr/>
          </p:nvSpPr>
          <p:spPr bwMode="auto">
            <a:xfrm>
              <a:off x="7815218" y="2776363"/>
              <a:ext cx="802166" cy="699432"/>
            </a:xfrm>
            <a:custGeom>
              <a:avLst/>
              <a:gdLst>
                <a:gd name="T0" fmla="*/ 447525959 w 1113"/>
                <a:gd name="T1" fmla="*/ 30149731 h 1020"/>
                <a:gd name="T2" fmla="*/ 446200612 w 1113"/>
                <a:gd name="T3" fmla="*/ 43340190 h 1020"/>
                <a:gd name="T4" fmla="*/ 459454078 w 1113"/>
                <a:gd name="T5" fmla="*/ 59357089 h 1020"/>
                <a:gd name="T6" fmla="*/ 479334276 w 1113"/>
                <a:gd name="T7" fmla="*/ 57002190 h 1020"/>
                <a:gd name="T8" fmla="*/ 468290164 w 1113"/>
                <a:gd name="T9" fmla="*/ 50406960 h 1020"/>
                <a:gd name="T10" fmla="*/ 470056850 w 1113"/>
                <a:gd name="T11" fmla="*/ 40042918 h 1020"/>
                <a:gd name="T12" fmla="*/ 491704398 w 1113"/>
                <a:gd name="T13" fmla="*/ 45695787 h 1020"/>
                <a:gd name="T14" fmla="*/ 463430117 w 1113"/>
                <a:gd name="T15" fmla="*/ 88565124 h 1020"/>
                <a:gd name="T16" fmla="*/ 322943301 w 1113"/>
                <a:gd name="T17" fmla="*/ 111648106 h 1020"/>
                <a:gd name="T18" fmla="*/ 273463475 w 1113"/>
                <a:gd name="T19" fmla="*/ 135674126 h 1020"/>
                <a:gd name="T20" fmla="*/ 269487435 w 1113"/>
                <a:gd name="T21" fmla="*/ 154988286 h 1020"/>
                <a:gd name="T22" fmla="*/ 291576987 w 1113"/>
                <a:gd name="T23" fmla="*/ 181840777 h 1020"/>
                <a:gd name="T24" fmla="*/ 265953399 w 1113"/>
                <a:gd name="T25" fmla="*/ 184667206 h 1020"/>
                <a:gd name="T26" fmla="*/ 269487435 w 1113"/>
                <a:gd name="T27" fmla="*/ 202568838 h 1020"/>
                <a:gd name="T28" fmla="*/ 240771815 w 1113"/>
                <a:gd name="T29" fmla="*/ 238371416 h 1020"/>
                <a:gd name="T30" fmla="*/ 278764861 w 1113"/>
                <a:gd name="T31" fmla="*/ 221412156 h 1020"/>
                <a:gd name="T32" fmla="*/ 289367633 w 1113"/>
                <a:gd name="T33" fmla="*/ 238842259 h 1020"/>
                <a:gd name="T34" fmla="*/ 321175950 w 1113"/>
                <a:gd name="T35" fmla="*/ 224238585 h 1020"/>
                <a:gd name="T36" fmla="*/ 349450315 w 1113"/>
                <a:gd name="T37" fmla="*/ 229892129 h 1020"/>
                <a:gd name="T38" fmla="*/ 363145784 w 1113"/>
                <a:gd name="T39" fmla="*/ 247793075 h 1020"/>
                <a:gd name="T40" fmla="*/ 383909325 w 1113"/>
                <a:gd name="T41" fmla="*/ 240727002 h 1020"/>
                <a:gd name="T42" fmla="*/ 387443361 w 1113"/>
                <a:gd name="T43" fmla="*/ 317514860 h 1020"/>
                <a:gd name="T44" fmla="*/ 399813483 w 1113"/>
                <a:gd name="T45" fmla="*/ 327407361 h 1020"/>
                <a:gd name="T46" fmla="*/ 378607939 w 1113"/>
                <a:gd name="T47" fmla="*/ 334944963 h 1020"/>
                <a:gd name="T48" fmla="*/ 379933285 w 1113"/>
                <a:gd name="T49" fmla="*/ 357557081 h 1020"/>
                <a:gd name="T50" fmla="*/ 398930140 w 1113"/>
                <a:gd name="T51" fmla="*/ 357557081 h 1020"/>
                <a:gd name="T52" fmla="*/ 404672866 w 1113"/>
                <a:gd name="T53" fmla="*/ 456014771 h 1020"/>
                <a:gd name="T54" fmla="*/ 378607939 w 1113"/>
                <a:gd name="T55" fmla="*/ 480511633 h 1020"/>
                <a:gd name="T56" fmla="*/ 324710651 w 1113"/>
                <a:gd name="T57" fmla="*/ 429633852 h 1020"/>
                <a:gd name="T58" fmla="*/ 253141938 w 1113"/>
                <a:gd name="T59" fmla="*/ 384880458 h 1020"/>
                <a:gd name="T60" fmla="*/ 169644399 w 1113"/>
                <a:gd name="T61" fmla="*/ 390062473 h 1020"/>
                <a:gd name="T62" fmla="*/ 98517689 w 1113"/>
                <a:gd name="T63" fmla="*/ 367921197 h 1020"/>
                <a:gd name="T64" fmla="*/ 70243388 w 1113"/>
                <a:gd name="T65" fmla="*/ 353317437 h 1020"/>
                <a:gd name="T66" fmla="*/ 46829154 w 1113"/>
                <a:gd name="T67" fmla="*/ 278414324 h 1020"/>
                <a:gd name="T68" fmla="*/ 0 w 1113"/>
                <a:gd name="T69" fmla="*/ 229420600 h 1020"/>
                <a:gd name="T70" fmla="*/ 44178460 w 1113"/>
                <a:gd name="T71" fmla="*/ 213403711 h 1020"/>
                <a:gd name="T72" fmla="*/ 119723234 w 1113"/>
                <a:gd name="T73" fmla="*/ 204924424 h 1020"/>
                <a:gd name="T74" fmla="*/ 151531551 w 1113"/>
                <a:gd name="T75" fmla="*/ 160641830 h 1020"/>
                <a:gd name="T76" fmla="*/ 165668359 w 1113"/>
                <a:gd name="T77" fmla="*/ 145095784 h 1020"/>
                <a:gd name="T78" fmla="*/ 142696129 w 1113"/>
                <a:gd name="T79" fmla="*/ 136144968 h 1020"/>
                <a:gd name="T80" fmla="*/ 142696129 w 1113"/>
                <a:gd name="T81" fmla="*/ 122483666 h 1020"/>
                <a:gd name="T82" fmla="*/ 188641296 w 1113"/>
                <a:gd name="T83" fmla="*/ 106937620 h 1020"/>
                <a:gd name="T84" fmla="*/ 200569415 w 1113"/>
                <a:gd name="T85" fmla="*/ 77729564 h 1020"/>
                <a:gd name="T86" fmla="*/ 273022136 w 1113"/>
                <a:gd name="T87" fmla="*/ 52761860 h 1020"/>
                <a:gd name="T88" fmla="*/ 301295752 w 1113"/>
                <a:gd name="T89" fmla="*/ 57002190 h 1020"/>
                <a:gd name="T90" fmla="*/ 359169744 w 1113"/>
                <a:gd name="T91" fmla="*/ 44282562 h 1020"/>
                <a:gd name="T92" fmla="*/ 405556873 w 1113"/>
                <a:gd name="T93" fmla="*/ 35331746 h 1020"/>
                <a:gd name="T94" fmla="*/ 413508952 w 1113"/>
                <a:gd name="T95" fmla="*/ 4239645 h 1020"/>
                <a:gd name="T96" fmla="*/ 424111725 w 1113"/>
                <a:gd name="T97" fmla="*/ 0 h 1020"/>
                <a:gd name="T98" fmla="*/ 469173507 w 1113"/>
                <a:gd name="T99" fmla="*/ 24025344 h 1020"/>
                <a:gd name="T100" fmla="*/ 447525959 w 1113"/>
                <a:gd name="T101" fmla="*/ 30149731 h 10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3"/>
                <a:gd name="T154" fmla="*/ 0 h 1020"/>
                <a:gd name="T155" fmla="*/ 1113 w 1113"/>
                <a:gd name="T156" fmla="*/ 1020 h 10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3" h="1020">
                  <a:moveTo>
                    <a:pt x="1013" y="64"/>
                  </a:moveTo>
                  <a:lnTo>
                    <a:pt x="1010" y="92"/>
                  </a:lnTo>
                  <a:lnTo>
                    <a:pt x="1040" y="126"/>
                  </a:lnTo>
                  <a:lnTo>
                    <a:pt x="1085" y="121"/>
                  </a:lnTo>
                  <a:lnTo>
                    <a:pt x="1060" y="107"/>
                  </a:lnTo>
                  <a:lnTo>
                    <a:pt x="1064" y="85"/>
                  </a:lnTo>
                  <a:lnTo>
                    <a:pt x="1113" y="97"/>
                  </a:lnTo>
                  <a:lnTo>
                    <a:pt x="1049" y="188"/>
                  </a:lnTo>
                  <a:lnTo>
                    <a:pt x="731" y="237"/>
                  </a:lnTo>
                  <a:lnTo>
                    <a:pt x="619" y="288"/>
                  </a:lnTo>
                  <a:lnTo>
                    <a:pt x="610" y="329"/>
                  </a:lnTo>
                  <a:lnTo>
                    <a:pt x="660" y="386"/>
                  </a:lnTo>
                  <a:lnTo>
                    <a:pt x="602" y="392"/>
                  </a:lnTo>
                  <a:lnTo>
                    <a:pt x="610" y="430"/>
                  </a:lnTo>
                  <a:lnTo>
                    <a:pt x="545" y="506"/>
                  </a:lnTo>
                  <a:lnTo>
                    <a:pt x="631" y="470"/>
                  </a:lnTo>
                  <a:lnTo>
                    <a:pt x="655" y="507"/>
                  </a:lnTo>
                  <a:lnTo>
                    <a:pt x="727" y="476"/>
                  </a:lnTo>
                  <a:lnTo>
                    <a:pt x="791" y="488"/>
                  </a:lnTo>
                  <a:lnTo>
                    <a:pt x="822" y="526"/>
                  </a:lnTo>
                  <a:lnTo>
                    <a:pt x="869" y="511"/>
                  </a:lnTo>
                  <a:lnTo>
                    <a:pt x="877" y="674"/>
                  </a:lnTo>
                  <a:lnTo>
                    <a:pt x="905" y="695"/>
                  </a:lnTo>
                  <a:lnTo>
                    <a:pt x="857" y="711"/>
                  </a:lnTo>
                  <a:lnTo>
                    <a:pt x="860" y="759"/>
                  </a:lnTo>
                  <a:lnTo>
                    <a:pt x="903" y="759"/>
                  </a:lnTo>
                  <a:lnTo>
                    <a:pt x="916" y="968"/>
                  </a:lnTo>
                  <a:lnTo>
                    <a:pt x="857" y="1020"/>
                  </a:lnTo>
                  <a:lnTo>
                    <a:pt x="735" y="912"/>
                  </a:lnTo>
                  <a:lnTo>
                    <a:pt x="573" y="817"/>
                  </a:lnTo>
                  <a:lnTo>
                    <a:pt x="384" y="828"/>
                  </a:lnTo>
                  <a:lnTo>
                    <a:pt x="223" y="781"/>
                  </a:lnTo>
                  <a:lnTo>
                    <a:pt x="159" y="750"/>
                  </a:lnTo>
                  <a:lnTo>
                    <a:pt x="106" y="591"/>
                  </a:lnTo>
                  <a:lnTo>
                    <a:pt x="0" y="487"/>
                  </a:lnTo>
                  <a:lnTo>
                    <a:pt x="100" y="453"/>
                  </a:lnTo>
                  <a:lnTo>
                    <a:pt x="271" y="435"/>
                  </a:lnTo>
                  <a:lnTo>
                    <a:pt x="343" y="341"/>
                  </a:lnTo>
                  <a:lnTo>
                    <a:pt x="375" y="308"/>
                  </a:lnTo>
                  <a:lnTo>
                    <a:pt x="323" y="289"/>
                  </a:lnTo>
                  <a:lnTo>
                    <a:pt x="323" y="260"/>
                  </a:lnTo>
                  <a:lnTo>
                    <a:pt x="427" y="227"/>
                  </a:lnTo>
                  <a:lnTo>
                    <a:pt x="454" y="165"/>
                  </a:lnTo>
                  <a:lnTo>
                    <a:pt x="618" y="112"/>
                  </a:lnTo>
                  <a:lnTo>
                    <a:pt x="682" y="121"/>
                  </a:lnTo>
                  <a:lnTo>
                    <a:pt x="813" y="94"/>
                  </a:lnTo>
                  <a:lnTo>
                    <a:pt x="918" y="75"/>
                  </a:lnTo>
                  <a:lnTo>
                    <a:pt x="936" y="9"/>
                  </a:lnTo>
                  <a:lnTo>
                    <a:pt x="960" y="0"/>
                  </a:lnTo>
                  <a:lnTo>
                    <a:pt x="1062" y="51"/>
                  </a:lnTo>
                  <a:lnTo>
                    <a:pt x="1013" y="6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2" name="Freeform 22" descr="Buket"/>
            <p:cNvSpPr>
              <a:spLocks/>
            </p:cNvSpPr>
            <p:nvPr/>
          </p:nvSpPr>
          <p:spPr bwMode="auto">
            <a:xfrm>
              <a:off x="6251400" y="2750459"/>
              <a:ext cx="1037144" cy="600521"/>
            </a:xfrm>
            <a:custGeom>
              <a:avLst/>
              <a:gdLst>
                <a:gd name="T0" fmla="*/ 523413122 w 1350"/>
                <a:gd name="T1" fmla="*/ 41759241 h 817"/>
                <a:gd name="T2" fmla="*/ 494250678 w 1350"/>
                <a:gd name="T3" fmla="*/ 64537014 h 817"/>
                <a:gd name="T4" fmla="*/ 490228761 w 1350"/>
                <a:gd name="T5" fmla="*/ 162698657 h 817"/>
                <a:gd name="T6" fmla="*/ 410786680 w 1350"/>
                <a:gd name="T7" fmla="*/ 183849646 h 817"/>
                <a:gd name="T8" fmla="*/ 371065196 w 1350"/>
                <a:gd name="T9" fmla="*/ 215304801 h 817"/>
                <a:gd name="T10" fmla="*/ 211175555 w 1350"/>
                <a:gd name="T11" fmla="*/ 166494951 h 817"/>
                <a:gd name="T12" fmla="*/ 181007587 w 1350"/>
                <a:gd name="T13" fmla="*/ 175172298 h 817"/>
                <a:gd name="T14" fmla="*/ 140280712 w 1350"/>
                <a:gd name="T15" fmla="*/ 187645939 h 817"/>
                <a:gd name="T16" fmla="*/ 122682698 w 1350"/>
                <a:gd name="T17" fmla="*/ 175714310 h 817"/>
                <a:gd name="T18" fmla="*/ 132236169 w 1350"/>
                <a:gd name="T19" fmla="*/ 130158788 h 817"/>
                <a:gd name="T20" fmla="*/ 117654592 w 1350"/>
                <a:gd name="T21" fmla="*/ 119312655 h 817"/>
                <a:gd name="T22" fmla="*/ 97040140 w 1350"/>
                <a:gd name="T23" fmla="*/ 120939428 h 817"/>
                <a:gd name="T24" fmla="*/ 68883153 w 1350"/>
                <a:gd name="T25" fmla="*/ 151851788 h 817"/>
                <a:gd name="T26" fmla="*/ 94023702 w 1350"/>
                <a:gd name="T27" fmla="*/ 197407357 h 817"/>
                <a:gd name="T28" fmla="*/ 101062766 w 1350"/>
                <a:gd name="T29" fmla="*/ 234286269 h 817"/>
                <a:gd name="T30" fmla="*/ 45251542 w 1350"/>
                <a:gd name="T31" fmla="*/ 236997802 h 817"/>
                <a:gd name="T32" fmla="*/ 0 w 1350"/>
                <a:gd name="T33" fmla="*/ 318346739 h 817"/>
                <a:gd name="T34" fmla="*/ 21117198 w 1350"/>
                <a:gd name="T35" fmla="*/ 368783316 h 817"/>
                <a:gd name="T36" fmla="*/ 107599091 w 1350"/>
                <a:gd name="T37" fmla="*/ 395900211 h 817"/>
                <a:gd name="T38" fmla="*/ 166426010 w 1350"/>
                <a:gd name="T39" fmla="*/ 382883730 h 817"/>
                <a:gd name="T40" fmla="*/ 178996628 w 1350"/>
                <a:gd name="T41" fmla="*/ 399153756 h 817"/>
                <a:gd name="T42" fmla="*/ 191063842 w 1350"/>
                <a:gd name="T43" fmla="*/ 414881679 h 817"/>
                <a:gd name="T44" fmla="*/ 215197472 w 1350"/>
                <a:gd name="T45" fmla="*/ 428982093 h 817"/>
                <a:gd name="T46" fmla="*/ 280561425 w 1350"/>
                <a:gd name="T47" fmla="*/ 441455734 h 817"/>
                <a:gd name="T48" fmla="*/ 339891793 w 1350"/>
                <a:gd name="T49" fmla="*/ 424643051 h 817"/>
                <a:gd name="T50" fmla="*/ 416820265 w 1350"/>
                <a:gd name="T51" fmla="*/ 443082506 h 817"/>
                <a:gd name="T52" fmla="*/ 493747938 w 1350"/>
                <a:gd name="T53" fmla="*/ 399153756 h 817"/>
                <a:gd name="T54" fmla="*/ 516374058 w 1350"/>
                <a:gd name="T55" fmla="*/ 392103918 h 817"/>
                <a:gd name="T56" fmla="*/ 528441228 w 1350"/>
                <a:gd name="T57" fmla="*/ 346548303 h 817"/>
                <a:gd name="T58" fmla="*/ 566654404 w 1350"/>
                <a:gd name="T59" fmla="*/ 349801848 h 817"/>
                <a:gd name="T60" fmla="*/ 654643768 w 1350"/>
                <a:gd name="T61" fmla="*/ 340582488 h 817"/>
                <a:gd name="T62" fmla="*/ 671236303 w 1350"/>
                <a:gd name="T63" fmla="*/ 336786195 h 817"/>
                <a:gd name="T64" fmla="*/ 612408675 w 1350"/>
                <a:gd name="T65" fmla="*/ 269537671 h 817"/>
                <a:gd name="T66" fmla="*/ 657157466 w 1350"/>
                <a:gd name="T67" fmla="*/ 208796238 h 817"/>
                <a:gd name="T68" fmla="*/ 678778107 w 1350"/>
                <a:gd name="T69" fmla="*/ 180053352 h 817"/>
                <a:gd name="T70" fmla="*/ 640565640 w 1350"/>
                <a:gd name="T71" fmla="*/ 142632429 h 817"/>
                <a:gd name="T72" fmla="*/ 634532055 w 1350"/>
                <a:gd name="T73" fmla="*/ 68876056 h 817"/>
                <a:gd name="T74" fmla="*/ 647101964 w 1350"/>
                <a:gd name="T75" fmla="*/ 30370360 h 817"/>
                <a:gd name="T76" fmla="*/ 621459406 w 1350"/>
                <a:gd name="T77" fmla="*/ 0 h 817"/>
                <a:gd name="T78" fmla="*/ 558609152 w 1350"/>
                <a:gd name="T79" fmla="*/ 53690881 h 817"/>
                <a:gd name="T80" fmla="*/ 523413122 w 1350"/>
                <a:gd name="T81" fmla="*/ 41759241 h 8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50"/>
                <a:gd name="T124" fmla="*/ 0 h 817"/>
                <a:gd name="T125" fmla="*/ 1350 w 1350"/>
                <a:gd name="T126" fmla="*/ 817 h 8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50" h="817">
                  <a:moveTo>
                    <a:pt x="1041" y="77"/>
                  </a:moveTo>
                  <a:lnTo>
                    <a:pt x="983" y="119"/>
                  </a:lnTo>
                  <a:lnTo>
                    <a:pt x="975" y="300"/>
                  </a:lnTo>
                  <a:lnTo>
                    <a:pt x="817" y="339"/>
                  </a:lnTo>
                  <a:lnTo>
                    <a:pt x="738" y="397"/>
                  </a:lnTo>
                  <a:lnTo>
                    <a:pt x="420" y="307"/>
                  </a:lnTo>
                  <a:lnTo>
                    <a:pt x="360" y="323"/>
                  </a:lnTo>
                  <a:lnTo>
                    <a:pt x="279" y="346"/>
                  </a:lnTo>
                  <a:lnTo>
                    <a:pt x="244" y="324"/>
                  </a:lnTo>
                  <a:lnTo>
                    <a:pt x="263" y="240"/>
                  </a:lnTo>
                  <a:lnTo>
                    <a:pt x="234" y="220"/>
                  </a:lnTo>
                  <a:lnTo>
                    <a:pt x="193" y="223"/>
                  </a:lnTo>
                  <a:lnTo>
                    <a:pt x="137" y="280"/>
                  </a:lnTo>
                  <a:lnTo>
                    <a:pt x="187" y="364"/>
                  </a:lnTo>
                  <a:lnTo>
                    <a:pt x="201" y="432"/>
                  </a:lnTo>
                  <a:lnTo>
                    <a:pt x="90" y="437"/>
                  </a:lnTo>
                  <a:lnTo>
                    <a:pt x="0" y="587"/>
                  </a:lnTo>
                  <a:lnTo>
                    <a:pt x="42" y="680"/>
                  </a:lnTo>
                  <a:lnTo>
                    <a:pt x="214" y="730"/>
                  </a:lnTo>
                  <a:lnTo>
                    <a:pt x="331" y="706"/>
                  </a:lnTo>
                  <a:lnTo>
                    <a:pt x="356" y="736"/>
                  </a:lnTo>
                  <a:lnTo>
                    <a:pt x="380" y="765"/>
                  </a:lnTo>
                  <a:lnTo>
                    <a:pt x="428" y="791"/>
                  </a:lnTo>
                  <a:lnTo>
                    <a:pt x="558" y="814"/>
                  </a:lnTo>
                  <a:lnTo>
                    <a:pt x="676" y="783"/>
                  </a:lnTo>
                  <a:lnTo>
                    <a:pt x="829" y="817"/>
                  </a:lnTo>
                  <a:lnTo>
                    <a:pt x="982" y="736"/>
                  </a:lnTo>
                  <a:lnTo>
                    <a:pt x="1027" y="723"/>
                  </a:lnTo>
                  <a:lnTo>
                    <a:pt x="1051" y="639"/>
                  </a:lnTo>
                  <a:lnTo>
                    <a:pt x="1127" y="645"/>
                  </a:lnTo>
                  <a:lnTo>
                    <a:pt x="1302" y="628"/>
                  </a:lnTo>
                  <a:lnTo>
                    <a:pt x="1335" y="621"/>
                  </a:lnTo>
                  <a:lnTo>
                    <a:pt x="1218" y="497"/>
                  </a:lnTo>
                  <a:lnTo>
                    <a:pt x="1307" y="385"/>
                  </a:lnTo>
                  <a:lnTo>
                    <a:pt x="1350" y="332"/>
                  </a:lnTo>
                  <a:lnTo>
                    <a:pt x="1274" y="263"/>
                  </a:lnTo>
                  <a:lnTo>
                    <a:pt x="1262" y="127"/>
                  </a:lnTo>
                  <a:lnTo>
                    <a:pt x="1287" y="56"/>
                  </a:lnTo>
                  <a:lnTo>
                    <a:pt x="1236" y="0"/>
                  </a:lnTo>
                  <a:lnTo>
                    <a:pt x="1111" y="99"/>
                  </a:lnTo>
                  <a:lnTo>
                    <a:pt x="1041" y="77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3" name="Freeform 23" descr="Buket"/>
            <p:cNvSpPr>
              <a:spLocks/>
            </p:cNvSpPr>
            <p:nvPr/>
          </p:nvSpPr>
          <p:spPr bwMode="auto">
            <a:xfrm>
              <a:off x="6383068" y="2496120"/>
              <a:ext cx="917630" cy="591101"/>
            </a:xfrm>
            <a:custGeom>
              <a:avLst/>
              <a:gdLst>
                <a:gd name="T0" fmla="*/ 636399481 w 1125"/>
                <a:gd name="T1" fmla="*/ 32500393 h 749"/>
                <a:gd name="T2" fmla="*/ 563425563 w 1125"/>
                <a:gd name="T3" fmla="*/ 90625570 h 749"/>
                <a:gd name="T4" fmla="*/ 571345411 w 1125"/>
                <a:gd name="T5" fmla="*/ 105000550 h 749"/>
                <a:gd name="T6" fmla="*/ 565122351 w 1125"/>
                <a:gd name="T7" fmla="*/ 126250313 h 749"/>
                <a:gd name="T8" fmla="*/ 519867902 w 1125"/>
                <a:gd name="T9" fmla="*/ 157500800 h 749"/>
                <a:gd name="T10" fmla="*/ 475178297 w 1125"/>
                <a:gd name="T11" fmla="*/ 156875459 h 749"/>
                <a:gd name="T12" fmla="*/ 455379428 w 1125"/>
                <a:gd name="T13" fmla="*/ 229376418 h 749"/>
                <a:gd name="T14" fmla="*/ 468389640 w 1125"/>
                <a:gd name="T15" fmla="*/ 258126330 h 749"/>
                <a:gd name="T16" fmla="*/ 457641812 w 1125"/>
                <a:gd name="T17" fmla="*/ 268126264 h 749"/>
                <a:gd name="T18" fmla="*/ 424831979 w 1125"/>
                <a:gd name="T19" fmla="*/ 294376389 h 749"/>
                <a:gd name="T20" fmla="*/ 420306459 w 1125"/>
                <a:gd name="T21" fmla="*/ 407502381 h 749"/>
                <a:gd name="T22" fmla="*/ 330927907 w 1125"/>
                <a:gd name="T23" fmla="*/ 431877370 h 749"/>
                <a:gd name="T24" fmla="*/ 286238302 w 1125"/>
                <a:gd name="T25" fmla="*/ 468127430 h 749"/>
                <a:gd name="T26" fmla="*/ 106349394 w 1125"/>
                <a:gd name="T27" fmla="*/ 411877401 h 749"/>
                <a:gd name="T28" fmla="*/ 72408345 w 1125"/>
                <a:gd name="T29" fmla="*/ 421877435 h 749"/>
                <a:gd name="T30" fmla="*/ 26587536 w 1125"/>
                <a:gd name="T31" fmla="*/ 436252391 h 749"/>
                <a:gd name="T32" fmla="*/ 6787907 w 1125"/>
                <a:gd name="T33" fmla="*/ 422501986 h 749"/>
                <a:gd name="T34" fmla="*/ 17536490 w 1125"/>
                <a:gd name="T35" fmla="*/ 370001637 h 749"/>
                <a:gd name="T36" fmla="*/ 1131192 w 1125"/>
                <a:gd name="T37" fmla="*/ 357501916 h 749"/>
                <a:gd name="T38" fmla="*/ 0 w 1125"/>
                <a:gd name="T39" fmla="*/ 286251690 h 749"/>
                <a:gd name="T40" fmla="*/ 11879775 w 1125"/>
                <a:gd name="T41" fmla="*/ 260001564 h 749"/>
                <a:gd name="T42" fmla="*/ 57700593 w 1125"/>
                <a:gd name="T43" fmla="*/ 236876567 h 749"/>
                <a:gd name="T44" fmla="*/ 58266189 w 1125"/>
                <a:gd name="T45" fmla="*/ 221876270 h 749"/>
                <a:gd name="T46" fmla="*/ 16970894 w 1125"/>
                <a:gd name="T47" fmla="*/ 206251372 h 749"/>
                <a:gd name="T48" fmla="*/ 40729693 w 1125"/>
                <a:gd name="T49" fmla="*/ 171875756 h 749"/>
                <a:gd name="T50" fmla="*/ 68448421 w 1125"/>
                <a:gd name="T51" fmla="*/ 180001246 h 749"/>
                <a:gd name="T52" fmla="*/ 68448421 w 1125"/>
                <a:gd name="T53" fmla="*/ 156250907 h 749"/>
                <a:gd name="T54" fmla="*/ 91076022 w 1125"/>
                <a:gd name="T55" fmla="*/ 159376035 h 749"/>
                <a:gd name="T56" fmla="*/ 117097222 w 1125"/>
                <a:gd name="T57" fmla="*/ 116250378 h 749"/>
                <a:gd name="T58" fmla="*/ 184414428 w 1125"/>
                <a:gd name="T59" fmla="*/ 83125421 h 749"/>
                <a:gd name="T60" fmla="*/ 209304459 w 1125"/>
                <a:gd name="T61" fmla="*/ 93125356 h 749"/>
                <a:gd name="T62" fmla="*/ 238155120 w 1125"/>
                <a:gd name="T63" fmla="*/ 80000293 h 749"/>
                <a:gd name="T64" fmla="*/ 290763822 w 1125"/>
                <a:gd name="T65" fmla="*/ 59375082 h 749"/>
                <a:gd name="T66" fmla="*/ 324704846 w 1125"/>
                <a:gd name="T67" fmla="*/ 91875463 h 749"/>
                <a:gd name="T68" fmla="*/ 386930936 w 1125"/>
                <a:gd name="T69" fmla="*/ 42500328 h 749"/>
                <a:gd name="T70" fmla="*/ 379576684 w 1125"/>
                <a:gd name="T71" fmla="*/ 21249769 h 749"/>
                <a:gd name="T72" fmla="*/ 394284436 w 1125"/>
                <a:gd name="T73" fmla="*/ 6874810 h 749"/>
                <a:gd name="T74" fmla="*/ 468389640 w 1125"/>
                <a:gd name="T75" fmla="*/ 28749924 h 749"/>
                <a:gd name="T76" fmla="*/ 596235396 w 1125"/>
                <a:gd name="T77" fmla="*/ 0 h 749"/>
                <a:gd name="T78" fmla="*/ 636399481 w 1125"/>
                <a:gd name="T79" fmla="*/ 32500393 h 74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25"/>
                <a:gd name="T121" fmla="*/ 0 h 749"/>
                <a:gd name="T122" fmla="*/ 1125 w 1125"/>
                <a:gd name="T123" fmla="*/ 749 h 74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25" h="749">
                  <a:moveTo>
                    <a:pt x="1125" y="52"/>
                  </a:moveTo>
                  <a:lnTo>
                    <a:pt x="996" y="145"/>
                  </a:lnTo>
                  <a:lnTo>
                    <a:pt x="1010" y="168"/>
                  </a:lnTo>
                  <a:lnTo>
                    <a:pt x="999" y="202"/>
                  </a:lnTo>
                  <a:lnTo>
                    <a:pt x="919" y="252"/>
                  </a:lnTo>
                  <a:lnTo>
                    <a:pt x="840" y="251"/>
                  </a:lnTo>
                  <a:lnTo>
                    <a:pt x="805" y="367"/>
                  </a:lnTo>
                  <a:lnTo>
                    <a:pt x="828" y="413"/>
                  </a:lnTo>
                  <a:lnTo>
                    <a:pt x="809" y="429"/>
                  </a:lnTo>
                  <a:lnTo>
                    <a:pt x="751" y="471"/>
                  </a:lnTo>
                  <a:lnTo>
                    <a:pt x="743" y="652"/>
                  </a:lnTo>
                  <a:lnTo>
                    <a:pt x="585" y="691"/>
                  </a:lnTo>
                  <a:lnTo>
                    <a:pt x="506" y="749"/>
                  </a:lnTo>
                  <a:lnTo>
                    <a:pt x="188" y="659"/>
                  </a:lnTo>
                  <a:lnTo>
                    <a:pt x="128" y="675"/>
                  </a:lnTo>
                  <a:lnTo>
                    <a:pt x="47" y="698"/>
                  </a:lnTo>
                  <a:lnTo>
                    <a:pt x="12" y="676"/>
                  </a:lnTo>
                  <a:lnTo>
                    <a:pt x="31" y="592"/>
                  </a:lnTo>
                  <a:lnTo>
                    <a:pt x="2" y="572"/>
                  </a:lnTo>
                  <a:lnTo>
                    <a:pt x="0" y="458"/>
                  </a:lnTo>
                  <a:lnTo>
                    <a:pt x="21" y="416"/>
                  </a:lnTo>
                  <a:lnTo>
                    <a:pt x="102" y="379"/>
                  </a:lnTo>
                  <a:lnTo>
                    <a:pt x="103" y="355"/>
                  </a:lnTo>
                  <a:lnTo>
                    <a:pt x="30" y="330"/>
                  </a:lnTo>
                  <a:lnTo>
                    <a:pt x="72" y="275"/>
                  </a:lnTo>
                  <a:lnTo>
                    <a:pt x="121" y="288"/>
                  </a:lnTo>
                  <a:lnTo>
                    <a:pt x="121" y="250"/>
                  </a:lnTo>
                  <a:lnTo>
                    <a:pt x="161" y="255"/>
                  </a:lnTo>
                  <a:lnTo>
                    <a:pt x="207" y="186"/>
                  </a:lnTo>
                  <a:lnTo>
                    <a:pt x="326" y="133"/>
                  </a:lnTo>
                  <a:lnTo>
                    <a:pt x="370" y="149"/>
                  </a:lnTo>
                  <a:lnTo>
                    <a:pt x="421" y="128"/>
                  </a:lnTo>
                  <a:lnTo>
                    <a:pt x="514" y="95"/>
                  </a:lnTo>
                  <a:lnTo>
                    <a:pt x="574" y="147"/>
                  </a:lnTo>
                  <a:lnTo>
                    <a:pt x="684" y="68"/>
                  </a:lnTo>
                  <a:lnTo>
                    <a:pt x="671" y="34"/>
                  </a:lnTo>
                  <a:lnTo>
                    <a:pt x="697" y="11"/>
                  </a:lnTo>
                  <a:lnTo>
                    <a:pt x="828" y="46"/>
                  </a:lnTo>
                  <a:lnTo>
                    <a:pt x="1054" y="0"/>
                  </a:lnTo>
                  <a:lnTo>
                    <a:pt x="1125" y="52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4" name="Freeform 24" descr="Buket"/>
            <p:cNvSpPr>
              <a:spLocks/>
            </p:cNvSpPr>
            <p:nvPr/>
          </p:nvSpPr>
          <p:spPr bwMode="auto">
            <a:xfrm>
              <a:off x="7017104" y="2573834"/>
              <a:ext cx="684677" cy="640556"/>
            </a:xfrm>
            <a:custGeom>
              <a:avLst/>
              <a:gdLst>
                <a:gd name="T0" fmla="*/ 249803988 w 946"/>
                <a:gd name="T1" fmla="*/ 32913168 h 933"/>
                <a:gd name="T2" fmla="*/ 322068453 w 946"/>
                <a:gd name="T3" fmla="*/ 18807524 h 933"/>
                <a:gd name="T4" fmla="*/ 375597992 w 946"/>
                <a:gd name="T5" fmla="*/ 54542374 h 933"/>
                <a:gd name="T6" fmla="*/ 347941212 w 946"/>
                <a:gd name="T7" fmla="*/ 79462268 h 933"/>
                <a:gd name="T8" fmla="*/ 368460909 w 946"/>
                <a:gd name="T9" fmla="*/ 126951480 h 933"/>
                <a:gd name="T10" fmla="*/ 417975673 w 946"/>
                <a:gd name="T11" fmla="*/ 162686314 h 933"/>
                <a:gd name="T12" fmla="*/ 421990365 w 946"/>
                <a:gd name="T13" fmla="*/ 178202448 h 933"/>
                <a:gd name="T14" fmla="*/ 387196586 w 946"/>
                <a:gd name="T15" fmla="*/ 314558374 h 933"/>
                <a:gd name="T16" fmla="*/ 364892368 w 946"/>
                <a:gd name="T17" fmla="*/ 326783124 h 933"/>
                <a:gd name="T18" fmla="*/ 284598435 w 946"/>
                <a:gd name="T19" fmla="*/ 378504571 h 933"/>
                <a:gd name="T20" fmla="*/ 206534673 w 946"/>
                <a:gd name="T21" fmla="*/ 386967543 h 933"/>
                <a:gd name="T22" fmla="*/ 172632487 w 946"/>
                <a:gd name="T23" fmla="*/ 370981015 h 933"/>
                <a:gd name="T24" fmla="*/ 173524789 w 946"/>
                <a:gd name="T25" fmla="*/ 394020706 h 933"/>
                <a:gd name="T26" fmla="*/ 151220571 w 946"/>
                <a:gd name="T27" fmla="*/ 413769012 h 933"/>
                <a:gd name="T28" fmla="*/ 155235263 w 946"/>
                <a:gd name="T29" fmla="*/ 430695642 h 933"/>
                <a:gd name="T30" fmla="*/ 132931713 w 946"/>
                <a:gd name="T31" fmla="*/ 438688906 h 933"/>
                <a:gd name="T32" fmla="*/ 80740022 w 946"/>
                <a:gd name="T33" fmla="*/ 380385460 h 933"/>
                <a:gd name="T34" fmla="*/ 120441484 w 946"/>
                <a:gd name="T35" fmla="*/ 327723911 h 933"/>
                <a:gd name="T36" fmla="*/ 139622644 w 946"/>
                <a:gd name="T37" fmla="*/ 302803331 h 933"/>
                <a:gd name="T38" fmla="*/ 105720500 w 946"/>
                <a:gd name="T39" fmla="*/ 270360567 h 933"/>
                <a:gd name="T40" fmla="*/ 100368022 w 946"/>
                <a:gd name="T41" fmla="*/ 206414455 h 933"/>
                <a:gd name="T42" fmla="*/ 111519797 w 946"/>
                <a:gd name="T43" fmla="*/ 173030861 h 933"/>
                <a:gd name="T44" fmla="*/ 88769428 w 946"/>
                <a:gd name="T45" fmla="*/ 146699786 h 933"/>
                <a:gd name="T46" fmla="*/ 33009853 w 946"/>
                <a:gd name="T47" fmla="*/ 193248918 h 933"/>
                <a:gd name="T48" fmla="*/ 1784605 w 946"/>
                <a:gd name="T49" fmla="*/ 182904371 h 933"/>
                <a:gd name="T50" fmla="*/ 10259475 w 946"/>
                <a:gd name="T51" fmla="*/ 175381458 h 933"/>
                <a:gd name="T52" fmla="*/ 0 w 946"/>
                <a:gd name="T53" fmla="*/ 153752948 h 933"/>
                <a:gd name="T54" fmla="*/ 15612624 w 946"/>
                <a:gd name="T55" fmla="*/ 99210596 h 933"/>
                <a:gd name="T56" fmla="*/ 50853238 w 946"/>
                <a:gd name="T57" fmla="*/ 99680989 h 933"/>
                <a:gd name="T58" fmla="*/ 86539319 w 946"/>
                <a:gd name="T59" fmla="*/ 76170884 h 933"/>
                <a:gd name="T60" fmla="*/ 91446335 w 946"/>
                <a:gd name="T61" fmla="*/ 60184356 h 933"/>
                <a:gd name="T62" fmla="*/ 85200865 w 946"/>
                <a:gd name="T63" fmla="*/ 49370101 h 933"/>
                <a:gd name="T64" fmla="*/ 142745035 w 946"/>
                <a:gd name="T65" fmla="*/ 5641984 h 933"/>
                <a:gd name="T66" fmla="*/ 203857766 w 946"/>
                <a:gd name="T67" fmla="*/ 0 h 933"/>
                <a:gd name="T68" fmla="*/ 196720683 w 946"/>
                <a:gd name="T69" fmla="*/ 36674947 h 933"/>
                <a:gd name="T70" fmla="*/ 249803988 w 946"/>
                <a:gd name="T71" fmla="*/ 32913168 h 9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46"/>
                <a:gd name="T109" fmla="*/ 0 h 933"/>
                <a:gd name="T110" fmla="*/ 946 w 946"/>
                <a:gd name="T111" fmla="*/ 933 h 9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46" h="933">
                  <a:moveTo>
                    <a:pt x="560" y="70"/>
                  </a:moveTo>
                  <a:lnTo>
                    <a:pt x="722" y="40"/>
                  </a:lnTo>
                  <a:lnTo>
                    <a:pt x="842" y="116"/>
                  </a:lnTo>
                  <a:lnTo>
                    <a:pt x="780" y="169"/>
                  </a:lnTo>
                  <a:lnTo>
                    <a:pt x="826" y="270"/>
                  </a:lnTo>
                  <a:lnTo>
                    <a:pt x="937" y="346"/>
                  </a:lnTo>
                  <a:lnTo>
                    <a:pt x="946" y="379"/>
                  </a:lnTo>
                  <a:lnTo>
                    <a:pt x="868" y="669"/>
                  </a:lnTo>
                  <a:lnTo>
                    <a:pt x="818" y="695"/>
                  </a:lnTo>
                  <a:lnTo>
                    <a:pt x="638" y="805"/>
                  </a:lnTo>
                  <a:lnTo>
                    <a:pt x="463" y="823"/>
                  </a:lnTo>
                  <a:lnTo>
                    <a:pt x="387" y="789"/>
                  </a:lnTo>
                  <a:lnTo>
                    <a:pt x="389" y="838"/>
                  </a:lnTo>
                  <a:lnTo>
                    <a:pt x="339" y="880"/>
                  </a:lnTo>
                  <a:lnTo>
                    <a:pt x="348" y="916"/>
                  </a:lnTo>
                  <a:lnTo>
                    <a:pt x="298" y="933"/>
                  </a:lnTo>
                  <a:lnTo>
                    <a:pt x="181" y="809"/>
                  </a:lnTo>
                  <a:lnTo>
                    <a:pt x="270" y="697"/>
                  </a:lnTo>
                  <a:lnTo>
                    <a:pt x="313" y="644"/>
                  </a:lnTo>
                  <a:lnTo>
                    <a:pt x="237" y="575"/>
                  </a:lnTo>
                  <a:lnTo>
                    <a:pt x="225" y="439"/>
                  </a:lnTo>
                  <a:lnTo>
                    <a:pt x="250" y="368"/>
                  </a:lnTo>
                  <a:lnTo>
                    <a:pt x="199" y="312"/>
                  </a:lnTo>
                  <a:lnTo>
                    <a:pt x="74" y="411"/>
                  </a:lnTo>
                  <a:lnTo>
                    <a:pt x="4" y="389"/>
                  </a:lnTo>
                  <a:lnTo>
                    <a:pt x="23" y="373"/>
                  </a:lnTo>
                  <a:lnTo>
                    <a:pt x="0" y="327"/>
                  </a:lnTo>
                  <a:lnTo>
                    <a:pt x="35" y="211"/>
                  </a:lnTo>
                  <a:lnTo>
                    <a:pt x="114" y="212"/>
                  </a:lnTo>
                  <a:lnTo>
                    <a:pt x="194" y="162"/>
                  </a:lnTo>
                  <a:lnTo>
                    <a:pt x="205" y="128"/>
                  </a:lnTo>
                  <a:lnTo>
                    <a:pt x="191" y="105"/>
                  </a:lnTo>
                  <a:lnTo>
                    <a:pt x="320" y="12"/>
                  </a:lnTo>
                  <a:lnTo>
                    <a:pt x="457" y="0"/>
                  </a:lnTo>
                  <a:lnTo>
                    <a:pt x="441" y="78"/>
                  </a:lnTo>
                  <a:lnTo>
                    <a:pt x="560" y="7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5" name="Freeform 25" descr="Buket"/>
            <p:cNvSpPr>
              <a:spLocks/>
            </p:cNvSpPr>
            <p:nvPr/>
          </p:nvSpPr>
          <p:spPr bwMode="auto">
            <a:xfrm>
              <a:off x="7580240" y="2536154"/>
              <a:ext cx="822423" cy="624072"/>
            </a:xfrm>
            <a:custGeom>
              <a:avLst/>
              <a:gdLst>
                <a:gd name="T0" fmla="*/ 328432759 w 1136"/>
                <a:gd name="T1" fmla="*/ 83563066 h 908"/>
                <a:gd name="T2" fmla="*/ 240611790 w 1136"/>
                <a:gd name="T3" fmla="*/ 134550720 h 908"/>
                <a:gd name="T4" fmla="*/ 214175400 w 1136"/>
                <a:gd name="T5" fmla="*/ 150130027 h 908"/>
                <a:gd name="T6" fmla="*/ 170264874 w 1136"/>
                <a:gd name="T7" fmla="*/ 152490215 h 908"/>
                <a:gd name="T8" fmla="*/ 122322059 w 1136"/>
                <a:gd name="T9" fmla="*/ 89228206 h 908"/>
                <a:gd name="T10" fmla="*/ 87373177 w 1136"/>
                <a:gd name="T11" fmla="*/ 75537051 h 908"/>
                <a:gd name="T12" fmla="*/ 27779840 w 1136"/>
                <a:gd name="T13" fmla="*/ 80730153 h 908"/>
                <a:gd name="T14" fmla="*/ 0 w 1136"/>
                <a:gd name="T15" fmla="*/ 105751609 h 908"/>
                <a:gd name="T16" fmla="*/ 20610803 w 1136"/>
                <a:gd name="T17" fmla="*/ 153434978 h 908"/>
                <a:gd name="T18" fmla="*/ 70346226 w 1136"/>
                <a:gd name="T19" fmla="*/ 189314697 h 908"/>
                <a:gd name="T20" fmla="*/ 74379224 w 1136"/>
                <a:gd name="T21" fmla="*/ 204894004 h 908"/>
                <a:gd name="T22" fmla="*/ 39429683 w 1136"/>
                <a:gd name="T23" fmla="*/ 341805557 h 908"/>
                <a:gd name="T24" fmla="*/ 83340179 w 1136"/>
                <a:gd name="T25" fmla="*/ 357384863 h 908"/>
                <a:gd name="T26" fmla="*/ 108880293 w 1136"/>
                <a:gd name="T27" fmla="*/ 428672952 h 908"/>
                <a:gd name="T28" fmla="*/ 144725450 w 1136"/>
                <a:gd name="T29" fmla="*/ 395153464 h 908"/>
                <a:gd name="T30" fmla="*/ 189532273 w 1136"/>
                <a:gd name="T31" fmla="*/ 379101432 h 908"/>
                <a:gd name="T32" fmla="*/ 266151213 w 1136"/>
                <a:gd name="T33" fmla="*/ 370604066 h 908"/>
                <a:gd name="T34" fmla="*/ 298411855 w 1136"/>
                <a:gd name="T35" fmla="*/ 326225563 h 908"/>
                <a:gd name="T36" fmla="*/ 312750587 w 1136"/>
                <a:gd name="T37" fmla="*/ 310646257 h 908"/>
                <a:gd name="T38" fmla="*/ 289450900 w 1136"/>
                <a:gd name="T39" fmla="*/ 301676166 h 908"/>
                <a:gd name="T40" fmla="*/ 289450900 w 1136"/>
                <a:gd name="T41" fmla="*/ 287985011 h 908"/>
                <a:gd name="T42" fmla="*/ 336049604 w 1136"/>
                <a:gd name="T43" fmla="*/ 272405705 h 908"/>
                <a:gd name="T44" fmla="*/ 348147261 w 1136"/>
                <a:gd name="T45" fmla="*/ 243135243 h 908"/>
                <a:gd name="T46" fmla="*/ 421630252 w 1136"/>
                <a:gd name="T47" fmla="*/ 218113121 h 908"/>
                <a:gd name="T48" fmla="*/ 450306378 w 1136"/>
                <a:gd name="T49" fmla="*/ 222362148 h 908"/>
                <a:gd name="T50" fmla="*/ 509003409 w 1136"/>
                <a:gd name="T51" fmla="*/ 209615068 h 908"/>
                <a:gd name="T52" fmla="*/ 490184534 w 1136"/>
                <a:gd name="T53" fmla="*/ 178456413 h 908"/>
                <a:gd name="T54" fmla="*/ 478086877 w 1136"/>
                <a:gd name="T55" fmla="*/ 102447345 h 908"/>
                <a:gd name="T56" fmla="*/ 457027596 w 1136"/>
                <a:gd name="T57" fmla="*/ 75537051 h 908"/>
                <a:gd name="T58" fmla="*/ 417597923 w 1136"/>
                <a:gd name="T59" fmla="*/ 13219123 h 908"/>
                <a:gd name="T60" fmla="*/ 384440985 w 1136"/>
                <a:gd name="T61" fmla="*/ 0 h 908"/>
                <a:gd name="T62" fmla="*/ 336498087 w 1136"/>
                <a:gd name="T63" fmla="*/ 54292605 h 908"/>
                <a:gd name="T64" fmla="*/ 328432759 w 1136"/>
                <a:gd name="T65" fmla="*/ 83563066 h 9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6"/>
                <a:gd name="T100" fmla="*/ 0 h 908"/>
                <a:gd name="T101" fmla="*/ 1136 w 1136"/>
                <a:gd name="T102" fmla="*/ 908 h 9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6" h="908">
                  <a:moveTo>
                    <a:pt x="733" y="177"/>
                  </a:moveTo>
                  <a:lnTo>
                    <a:pt x="537" y="285"/>
                  </a:lnTo>
                  <a:lnTo>
                    <a:pt x="478" y="318"/>
                  </a:lnTo>
                  <a:lnTo>
                    <a:pt x="380" y="323"/>
                  </a:lnTo>
                  <a:lnTo>
                    <a:pt x="273" y="189"/>
                  </a:lnTo>
                  <a:lnTo>
                    <a:pt x="195" y="160"/>
                  </a:lnTo>
                  <a:lnTo>
                    <a:pt x="62" y="171"/>
                  </a:lnTo>
                  <a:lnTo>
                    <a:pt x="0" y="224"/>
                  </a:lnTo>
                  <a:lnTo>
                    <a:pt x="46" y="325"/>
                  </a:lnTo>
                  <a:lnTo>
                    <a:pt x="157" y="401"/>
                  </a:lnTo>
                  <a:lnTo>
                    <a:pt x="166" y="434"/>
                  </a:lnTo>
                  <a:lnTo>
                    <a:pt x="88" y="724"/>
                  </a:lnTo>
                  <a:lnTo>
                    <a:pt x="186" y="757"/>
                  </a:lnTo>
                  <a:lnTo>
                    <a:pt x="243" y="908"/>
                  </a:lnTo>
                  <a:lnTo>
                    <a:pt x="323" y="837"/>
                  </a:lnTo>
                  <a:lnTo>
                    <a:pt x="423" y="803"/>
                  </a:lnTo>
                  <a:lnTo>
                    <a:pt x="594" y="785"/>
                  </a:lnTo>
                  <a:lnTo>
                    <a:pt x="666" y="691"/>
                  </a:lnTo>
                  <a:lnTo>
                    <a:pt x="698" y="658"/>
                  </a:lnTo>
                  <a:lnTo>
                    <a:pt x="646" y="639"/>
                  </a:lnTo>
                  <a:lnTo>
                    <a:pt x="646" y="610"/>
                  </a:lnTo>
                  <a:lnTo>
                    <a:pt x="750" y="577"/>
                  </a:lnTo>
                  <a:lnTo>
                    <a:pt x="777" y="515"/>
                  </a:lnTo>
                  <a:lnTo>
                    <a:pt x="941" y="462"/>
                  </a:lnTo>
                  <a:lnTo>
                    <a:pt x="1005" y="471"/>
                  </a:lnTo>
                  <a:lnTo>
                    <a:pt x="1136" y="444"/>
                  </a:lnTo>
                  <a:lnTo>
                    <a:pt x="1094" y="378"/>
                  </a:lnTo>
                  <a:lnTo>
                    <a:pt x="1067" y="217"/>
                  </a:lnTo>
                  <a:lnTo>
                    <a:pt x="1020" y="160"/>
                  </a:lnTo>
                  <a:lnTo>
                    <a:pt x="932" y="28"/>
                  </a:lnTo>
                  <a:lnTo>
                    <a:pt x="858" y="0"/>
                  </a:lnTo>
                  <a:lnTo>
                    <a:pt x="751" y="115"/>
                  </a:lnTo>
                  <a:lnTo>
                    <a:pt x="733" y="177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6" name="Freeform 26" descr="Buket"/>
            <p:cNvSpPr>
              <a:spLocks/>
            </p:cNvSpPr>
            <p:nvPr/>
          </p:nvSpPr>
          <p:spPr bwMode="auto">
            <a:xfrm>
              <a:off x="6828715" y="1970958"/>
              <a:ext cx="526675" cy="383863"/>
            </a:xfrm>
            <a:custGeom>
              <a:avLst/>
              <a:gdLst>
                <a:gd name="T0" fmla="*/ 120987193 w 724"/>
                <a:gd name="T1" fmla="*/ 0 h 561"/>
                <a:gd name="T2" fmla="*/ 122799994 w 724"/>
                <a:gd name="T3" fmla="*/ 28835267 h 561"/>
                <a:gd name="T4" fmla="*/ 73408038 w 724"/>
                <a:gd name="T5" fmla="*/ 31625908 h 561"/>
                <a:gd name="T6" fmla="*/ 67970308 w 724"/>
                <a:gd name="T7" fmla="*/ 53485255 h 561"/>
                <a:gd name="T8" fmla="*/ 45313321 w 724"/>
                <a:gd name="T9" fmla="*/ 99994590 h 561"/>
                <a:gd name="T10" fmla="*/ 44860289 w 724"/>
                <a:gd name="T11" fmla="*/ 106970510 h 561"/>
                <a:gd name="T12" fmla="*/ 57094846 w 724"/>
                <a:gd name="T13" fmla="*/ 144642795 h 561"/>
                <a:gd name="T14" fmla="*/ 0 w 724"/>
                <a:gd name="T15" fmla="*/ 200918712 h 561"/>
                <a:gd name="T16" fmla="*/ 4984700 w 724"/>
                <a:gd name="T17" fmla="*/ 232079502 h 561"/>
                <a:gd name="T18" fmla="*/ 48032186 w 724"/>
                <a:gd name="T19" fmla="*/ 260915440 h 561"/>
                <a:gd name="T20" fmla="*/ 61173481 w 724"/>
                <a:gd name="T21" fmla="*/ 238125890 h 561"/>
                <a:gd name="T22" fmla="*/ 103767937 w 724"/>
                <a:gd name="T23" fmla="*/ 213475913 h 561"/>
                <a:gd name="T24" fmla="*/ 218411335 w 724"/>
                <a:gd name="T25" fmla="*/ 215801447 h 561"/>
                <a:gd name="T26" fmla="*/ 292272384 w 724"/>
                <a:gd name="T27" fmla="*/ 177664012 h 561"/>
                <a:gd name="T28" fmla="*/ 328069993 w 724"/>
                <a:gd name="T29" fmla="*/ 123713672 h 561"/>
                <a:gd name="T30" fmla="*/ 279584795 w 724"/>
                <a:gd name="T31" fmla="*/ 117202859 h 561"/>
                <a:gd name="T32" fmla="*/ 248318180 w 724"/>
                <a:gd name="T33" fmla="*/ 88366899 h 561"/>
                <a:gd name="T34" fmla="*/ 277318962 w 724"/>
                <a:gd name="T35" fmla="*/ 70693524 h 561"/>
                <a:gd name="T36" fmla="*/ 257380840 w 724"/>
                <a:gd name="T37" fmla="*/ 45114015 h 561"/>
                <a:gd name="T38" fmla="*/ 276412898 w 724"/>
                <a:gd name="T39" fmla="*/ 2790641 h 561"/>
                <a:gd name="T40" fmla="*/ 233817790 w 724"/>
                <a:gd name="T41" fmla="*/ 8837031 h 561"/>
                <a:gd name="T42" fmla="*/ 172644288 w 724"/>
                <a:gd name="T43" fmla="*/ 13487420 h 561"/>
                <a:gd name="T44" fmla="*/ 120987193 w 724"/>
                <a:gd name="T45" fmla="*/ 0 h 5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24"/>
                <a:gd name="T70" fmla="*/ 0 h 561"/>
                <a:gd name="T71" fmla="*/ 724 w 724"/>
                <a:gd name="T72" fmla="*/ 561 h 56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24" h="561">
                  <a:moveTo>
                    <a:pt x="267" y="0"/>
                  </a:moveTo>
                  <a:lnTo>
                    <a:pt x="271" y="62"/>
                  </a:lnTo>
                  <a:lnTo>
                    <a:pt x="162" y="68"/>
                  </a:lnTo>
                  <a:lnTo>
                    <a:pt x="150" y="115"/>
                  </a:lnTo>
                  <a:lnTo>
                    <a:pt x="100" y="215"/>
                  </a:lnTo>
                  <a:lnTo>
                    <a:pt x="99" y="230"/>
                  </a:lnTo>
                  <a:lnTo>
                    <a:pt x="126" y="311"/>
                  </a:lnTo>
                  <a:lnTo>
                    <a:pt x="0" y="432"/>
                  </a:lnTo>
                  <a:lnTo>
                    <a:pt x="11" y="499"/>
                  </a:lnTo>
                  <a:lnTo>
                    <a:pt x="106" y="561"/>
                  </a:lnTo>
                  <a:lnTo>
                    <a:pt x="135" y="512"/>
                  </a:lnTo>
                  <a:lnTo>
                    <a:pt x="229" y="459"/>
                  </a:lnTo>
                  <a:lnTo>
                    <a:pt x="482" y="464"/>
                  </a:lnTo>
                  <a:lnTo>
                    <a:pt x="645" y="382"/>
                  </a:lnTo>
                  <a:lnTo>
                    <a:pt x="724" y="266"/>
                  </a:lnTo>
                  <a:lnTo>
                    <a:pt x="617" y="252"/>
                  </a:lnTo>
                  <a:lnTo>
                    <a:pt x="548" y="190"/>
                  </a:lnTo>
                  <a:lnTo>
                    <a:pt x="612" y="152"/>
                  </a:lnTo>
                  <a:lnTo>
                    <a:pt x="568" y="97"/>
                  </a:lnTo>
                  <a:lnTo>
                    <a:pt x="610" y="6"/>
                  </a:lnTo>
                  <a:lnTo>
                    <a:pt x="516" y="19"/>
                  </a:lnTo>
                  <a:lnTo>
                    <a:pt x="381" y="29"/>
                  </a:lnTo>
                  <a:lnTo>
                    <a:pt x="267" y="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7" name="Freeform 27" descr="Buket"/>
            <p:cNvSpPr>
              <a:spLocks/>
            </p:cNvSpPr>
            <p:nvPr/>
          </p:nvSpPr>
          <p:spPr bwMode="auto">
            <a:xfrm>
              <a:off x="6212911" y="2288881"/>
              <a:ext cx="1195146" cy="654686"/>
            </a:xfrm>
            <a:custGeom>
              <a:avLst/>
              <a:gdLst>
                <a:gd name="T0" fmla="*/ 432194624 w 1651"/>
                <a:gd name="T1" fmla="*/ 47974669 h 956"/>
                <a:gd name="T2" fmla="*/ 379345486 w 1651"/>
                <a:gd name="T3" fmla="*/ 83720593 h 956"/>
                <a:gd name="T4" fmla="*/ 325153787 w 1651"/>
                <a:gd name="T5" fmla="*/ 79957539 h 956"/>
                <a:gd name="T6" fmla="*/ 231548507 w 1651"/>
                <a:gd name="T7" fmla="*/ 38568053 h 956"/>
                <a:gd name="T8" fmla="*/ 180491569 w 1651"/>
                <a:gd name="T9" fmla="*/ 12228730 h 956"/>
                <a:gd name="T10" fmla="*/ 128090773 w 1651"/>
                <a:gd name="T11" fmla="*/ 8936141 h 956"/>
                <a:gd name="T12" fmla="*/ 118237691 w 1651"/>
                <a:gd name="T13" fmla="*/ 49385386 h 956"/>
                <a:gd name="T14" fmla="*/ 65836917 w 1651"/>
                <a:gd name="T15" fmla="*/ 63025512 h 956"/>
                <a:gd name="T16" fmla="*/ 38069192 w 1651"/>
                <a:gd name="T17" fmla="*/ 50796788 h 956"/>
                <a:gd name="T18" fmla="*/ 6717739 w 1651"/>
                <a:gd name="T19" fmla="*/ 74783769 h 956"/>
                <a:gd name="T20" fmla="*/ 41651583 w 1651"/>
                <a:gd name="T21" fmla="*/ 106766660 h 956"/>
                <a:gd name="T22" fmla="*/ 17019208 w 1651"/>
                <a:gd name="T23" fmla="*/ 142042117 h 956"/>
                <a:gd name="T24" fmla="*/ 0 w 1651"/>
                <a:gd name="T25" fmla="*/ 190487275 h 956"/>
                <a:gd name="T26" fmla="*/ 0 w 1651"/>
                <a:gd name="T27" fmla="*/ 234699555 h 956"/>
                <a:gd name="T28" fmla="*/ 8957654 w 1651"/>
                <a:gd name="T29" fmla="*/ 261979122 h 956"/>
                <a:gd name="T30" fmla="*/ 33590031 w 1651"/>
                <a:gd name="T31" fmla="*/ 282203735 h 956"/>
                <a:gd name="T32" fmla="*/ 25976195 w 1651"/>
                <a:gd name="T33" fmla="*/ 292080808 h 956"/>
                <a:gd name="T34" fmla="*/ 13436147 w 1651"/>
                <a:gd name="T35" fmla="*/ 313245670 h 956"/>
                <a:gd name="T36" fmla="*/ 17019208 w 1651"/>
                <a:gd name="T37" fmla="*/ 396966328 h 956"/>
                <a:gd name="T38" fmla="*/ 34486131 w 1651"/>
                <a:gd name="T39" fmla="*/ 407313868 h 956"/>
                <a:gd name="T40" fmla="*/ 98083813 w 1651"/>
                <a:gd name="T41" fmla="*/ 405902466 h 956"/>
                <a:gd name="T42" fmla="*/ 119581506 w 1651"/>
                <a:gd name="T43" fmla="*/ 449644278 h 956"/>
                <a:gd name="T44" fmla="*/ 137943855 w 1651"/>
                <a:gd name="T45" fmla="*/ 448233562 h 956"/>
                <a:gd name="T46" fmla="*/ 137048424 w 1651"/>
                <a:gd name="T47" fmla="*/ 394614676 h 956"/>
                <a:gd name="T48" fmla="*/ 146453122 w 1651"/>
                <a:gd name="T49" fmla="*/ 374860530 h 956"/>
                <a:gd name="T50" fmla="*/ 182730814 w 1651"/>
                <a:gd name="T51" fmla="*/ 357457950 h 956"/>
                <a:gd name="T52" fmla="*/ 183178529 w 1651"/>
                <a:gd name="T53" fmla="*/ 346169475 h 956"/>
                <a:gd name="T54" fmla="*/ 150484567 w 1651"/>
                <a:gd name="T55" fmla="*/ 334411218 h 956"/>
                <a:gd name="T56" fmla="*/ 169294630 w 1651"/>
                <a:gd name="T57" fmla="*/ 308542368 h 956"/>
                <a:gd name="T58" fmla="*/ 191240750 w 1651"/>
                <a:gd name="T59" fmla="*/ 314657073 h 956"/>
                <a:gd name="T60" fmla="*/ 191240750 w 1651"/>
                <a:gd name="T61" fmla="*/ 296784111 h 956"/>
                <a:gd name="T62" fmla="*/ 209155383 w 1651"/>
                <a:gd name="T63" fmla="*/ 299135762 h 956"/>
                <a:gd name="T64" fmla="*/ 229756977 w 1651"/>
                <a:gd name="T65" fmla="*/ 266682425 h 956"/>
                <a:gd name="T66" fmla="*/ 283053831 w 1651"/>
                <a:gd name="T67" fmla="*/ 241754509 h 956"/>
                <a:gd name="T68" fmla="*/ 302759994 w 1651"/>
                <a:gd name="T69" fmla="*/ 249279930 h 956"/>
                <a:gd name="T70" fmla="*/ 325601503 w 1651"/>
                <a:gd name="T71" fmla="*/ 239402858 h 956"/>
                <a:gd name="T72" fmla="*/ 367253159 w 1651"/>
                <a:gd name="T73" fmla="*/ 223881547 h 956"/>
                <a:gd name="T74" fmla="*/ 394125443 w 1651"/>
                <a:gd name="T75" fmla="*/ 248338996 h 956"/>
                <a:gd name="T76" fmla="*/ 443390852 w 1651"/>
                <a:gd name="T77" fmla="*/ 211182355 h 956"/>
                <a:gd name="T78" fmla="*/ 437568546 w 1651"/>
                <a:gd name="T79" fmla="*/ 195190578 h 956"/>
                <a:gd name="T80" fmla="*/ 449213158 w 1651"/>
                <a:gd name="T81" fmla="*/ 184373256 h 956"/>
                <a:gd name="T82" fmla="*/ 507884602 w 1651"/>
                <a:gd name="T83" fmla="*/ 200834815 h 956"/>
                <a:gd name="T84" fmla="*/ 609103049 w 1651"/>
                <a:gd name="T85" fmla="*/ 179199443 h 956"/>
                <a:gd name="T86" fmla="*/ 640901539 w 1651"/>
                <a:gd name="T87" fmla="*/ 203656934 h 956"/>
                <a:gd name="T88" fmla="*/ 702260112 w 1651"/>
                <a:gd name="T89" fmla="*/ 198012696 h 956"/>
                <a:gd name="T90" fmla="*/ 739433193 w 1651"/>
                <a:gd name="T91" fmla="*/ 186254440 h 956"/>
                <a:gd name="T92" fmla="*/ 714800154 w 1651"/>
                <a:gd name="T93" fmla="*/ 177317573 h 956"/>
                <a:gd name="T94" fmla="*/ 691510763 w 1651"/>
                <a:gd name="T95" fmla="*/ 135457630 h 956"/>
                <a:gd name="T96" fmla="*/ 665086863 w 1651"/>
                <a:gd name="T97" fmla="*/ 103004293 h 956"/>
                <a:gd name="T98" fmla="*/ 656576927 w 1651"/>
                <a:gd name="T99" fmla="*/ 60203394 h 956"/>
                <a:gd name="T100" fmla="*/ 592083846 w 1651"/>
                <a:gd name="T101" fmla="*/ 40449237 h 956"/>
                <a:gd name="T102" fmla="*/ 576408458 w 1651"/>
                <a:gd name="T103" fmla="*/ 23046743 h 956"/>
                <a:gd name="T104" fmla="*/ 600593782 w 1651"/>
                <a:gd name="T105" fmla="*/ 2351652 h 956"/>
                <a:gd name="T106" fmla="*/ 487282339 w 1651"/>
                <a:gd name="T107" fmla="*/ 0 h 956"/>
                <a:gd name="T108" fmla="*/ 445182382 w 1651"/>
                <a:gd name="T109" fmla="*/ 24927927 h 956"/>
                <a:gd name="T110" fmla="*/ 432194624 w 1651"/>
                <a:gd name="T111" fmla="*/ 47974669 h 9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1"/>
                <a:gd name="T169" fmla="*/ 0 h 956"/>
                <a:gd name="T170" fmla="*/ 1651 w 1651"/>
                <a:gd name="T171" fmla="*/ 956 h 9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1" h="956">
                  <a:moveTo>
                    <a:pt x="965" y="102"/>
                  </a:moveTo>
                  <a:lnTo>
                    <a:pt x="847" y="178"/>
                  </a:lnTo>
                  <a:lnTo>
                    <a:pt x="726" y="170"/>
                  </a:lnTo>
                  <a:lnTo>
                    <a:pt x="517" y="82"/>
                  </a:lnTo>
                  <a:lnTo>
                    <a:pt x="403" y="26"/>
                  </a:lnTo>
                  <a:lnTo>
                    <a:pt x="286" y="19"/>
                  </a:lnTo>
                  <a:lnTo>
                    <a:pt x="264" y="105"/>
                  </a:lnTo>
                  <a:lnTo>
                    <a:pt x="147" y="134"/>
                  </a:lnTo>
                  <a:lnTo>
                    <a:pt x="85" y="108"/>
                  </a:lnTo>
                  <a:lnTo>
                    <a:pt x="15" y="159"/>
                  </a:lnTo>
                  <a:lnTo>
                    <a:pt x="93" y="227"/>
                  </a:lnTo>
                  <a:lnTo>
                    <a:pt x="38" y="302"/>
                  </a:lnTo>
                  <a:lnTo>
                    <a:pt x="0" y="405"/>
                  </a:lnTo>
                  <a:lnTo>
                    <a:pt x="0" y="499"/>
                  </a:lnTo>
                  <a:lnTo>
                    <a:pt x="20" y="557"/>
                  </a:lnTo>
                  <a:lnTo>
                    <a:pt x="75" y="600"/>
                  </a:lnTo>
                  <a:lnTo>
                    <a:pt x="58" y="621"/>
                  </a:lnTo>
                  <a:lnTo>
                    <a:pt x="30" y="666"/>
                  </a:lnTo>
                  <a:lnTo>
                    <a:pt x="38" y="844"/>
                  </a:lnTo>
                  <a:lnTo>
                    <a:pt x="77" y="866"/>
                  </a:lnTo>
                  <a:lnTo>
                    <a:pt x="219" y="863"/>
                  </a:lnTo>
                  <a:lnTo>
                    <a:pt x="267" y="956"/>
                  </a:lnTo>
                  <a:lnTo>
                    <a:pt x="308" y="953"/>
                  </a:lnTo>
                  <a:lnTo>
                    <a:pt x="306" y="839"/>
                  </a:lnTo>
                  <a:lnTo>
                    <a:pt x="327" y="797"/>
                  </a:lnTo>
                  <a:lnTo>
                    <a:pt x="408" y="760"/>
                  </a:lnTo>
                  <a:lnTo>
                    <a:pt x="409" y="736"/>
                  </a:lnTo>
                  <a:lnTo>
                    <a:pt x="336" y="711"/>
                  </a:lnTo>
                  <a:lnTo>
                    <a:pt x="378" y="656"/>
                  </a:lnTo>
                  <a:lnTo>
                    <a:pt x="427" y="669"/>
                  </a:lnTo>
                  <a:lnTo>
                    <a:pt x="427" y="631"/>
                  </a:lnTo>
                  <a:lnTo>
                    <a:pt x="467" y="636"/>
                  </a:lnTo>
                  <a:lnTo>
                    <a:pt x="513" y="567"/>
                  </a:lnTo>
                  <a:lnTo>
                    <a:pt x="632" y="514"/>
                  </a:lnTo>
                  <a:lnTo>
                    <a:pt x="676" y="530"/>
                  </a:lnTo>
                  <a:lnTo>
                    <a:pt x="727" y="509"/>
                  </a:lnTo>
                  <a:lnTo>
                    <a:pt x="820" y="476"/>
                  </a:lnTo>
                  <a:lnTo>
                    <a:pt x="880" y="528"/>
                  </a:lnTo>
                  <a:lnTo>
                    <a:pt x="990" y="449"/>
                  </a:lnTo>
                  <a:lnTo>
                    <a:pt x="977" y="415"/>
                  </a:lnTo>
                  <a:lnTo>
                    <a:pt x="1003" y="392"/>
                  </a:lnTo>
                  <a:lnTo>
                    <a:pt x="1134" y="427"/>
                  </a:lnTo>
                  <a:lnTo>
                    <a:pt x="1360" y="381"/>
                  </a:lnTo>
                  <a:lnTo>
                    <a:pt x="1431" y="433"/>
                  </a:lnTo>
                  <a:lnTo>
                    <a:pt x="1568" y="421"/>
                  </a:lnTo>
                  <a:lnTo>
                    <a:pt x="1651" y="396"/>
                  </a:lnTo>
                  <a:lnTo>
                    <a:pt x="1596" y="377"/>
                  </a:lnTo>
                  <a:lnTo>
                    <a:pt x="1544" y="288"/>
                  </a:lnTo>
                  <a:lnTo>
                    <a:pt x="1485" y="219"/>
                  </a:lnTo>
                  <a:lnTo>
                    <a:pt x="1466" y="128"/>
                  </a:lnTo>
                  <a:lnTo>
                    <a:pt x="1322" y="86"/>
                  </a:lnTo>
                  <a:lnTo>
                    <a:pt x="1287" y="49"/>
                  </a:lnTo>
                  <a:lnTo>
                    <a:pt x="1341" y="5"/>
                  </a:lnTo>
                  <a:lnTo>
                    <a:pt x="1088" y="0"/>
                  </a:lnTo>
                  <a:lnTo>
                    <a:pt x="994" y="53"/>
                  </a:lnTo>
                  <a:lnTo>
                    <a:pt x="965" y="102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8" name="Freeform 28" descr="Buket"/>
            <p:cNvSpPr>
              <a:spLocks/>
            </p:cNvSpPr>
            <p:nvPr/>
          </p:nvSpPr>
          <p:spPr bwMode="auto">
            <a:xfrm>
              <a:off x="7142695" y="1674229"/>
              <a:ext cx="1114119" cy="1085649"/>
            </a:xfrm>
            <a:custGeom>
              <a:avLst/>
              <a:gdLst>
                <a:gd name="T0" fmla="*/ 601306052 w 1535"/>
                <a:gd name="T1" fmla="*/ 36933350 h 1578"/>
                <a:gd name="T2" fmla="*/ 653243158 w 1535"/>
                <a:gd name="T3" fmla="*/ 67711487 h 1578"/>
                <a:gd name="T4" fmla="*/ 658168615 w 1535"/>
                <a:gd name="T5" fmla="*/ 97068672 h 1578"/>
                <a:gd name="T6" fmla="*/ 658168615 w 1535"/>
                <a:gd name="T7" fmla="*/ 179459064 h 1578"/>
                <a:gd name="T8" fmla="*/ 610708649 w 1535"/>
                <a:gd name="T9" fmla="*/ 236279734 h 1578"/>
                <a:gd name="T10" fmla="*/ 542205253 w 1535"/>
                <a:gd name="T11" fmla="*/ 254272635 h 1578"/>
                <a:gd name="T12" fmla="*/ 540862311 w 1535"/>
                <a:gd name="T13" fmla="*/ 265163473 h 1578"/>
                <a:gd name="T14" fmla="*/ 565935235 w 1535"/>
                <a:gd name="T15" fmla="*/ 297361874 h 1578"/>
                <a:gd name="T16" fmla="*/ 618319989 w 1535"/>
                <a:gd name="T17" fmla="*/ 313461075 h 1578"/>
                <a:gd name="T18" fmla="*/ 673838942 w 1535"/>
                <a:gd name="T19" fmla="*/ 365073426 h 1578"/>
                <a:gd name="T20" fmla="*/ 686375739 w 1535"/>
                <a:gd name="T21" fmla="*/ 389695652 h 1578"/>
                <a:gd name="T22" fmla="*/ 608917392 w 1535"/>
                <a:gd name="T23" fmla="*/ 444149155 h 1578"/>
                <a:gd name="T24" fmla="*/ 669809449 w 1535"/>
                <a:gd name="T25" fmla="*/ 508545958 h 1578"/>
                <a:gd name="T26" fmla="*/ 687271033 w 1535"/>
                <a:gd name="T27" fmla="*/ 537903121 h 1578"/>
                <a:gd name="T28" fmla="*/ 654586769 w 1535"/>
                <a:gd name="T29" fmla="*/ 594250324 h 1578"/>
                <a:gd name="T30" fmla="*/ 606679156 w 1535"/>
                <a:gd name="T31" fmla="*/ 648703827 h 1578"/>
                <a:gd name="T32" fmla="*/ 598620169 w 1535"/>
                <a:gd name="T33" fmla="*/ 678060990 h 1578"/>
                <a:gd name="T34" fmla="*/ 510863930 w 1535"/>
                <a:gd name="T35" fmla="*/ 729200002 h 1578"/>
                <a:gd name="T36" fmla="*/ 484448064 w 1535"/>
                <a:gd name="T37" fmla="*/ 744825090 h 1578"/>
                <a:gd name="T38" fmla="*/ 440569944 w 1535"/>
                <a:gd name="T39" fmla="*/ 747192903 h 1578"/>
                <a:gd name="T40" fmla="*/ 392662331 w 1535"/>
                <a:gd name="T41" fmla="*/ 683742778 h 1578"/>
                <a:gd name="T42" fmla="*/ 357739162 w 1535"/>
                <a:gd name="T43" fmla="*/ 670011390 h 1578"/>
                <a:gd name="T44" fmla="*/ 298190632 w 1535"/>
                <a:gd name="T45" fmla="*/ 675219752 h 1578"/>
                <a:gd name="T46" fmla="*/ 244462268 w 1535"/>
                <a:gd name="T47" fmla="*/ 639233263 h 1578"/>
                <a:gd name="T48" fmla="*/ 171930005 w 1535"/>
                <a:gd name="T49" fmla="*/ 653438764 h 1578"/>
                <a:gd name="T50" fmla="*/ 118649287 w 1535"/>
                <a:gd name="T51" fmla="*/ 657226852 h 1578"/>
                <a:gd name="T52" fmla="*/ 125812980 w 1535"/>
                <a:gd name="T53" fmla="*/ 620292825 h 1578"/>
                <a:gd name="T54" fmla="*/ 162975054 w 1535"/>
                <a:gd name="T55" fmla="*/ 608455825 h 1578"/>
                <a:gd name="T56" fmla="*/ 138349777 w 1535"/>
                <a:gd name="T57" fmla="*/ 599458686 h 1578"/>
                <a:gd name="T58" fmla="*/ 115067441 w 1535"/>
                <a:gd name="T59" fmla="*/ 557316985 h 1578"/>
                <a:gd name="T60" fmla="*/ 88651575 w 1535"/>
                <a:gd name="T61" fmla="*/ 524645158 h 1578"/>
                <a:gd name="T62" fmla="*/ 80144251 w 1535"/>
                <a:gd name="T63" fmla="*/ 481555919 h 1578"/>
                <a:gd name="T64" fmla="*/ 15671001 w 1535"/>
                <a:gd name="T65" fmla="*/ 461668630 h 1578"/>
                <a:gd name="T66" fmla="*/ 0 w 1535"/>
                <a:gd name="T67" fmla="*/ 444149155 h 1578"/>
                <a:gd name="T68" fmla="*/ 24177641 w 1535"/>
                <a:gd name="T69" fmla="*/ 423314328 h 1578"/>
                <a:gd name="T70" fmla="*/ 97158209 w 1535"/>
                <a:gd name="T71" fmla="*/ 384487290 h 1578"/>
                <a:gd name="T72" fmla="*/ 132529026 w 1535"/>
                <a:gd name="T73" fmla="*/ 329560276 h 1578"/>
                <a:gd name="T74" fmla="*/ 84621392 w 1535"/>
                <a:gd name="T75" fmla="*/ 322930950 h 1578"/>
                <a:gd name="T76" fmla="*/ 53727716 w 1535"/>
                <a:gd name="T77" fmla="*/ 293573787 h 1578"/>
                <a:gd name="T78" fmla="*/ 82383156 w 1535"/>
                <a:gd name="T79" fmla="*/ 275580886 h 1578"/>
                <a:gd name="T80" fmla="*/ 62682667 w 1535"/>
                <a:gd name="T81" fmla="*/ 249537697 h 1578"/>
                <a:gd name="T82" fmla="*/ 81487193 w 1535"/>
                <a:gd name="T83" fmla="*/ 206448458 h 1578"/>
                <a:gd name="T84" fmla="*/ 125812980 w 1535"/>
                <a:gd name="T85" fmla="*/ 176617826 h 1578"/>
                <a:gd name="T86" fmla="*/ 157154303 w 1535"/>
                <a:gd name="T87" fmla="*/ 128320224 h 1578"/>
                <a:gd name="T88" fmla="*/ 215807497 w 1535"/>
                <a:gd name="T89" fmla="*/ 103697998 h 1578"/>
                <a:gd name="T90" fmla="*/ 228791941 w 1535"/>
                <a:gd name="T91" fmla="*/ 76234512 h 1578"/>
                <a:gd name="T92" fmla="*/ 236850928 w 1535"/>
                <a:gd name="T93" fmla="*/ 69605187 h 1578"/>
                <a:gd name="T94" fmla="*/ 292817528 w 1535"/>
                <a:gd name="T95" fmla="*/ 103224573 h 1578"/>
                <a:gd name="T96" fmla="*/ 301772478 w 1535"/>
                <a:gd name="T97" fmla="*/ 170936038 h 1578"/>
                <a:gd name="T98" fmla="*/ 315204569 w 1535"/>
                <a:gd name="T99" fmla="*/ 170936038 h 1578"/>
                <a:gd name="T100" fmla="*/ 361768656 w 1535"/>
                <a:gd name="T101" fmla="*/ 122164323 h 1578"/>
                <a:gd name="T102" fmla="*/ 412810468 w 1535"/>
                <a:gd name="T103" fmla="*/ 125952411 h 1578"/>
                <a:gd name="T104" fmla="*/ 446838343 w 1535"/>
                <a:gd name="T105" fmla="*/ 78128212 h 1578"/>
                <a:gd name="T106" fmla="*/ 453106072 w 1535"/>
                <a:gd name="T107" fmla="*/ 10890841 h 1578"/>
                <a:gd name="T108" fmla="*/ 464299927 w 1535"/>
                <a:gd name="T109" fmla="*/ 0 h 1578"/>
                <a:gd name="T110" fmla="*/ 564144647 w 1535"/>
                <a:gd name="T111" fmla="*/ 4734939 h 1578"/>
                <a:gd name="T112" fmla="*/ 601306052 w 1535"/>
                <a:gd name="T113" fmla="*/ 36933350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35"/>
                <a:gd name="T172" fmla="*/ 0 h 1578"/>
                <a:gd name="T173" fmla="*/ 1535 w 1535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35" h="1578">
                  <a:moveTo>
                    <a:pt x="1343" y="78"/>
                  </a:moveTo>
                  <a:lnTo>
                    <a:pt x="1459" y="143"/>
                  </a:lnTo>
                  <a:lnTo>
                    <a:pt x="1470" y="205"/>
                  </a:lnTo>
                  <a:lnTo>
                    <a:pt x="1470" y="379"/>
                  </a:lnTo>
                  <a:lnTo>
                    <a:pt x="1364" y="499"/>
                  </a:lnTo>
                  <a:lnTo>
                    <a:pt x="1211" y="537"/>
                  </a:lnTo>
                  <a:lnTo>
                    <a:pt x="1208" y="560"/>
                  </a:lnTo>
                  <a:lnTo>
                    <a:pt x="1264" y="628"/>
                  </a:lnTo>
                  <a:lnTo>
                    <a:pt x="1381" y="662"/>
                  </a:lnTo>
                  <a:lnTo>
                    <a:pt x="1505" y="771"/>
                  </a:lnTo>
                  <a:lnTo>
                    <a:pt x="1533" y="823"/>
                  </a:lnTo>
                  <a:lnTo>
                    <a:pt x="1360" y="938"/>
                  </a:lnTo>
                  <a:lnTo>
                    <a:pt x="1496" y="1074"/>
                  </a:lnTo>
                  <a:lnTo>
                    <a:pt x="1535" y="1136"/>
                  </a:lnTo>
                  <a:lnTo>
                    <a:pt x="1462" y="1255"/>
                  </a:lnTo>
                  <a:lnTo>
                    <a:pt x="1355" y="1370"/>
                  </a:lnTo>
                  <a:lnTo>
                    <a:pt x="1337" y="1432"/>
                  </a:lnTo>
                  <a:lnTo>
                    <a:pt x="1141" y="1540"/>
                  </a:lnTo>
                  <a:lnTo>
                    <a:pt x="1082" y="1573"/>
                  </a:lnTo>
                  <a:lnTo>
                    <a:pt x="984" y="1578"/>
                  </a:lnTo>
                  <a:lnTo>
                    <a:pt x="877" y="1444"/>
                  </a:lnTo>
                  <a:lnTo>
                    <a:pt x="799" y="1415"/>
                  </a:lnTo>
                  <a:lnTo>
                    <a:pt x="666" y="1426"/>
                  </a:lnTo>
                  <a:lnTo>
                    <a:pt x="546" y="1350"/>
                  </a:lnTo>
                  <a:lnTo>
                    <a:pt x="384" y="1380"/>
                  </a:lnTo>
                  <a:lnTo>
                    <a:pt x="265" y="1388"/>
                  </a:lnTo>
                  <a:lnTo>
                    <a:pt x="281" y="1310"/>
                  </a:lnTo>
                  <a:lnTo>
                    <a:pt x="364" y="1285"/>
                  </a:lnTo>
                  <a:lnTo>
                    <a:pt x="309" y="1266"/>
                  </a:lnTo>
                  <a:lnTo>
                    <a:pt x="257" y="1177"/>
                  </a:lnTo>
                  <a:lnTo>
                    <a:pt x="198" y="1108"/>
                  </a:lnTo>
                  <a:lnTo>
                    <a:pt x="179" y="1017"/>
                  </a:lnTo>
                  <a:lnTo>
                    <a:pt x="35" y="975"/>
                  </a:lnTo>
                  <a:lnTo>
                    <a:pt x="0" y="938"/>
                  </a:lnTo>
                  <a:lnTo>
                    <a:pt x="54" y="894"/>
                  </a:lnTo>
                  <a:lnTo>
                    <a:pt x="217" y="812"/>
                  </a:lnTo>
                  <a:lnTo>
                    <a:pt x="296" y="696"/>
                  </a:lnTo>
                  <a:lnTo>
                    <a:pt x="189" y="682"/>
                  </a:lnTo>
                  <a:lnTo>
                    <a:pt x="120" y="620"/>
                  </a:lnTo>
                  <a:lnTo>
                    <a:pt x="184" y="582"/>
                  </a:lnTo>
                  <a:lnTo>
                    <a:pt x="140" y="527"/>
                  </a:lnTo>
                  <a:lnTo>
                    <a:pt x="182" y="436"/>
                  </a:lnTo>
                  <a:lnTo>
                    <a:pt x="281" y="373"/>
                  </a:lnTo>
                  <a:lnTo>
                    <a:pt x="351" y="271"/>
                  </a:lnTo>
                  <a:lnTo>
                    <a:pt x="482" y="219"/>
                  </a:lnTo>
                  <a:lnTo>
                    <a:pt x="511" y="161"/>
                  </a:lnTo>
                  <a:lnTo>
                    <a:pt x="529" y="147"/>
                  </a:lnTo>
                  <a:lnTo>
                    <a:pt x="654" y="218"/>
                  </a:lnTo>
                  <a:lnTo>
                    <a:pt x="674" y="361"/>
                  </a:lnTo>
                  <a:lnTo>
                    <a:pt x="704" y="361"/>
                  </a:lnTo>
                  <a:lnTo>
                    <a:pt x="808" y="258"/>
                  </a:lnTo>
                  <a:lnTo>
                    <a:pt x="922" y="266"/>
                  </a:lnTo>
                  <a:lnTo>
                    <a:pt x="998" y="165"/>
                  </a:lnTo>
                  <a:lnTo>
                    <a:pt x="1012" y="23"/>
                  </a:lnTo>
                  <a:lnTo>
                    <a:pt x="1037" y="0"/>
                  </a:lnTo>
                  <a:lnTo>
                    <a:pt x="1260" y="10"/>
                  </a:lnTo>
                  <a:lnTo>
                    <a:pt x="1343" y="78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39" name="Freeform 29" descr="Buket"/>
            <p:cNvSpPr>
              <a:spLocks/>
            </p:cNvSpPr>
            <p:nvPr/>
          </p:nvSpPr>
          <p:spPr bwMode="auto">
            <a:xfrm>
              <a:off x="8131223" y="2175842"/>
              <a:ext cx="1083734" cy="664106"/>
            </a:xfrm>
            <a:custGeom>
              <a:avLst/>
              <a:gdLst>
                <a:gd name="T0" fmla="*/ 437906087 w 1497"/>
                <a:gd name="T1" fmla="*/ 307893622 h 971"/>
                <a:gd name="T2" fmla="*/ 416861443 w 1497"/>
                <a:gd name="T3" fmla="*/ 278660316 h 971"/>
                <a:gd name="T4" fmla="*/ 368055936 w 1497"/>
                <a:gd name="T5" fmla="*/ 248955272 h 971"/>
                <a:gd name="T6" fmla="*/ 334026428 w 1497"/>
                <a:gd name="T7" fmla="*/ 247069695 h 971"/>
                <a:gd name="T8" fmla="*/ 298654029 w 1497"/>
                <a:gd name="T9" fmla="*/ 274888476 h 971"/>
                <a:gd name="T10" fmla="*/ 271788483 w 1497"/>
                <a:gd name="T11" fmla="*/ 291862787 h 971"/>
                <a:gd name="T12" fmla="*/ 289251188 w 1497"/>
                <a:gd name="T13" fmla="*/ 336184141 h 971"/>
                <a:gd name="T14" fmla="*/ 235967755 w 1497"/>
                <a:gd name="T15" fmla="*/ 413511414 h 971"/>
                <a:gd name="T16" fmla="*/ 225221938 w 1497"/>
                <a:gd name="T17" fmla="*/ 417754991 h 971"/>
                <a:gd name="T18" fmla="*/ 217162074 w 1497"/>
                <a:gd name="T19" fmla="*/ 448873875 h 971"/>
                <a:gd name="T20" fmla="*/ 170147829 w 1497"/>
                <a:gd name="T21" fmla="*/ 457832768 h 971"/>
                <a:gd name="T22" fmla="*/ 151341479 w 1497"/>
                <a:gd name="T23" fmla="*/ 426713198 h 971"/>
                <a:gd name="T24" fmla="*/ 139252686 w 1497"/>
                <a:gd name="T25" fmla="*/ 350800451 h 971"/>
                <a:gd name="T26" fmla="*/ 118208042 w 1497"/>
                <a:gd name="T27" fmla="*/ 323925145 h 971"/>
                <a:gd name="T28" fmla="*/ 78805354 w 1497"/>
                <a:gd name="T29" fmla="*/ 261686005 h 971"/>
                <a:gd name="T30" fmla="*/ 45671248 w 1497"/>
                <a:gd name="T31" fmla="*/ 248484221 h 971"/>
                <a:gd name="T32" fmla="*/ 78357695 w 1497"/>
                <a:gd name="T33" fmla="*/ 192374922 h 971"/>
                <a:gd name="T34" fmla="*/ 60894990 w 1497"/>
                <a:gd name="T35" fmla="*/ 163141573 h 971"/>
                <a:gd name="T36" fmla="*/ 0 w 1497"/>
                <a:gd name="T37" fmla="*/ 99016170 h 971"/>
                <a:gd name="T38" fmla="*/ 77461709 w 1497"/>
                <a:gd name="T39" fmla="*/ 44793102 h 971"/>
                <a:gd name="T40" fmla="*/ 129849176 w 1497"/>
                <a:gd name="T41" fmla="*/ 40077787 h 971"/>
                <a:gd name="T42" fmla="*/ 193878467 w 1497"/>
                <a:gd name="T43" fmla="*/ 17446054 h 971"/>
                <a:gd name="T44" fmla="*/ 284325604 w 1497"/>
                <a:gd name="T45" fmla="*/ 0 h 971"/>
                <a:gd name="T46" fmla="*/ 335817733 w 1497"/>
                <a:gd name="T47" fmla="*/ 26876003 h 971"/>
                <a:gd name="T48" fmla="*/ 336265391 w 1497"/>
                <a:gd name="T49" fmla="*/ 81099049 h 971"/>
                <a:gd name="T50" fmla="*/ 359996740 w 1497"/>
                <a:gd name="T51" fmla="*/ 81570786 h 971"/>
                <a:gd name="T52" fmla="*/ 378354763 w 1497"/>
                <a:gd name="T53" fmla="*/ 56109320 h 971"/>
                <a:gd name="T54" fmla="*/ 431637527 w 1497"/>
                <a:gd name="T55" fmla="*/ 78269997 h 971"/>
                <a:gd name="T56" fmla="*/ 497905739 w 1497"/>
                <a:gd name="T57" fmla="*/ 92887015 h 971"/>
                <a:gd name="T58" fmla="*/ 603128290 w 1497"/>
                <a:gd name="T59" fmla="*/ 89114467 h 971"/>
                <a:gd name="T60" fmla="*/ 670291820 w 1497"/>
                <a:gd name="T61" fmla="*/ 80156261 h 971"/>
                <a:gd name="T62" fmla="*/ 659097675 w 1497"/>
                <a:gd name="T63" fmla="*/ 133907580 h 971"/>
                <a:gd name="T64" fmla="*/ 663127942 w 1497"/>
                <a:gd name="T65" fmla="*/ 196146763 h 971"/>
                <a:gd name="T66" fmla="*/ 632680457 w 1497"/>
                <a:gd name="T67" fmla="*/ 213592124 h 971"/>
                <a:gd name="T68" fmla="*/ 565069269 w 1497"/>
                <a:gd name="T69" fmla="*/ 212649336 h 971"/>
                <a:gd name="T70" fmla="*/ 553427465 w 1497"/>
                <a:gd name="T71" fmla="*/ 230095384 h 971"/>
                <a:gd name="T72" fmla="*/ 481786679 w 1497"/>
                <a:gd name="T73" fmla="*/ 240939854 h 971"/>
                <a:gd name="T74" fmla="*/ 467458254 w 1497"/>
                <a:gd name="T75" fmla="*/ 273945001 h 971"/>
                <a:gd name="T76" fmla="*/ 437906087 w 1497"/>
                <a:gd name="T77" fmla="*/ 307893622 h 9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97"/>
                <a:gd name="T118" fmla="*/ 0 h 971"/>
                <a:gd name="T119" fmla="*/ 1497 w 1497"/>
                <a:gd name="T120" fmla="*/ 971 h 9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97" h="971">
                  <a:moveTo>
                    <a:pt x="978" y="653"/>
                  </a:moveTo>
                  <a:lnTo>
                    <a:pt x="931" y="591"/>
                  </a:lnTo>
                  <a:lnTo>
                    <a:pt x="822" y="528"/>
                  </a:lnTo>
                  <a:lnTo>
                    <a:pt x="746" y="524"/>
                  </a:lnTo>
                  <a:lnTo>
                    <a:pt x="667" y="583"/>
                  </a:lnTo>
                  <a:lnTo>
                    <a:pt x="607" y="619"/>
                  </a:lnTo>
                  <a:lnTo>
                    <a:pt x="646" y="713"/>
                  </a:lnTo>
                  <a:lnTo>
                    <a:pt x="527" y="877"/>
                  </a:lnTo>
                  <a:lnTo>
                    <a:pt x="503" y="886"/>
                  </a:lnTo>
                  <a:lnTo>
                    <a:pt x="485" y="952"/>
                  </a:lnTo>
                  <a:lnTo>
                    <a:pt x="380" y="971"/>
                  </a:lnTo>
                  <a:lnTo>
                    <a:pt x="338" y="905"/>
                  </a:lnTo>
                  <a:lnTo>
                    <a:pt x="311" y="744"/>
                  </a:lnTo>
                  <a:lnTo>
                    <a:pt x="264" y="687"/>
                  </a:lnTo>
                  <a:lnTo>
                    <a:pt x="176" y="555"/>
                  </a:lnTo>
                  <a:lnTo>
                    <a:pt x="102" y="527"/>
                  </a:lnTo>
                  <a:lnTo>
                    <a:pt x="175" y="408"/>
                  </a:lnTo>
                  <a:lnTo>
                    <a:pt x="136" y="346"/>
                  </a:lnTo>
                  <a:lnTo>
                    <a:pt x="0" y="210"/>
                  </a:lnTo>
                  <a:lnTo>
                    <a:pt x="173" y="95"/>
                  </a:lnTo>
                  <a:lnTo>
                    <a:pt x="290" y="85"/>
                  </a:lnTo>
                  <a:lnTo>
                    <a:pt x="433" y="37"/>
                  </a:lnTo>
                  <a:lnTo>
                    <a:pt x="635" y="0"/>
                  </a:lnTo>
                  <a:lnTo>
                    <a:pt x="750" y="57"/>
                  </a:lnTo>
                  <a:lnTo>
                    <a:pt x="751" y="172"/>
                  </a:lnTo>
                  <a:lnTo>
                    <a:pt x="804" y="173"/>
                  </a:lnTo>
                  <a:lnTo>
                    <a:pt x="845" y="119"/>
                  </a:lnTo>
                  <a:lnTo>
                    <a:pt x="964" y="166"/>
                  </a:lnTo>
                  <a:lnTo>
                    <a:pt x="1112" y="197"/>
                  </a:lnTo>
                  <a:lnTo>
                    <a:pt x="1347" y="189"/>
                  </a:lnTo>
                  <a:lnTo>
                    <a:pt x="1497" y="170"/>
                  </a:lnTo>
                  <a:lnTo>
                    <a:pt x="1472" y="284"/>
                  </a:lnTo>
                  <a:lnTo>
                    <a:pt x="1481" y="416"/>
                  </a:lnTo>
                  <a:lnTo>
                    <a:pt x="1413" y="453"/>
                  </a:lnTo>
                  <a:lnTo>
                    <a:pt x="1262" y="451"/>
                  </a:lnTo>
                  <a:lnTo>
                    <a:pt x="1236" y="488"/>
                  </a:lnTo>
                  <a:lnTo>
                    <a:pt x="1076" y="511"/>
                  </a:lnTo>
                  <a:lnTo>
                    <a:pt x="1044" y="581"/>
                  </a:lnTo>
                  <a:lnTo>
                    <a:pt x="978" y="653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0" name="Freeform 30" descr="Buket"/>
            <p:cNvSpPr>
              <a:spLocks/>
            </p:cNvSpPr>
            <p:nvPr/>
          </p:nvSpPr>
          <p:spPr bwMode="auto">
            <a:xfrm>
              <a:off x="8578896" y="2083997"/>
              <a:ext cx="775833" cy="228434"/>
            </a:xfrm>
            <a:custGeom>
              <a:avLst/>
              <a:gdLst>
                <a:gd name="T0" fmla="*/ 27623337 w 1075"/>
                <a:gd name="T1" fmla="*/ 37384746 h 330"/>
                <a:gd name="T2" fmla="*/ 0 w 1075"/>
                <a:gd name="T3" fmla="*/ 43063483 h 330"/>
                <a:gd name="T4" fmla="*/ 6237679 w 1075"/>
                <a:gd name="T5" fmla="*/ 62939419 h 330"/>
                <a:gd name="T6" fmla="*/ 57474749 w 1075"/>
                <a:gd name="T7" fmla="*/ 89913250 h 330"/>
                <a:gd name="T8" fmla="*/ 57919963 w 1075"/>
                <a:gd name="T9" fmla="*/ 144334219 h 330"/>
                <a:gd name="T10" fmla="*/ 81533688 w 1075"/>
                <a:gd name="T11" fmla="*/ 144807505 h 330"/>
                <a:gd name="T12" fmla="*/ 99800855 w 1075"/>
                <a:gd name="T13" fmla="*/ 119253530 h 330"/>
                <a:gd name="T14" fmla="*/ 152820100 w 1075"/>
                <a:gd name="T15" fmla="*/ 141495194 h 330"/>
                <a:gd name="T16" fmla="*/ 218760621 w 1075"/>
                <a:gd name="T17" fmla="*/ 156164980 h 330"/>
                <a:gd name="T18" fmla="*/ 323462799 w 1075"/>
                <a:gd name="T19" fmla="*/ 152379384 h 330"/>
                <a:gd name="T20" fmla="*/ 390293791 w 1075"/>
                <a:gd name="T21" fmla="*/ 143387648 h 330"/>
                <a:gd name="T22" fmla="*/ 422372600 w 1075"/>
                <a:gd name="T23" fmla="*/ 110261794 h 330"/>
                <a:gd name="T24" fmla="*/ 478956231 w 1075"/>
                <a:gd name="T25" fmla="*/ 154271838 h 330"/>
                <a:gd name="T26" fmla="*/ 435738381 w 1075"/>
                <a:gd name="T27" fmla="*/ 102217318 h 330"/>
                <a:gd name="T28" fmla="*/ 405887647 w 1075"/>
                <a:gd name="T29" fmla="*/ 91806413 h 330"/>
                <a:gd name="T30" fmla="*/ 334155291 w 1075"/>
                <a:gd name="T31" fmla="*/ 22241670 h 330"/>
                <a:gd name="T32" fmla="*/ 268660694 w 1075"/>
                <a:gd name="T33" fmla="*/ 20821813 h 330"/>
                <a:gd name="T34" fmla="*/ 176879749 w 1075"/>
                <a:gd name="T35" fmla="*/ 28866984 h 330"/>
                <a:gd name="T36" fmla="*/ 131880332 w 1075"/>
                <a:gd name="T37" fmla="*/ 18456074 h 330"/>
                <a:gd name="T38" fmla="*/ 113167304 w 1075"/>
                <a:gd name="T39" fmla="*/ 0 h 330"/>
                <a:gd name="T40" fmla="*/ 74405583 w 1075"/>
                <a:gd name="T41" fmla="*/ 5678740 h 330"/>
                <a:gd name="T42" fmla="*/ 28514433 w 1075"/>
                <a:gd name="T43" fmla="*/ 10884192 h 330"/>
                <a:gd name="T44" fmla="*/ 27623337 w 1075"/>
                <a:gd name="T45" fmla="*/ 37384746 h 3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5"/>
                <a:gd name="T70" fmla="*/ 0 h 330"/>
                <a:gd name="T71" fmla="*/ 1075 w 1075"/>
                <a:gd name="T72" fmla="*/ 330 h 3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5" h="330">
                  <a:moveTo>
                    <a:pt x="62" y="79"/>
                  </a:moveTo>
                  <a:lnTo>
                    <a:pt x="0" y="91"/>
                  </a:lnTo>
                  <a:lnTo>
                    <a:pt x="14" y="133"/>
                  </a:lnTo>
                  <a:lnTo>
                    <a:pt x="129" y="190"/>
                  </a:lnTo>
                  <a:lnTo>
                    <a:pt x="130" y="305"/>
                  </a:lnTo>
                  <a:lnTo>
                    <a:pt x="183" y="306"/>
                  </a:lnTo>
                  <a:lnTo>
                    <a:pt x="224" y="252"/>
                  </a:lnTo>
                  <a:lnTo>
                    <a:pt x="343" y="299"/>
                  </a:lnTo>
                  <a:lnTo>
                    <a:pt x="491" y="330"/>
                  </a:lnTo>
                  <a:lnTo>
                    <a:pt x="726" y="322"/>
                  </a:lnTo>
                  <a:lnTo>
                    <a:pt x="876" y="303"/>
                  </a:lnTo>
                  <a:lnTo>
                    <a:pt x="948" y="233"/>
                  </a:lnTo>
                  <a:lnTo>
                    <a:pt x="1075" y="326"/>
                  </a:lnTo>
                  <a:lnTo>
                    <a:pt x="978" y="216"/>
                  </a:lnTo>
                  <a:lnTo>
                    <a:pt x="911" y="194"/>
                  </a:lnTo>
                  <a:lnTo>
                    <a:pt x="750" y="47"/>
                  </a:lnTo>
                  <a:lnTo>
                    <a:pt x="603" y="44"/>
                  </a:lnTo>
                  <a:lnTo>
                    <a:pt x="397" y="61"/>
                  </a:lnTo>
                  <a:lnTo>
                    <a:pt x="296" y="39"/>
                  </a:lnTo>
                  <a:lnTo>
                    <a:pt x="254" y="0"/>
                  </a:lnTo>
                  <a:lnTo>
                    <a:pt x="167" y="12"/>
                  </a:lnTo>
                  <a:lnTo>
                    <a:pt x="64" y="23"/>
                  </a:lnTo>
                  <a:lnTo>
                    <a:pt x="62" y="79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1" name="Freeform 31" descr="Buket"/>
            <p:cNvSpPr>
              <a:spLocks/>
            </p:cNvSpPr>
            <p:nvPr/>
          </p:nvSpPr>
          <p:spPr bwMode="auto">
            <a:xfrm>
              <a:off x="8015759" y="1584740"/>
              <a:ext cx="771782" cy="654686"/>
            </a:xfrm>
            <a:custGeom>
              <a:avLst/>
              <a:gdLst>
                <a:gd name="T0" fmla="*/ 269082681 w 1062"/>
                <a:gd name="T1" fmla="*/ 37548807 h 957"/>
                <a:gd name="T2" fmla="*/ 356534207 w 1062"/>
                <a:gd name="T3" fmla="*/ 30038774 h 957"/>
                <a:gd name="T4" fmla="*/ 411247695 w 1062"/>
                <a:gd name="T5" fmla="*/ 0 h 957"/>
                <a:gd name="T6" fmla="*/ 426944314 w 1062"/>
                <a:gd name="T7" fmla="*/ 12203638 h 957"/>
                <a:gd name="T8" fmla="*/ 462373710 w 1062"/>
                <a:gd name="T9" fmla="*/ 90586309 h 957"/>
                <a:gd name="T10" fmla="*/ 452956007 w 1062"/>
                <a:gd name="T11" fmla="*/ 152072395 h 957"/>
                <a:gd name="T12" fmla="*/ 416181224 w 1062"/>
                <a:gd name="T13" fmla="*/ 203701348 h 957"/>
                <a:gd name="T14" fmla="*/ 436362017 w 1062"/>
                <a:gd name="T15" fmla="*/ 223883621 h 957"/>
                <a:gd name="T16" fmla="*/ 436362017 w 1062"/>
                <a:gd name="T17" fmla="*/ 261432417 h 957"/>
                <a:gd name="T18" fmla="*/ 462373710 w 1062"/>
                <a:gd name="T19" fmla="*/ 289124723 h 957"/>
                <a:gd name="T20" fmla="*/ 458785567 w 1062"/>
                <a:gd name="T21" fmla="*/ 304613396 h 957"/>
                <a:gd name="T22" fmla="*/ 476276257 w 1062"/>
                <a:gd name="T23" fmla="*/ 324795669 h 957"/>
                <a:gd name="T24" fmla="*/ 460579639 w 1062"/>
                <a:gd name="T25" fmla="*/ 342162193 h 957"/>
                <a:gd name="T26" fmla="*/ 421562769 w 1062"/>
                <a:gd name="T27" fmla="*/ 347794375 h 957"/>
                <a:gd name="T28" fmla="*/ 375370283 w 1062"/>
                <a:gd name="T29" fmla="*/ 352957266 h 957"/>
                <a:gd name="T30" fmla="*/ 374473582 w 1062"/>
                <a:gd name="T31" fmla="*/ 379241784 h 957"/>
                <a:gd name="T32" fmla="*/ 346667734 w 1062"/>
                <a:gd name="T33" fmla="*/ 384873966 h 957"/>
                <a:gd name="T34" fmla="*/ 352946734 w 1062"/>
                <a:gd name="T35" fmla="*/ 404586947 h 957"/>
                <a:gd name="T36" fmla="*/ 262355750 w 1062"/>
                <a:gd name="T37" fmla="*/ 421952786 h 957"/>
                <a:gd name="T38" fmla="*/ 198223889 w 1062"/>
                <a:gd name="T39" fmla="*/ 444482201 h 957"/>
                <a:gd name="T40" fmla="*/ 145753115 w 1062"/>
                <a:gd name="T41" fmla="*/ 449175801 h 957"/>
                <a:gd name="T42" fmla="*/ 133195954 w 1062"/>
                <a:gd name="T43" fmla="*/ 424769220 h 957"/>
                <a:gd name="T44" fmla="*/ 77585744 w 1062"/>
                <a:gd name="T45" fmla="*/ 373608916 h 957"/>
                <a:gd name="T46" fmla="*/ 25114333 w 1062"/>
                <a:gd name="T47" fmla="*/ 357650866 h 957"/>
                <a:gd name="T48" fmla="*/ 0 w 1062"/>
                <a:gd name="T49" fmla="*/ 325734252 h 957"/>
                <a:gd name="T50" fmla="*/ 1345387 w 1062"/>
                <a:gd name="T51" fmla="*/ 314939178 h 957"/>
                <a:gd name="T52" fmla="*/ 69961443 w 1062"/>
                <a:gd name="T53" fmla="*/ 297104048 h 957"/>
                <a:gd name="T54" fmla="*/ 117499335 w 1062"/>
                <a:gd name="T55" fmla="*/ 240780853 h 957"/>
                <a:gd name="T56" fmla="*/ 117499335 w 1062"/>
                <a:gd name="T57" fmla="*/ 159112452 h 957"/>
                <a:gd name="T58" fmla="*/ 199121259 w 1062"/>
                <a:gd name="T59" fmla="*/ 146908819 h 957"/>
                <a:gd name="T60" fmla="*/ 213472492 w 1062"/>
                <a:gd name="T61" fmla="*/ 54914657 h 957"/>
                <a:gd name="T62" fmla="*/ 259216292 w 1062"/>
                <a:gd name="T63" fmla="*/ 38487390 h 957"/>
                <a:gd name="T64" fmla="*/ 269082681 w 1062"/>
                <a:gd name="T65" fmla="*/ 37548807 h 9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62"/>
                <a:gd name="T100" fmla="*/ 0 h 957"/>
                <a:gd name="T101" fmla="*/ 1062 w 1062"/>
                <a:gd name="T102" fmla="*/ 957 h 9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62" h="957">
                  <a:moveTo>
                    <a:pt x="600" y="80"/>
                  </a:moveTo>
                  <a:lnTo>
                    <a:pt x="795" y="64"/>
                  </a:lnTo>
                  <a:lnTo>
                    <a:pt x="917" y="0"/>
                  </a:lnTo>
                  <a:lnTo>
                    <a:pt x="952" y="26"/>
                  </a:lnTo>
                  <a:lnTo>
                    <a:pt x="1031" y="193"/>
                  </a:lnTo>
                  <a:lnTo>
                    <a:pt x="1010" y="324"/>
                  </a:lnTo>
                  <a:lnTo>
                    <a:pt x="928" y="434"/>
                  </a:lnTo>
                  <a:lnTo>
                    <a:pt x="973" y="477"/>
                  </a:lnTo>
                  <a:lnTo>
                    <a:pt x="973" y="557"/>
                  </a:lnTo>
                  <a:lnTo>
                    <a:pt x="1031" y="616"/>
                  </a:lnTo>
                  <a:lnTo>
                    <a:pt x="1023" y="649"/>
                  </a:lnTo>
                  <a:lnTo>
                    <a:pt x="1062" y="692"/>
                  </a:lnTo>
                  <a:lnTo>
                    <a:pt x="1027" y="729"/>
                  </a:lnTo>
                  <a:lnTo>
                    <a:pt x="940" y="741"/>
                  </a:lnTo>
                  <a:lnTo>
                    <a:pt x="837" y="752"/>
                  </a:lnTo>
                  <a:lnTo>
                    <a:pt x="835" y="808"/>
                  </a:lnTo>
                  <a:lnTo>
                    <a:pt x="773" y="820"/>
                  </a:lnTo>
                  <a:lnTo>
                    <a:pt x="787" y="862"/>
                  </a:lnTo>
                  <a:lnTo>
                    <a:pt x="585" y="899"/>
                  </a:lnTo>
                  <a:lnTo>
                    <a:pt x="442" y="947"/>
                  </a:lnTo>
                  <a:lnTo>
                    <a:pt x="325" y="957"/>
                  </a:lnTo>
                  <a:lnTo>
                    <a:pt x="297" y="905"/>
                  </a:lnTo>
                  <a:lnTo>
                    <a:pt x="173" y="796"/>
                  </a:lnTo>
                  <a:lnTo>
                    <a:pt x="56" y="762"/>
                  </a:lnTo>
                  <a:lnTo>
                    <a:pt x="0" y="694"/>
                  </a:lnTo>
                  <a:lnTo>
                    <a:pt x="3" y="671"/>
                  </a:lnTo>
                  <a:lnTo>
                    <a:pt x="156" y="633"/>
                  </a:lnTo>
                  <a:lnTo>
                    <a:pt x="262" y="513"/>
                  </a:lnTo>
                  <a:lnTo>
                    <a:pt x="262" y="339"/>
                  </a:lnTo>
                  <a:lnTo>
                    <a:pt x="444" y="313"/>
                  </a:lnTo>
                  <a:lnTo>
                    <a:pt x="476" y="117"/>
                  </a:lnTo>
                  <a:lnTo>
                    <a:pt x="578" y="82"/>
                  </a:lnTo>
                  <a:lnTo>
                    <a:pt x="600" y="8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2" name="Freeform 32" descr="Buket"/>
            <p:cNvSpPr>
              <a:spLocks/>
            </p:cNvSpPr>
            <p:nvPr/>
          </p:nvSpPr>
          <p:spPr bwMode="auto">
            <a:xfrm>
              <a:off x="8056273" y="1259752"/>
              <a:ext cx="627958" cy="558132"/>
            </a:xfrm>
            <a:custGeom>
              <a:avLst/>
              <a:gdLst>
                <a:gd name="T0" fmla="*/ 12049343 w 865"/>
                <a:gd name="T1" fmla="*/ 255386323 h 811"/>
                <a:gd name="T2" fmla="*/ 0 w 865"/>
                <a:gd name="T3" fmla="*/ 290791668 h 811"/>
                <a:gd name="T4" fmla="*/ 37040519 w 865"/>
                <a:gd name="T5" fmla="*/ 322891524 h 811"/>
                <a:gd name="T6" fmla="*/ 88807879 w 865"/>
                <a:gd name="T7" fmla="*/ 353576019 h 811"/>
                <a:gd name="T8" fmla="*/ 93716597 w 865"/>
                <a:gd name="T9" fmla="*/ 382843863 h 811"/>
                <a:gd name="T10" fmla="*/ 174938235 w 865"/>
                <a:gd name="T11" fmla="*/ 370570066 h 811"/>
                <a:gd name="T12" fmla="*/ 189218850 w 865"/>
                <a:gd name="T13" fmla="*/ 278045854 h 811"/>
                <a:gd name="T14" fmla="*/ 234738052 w 865"/>
                <a:gd name="T15" fmla="*/ 261523222 h 811"/>
                <a:gd name="T16" fmla="*/ 244556155 w 865"/>
                <a:gd name="T17" fmla="*/ 260579190 h 811"/>
                <a:gd name="T18" fmla="*/ 331579004 w 865"/>
                <a:gd name="T19" fmla="*/ 253026242 h 811"/>
                <a:gd name="T20" fmla="*/ 386023899 w 865"/>
                <a:gd name="T21" fmla="*/ 222814451 h 811"/>
                <a:gd name="T22" fmla="*/ 343182095 w 865"/>
                <a:gd name="T23" fmla="*/ 203459721 h 811"/>
                <a:gd name="T24" fmla="*/ 335595228 w 865"/>
                <a:gd name="T25" fmla="*/ 160029370 h 811"/>
                <a:gd name="T26" fmla="*/ 322653396 w 865"/>
                <a:gd name="T27" fmla="*/ 143979442 h 811"/>
                <a:gd name="T28" fmla="*/ 265531102 w 865"/>
                <a:gd name="T29" fmla="*/ 152948438 h 811"/>
                <a:gd name="T30" fmla="*/ 239201191 w 865"/>
                <a:gd name="T31" fmla="*/ 121792614 h 811"/>
                <a:gd name="T32" fmla="*/ 255712999 w 865"/>
                <a:gd name="T33" fmla="*/ 102437885 h 811"/>
                <a:gd name="T34" fmla="*/ 203053176 w 865"/>
                <a:gd name="T35" fmla="*/ 80251037 h 811"/>
                <a:gd name="T36" fmla="*/ 199929447 w 865"/>
                <a:gd name="T37" fmla="*/ 80251037 h 811"/>
                <a:gd name="T38" fmla="*/ 157533264 w 865"/>
                <a:gd name="T39" fmla="*/ 37292733 h 811"/>
                <a:gd name="T40" fmla="*/ 131203352 w 865"/>
                <a:gd name="T41" fmla="*/ 37292733 h 811"/>
                <a:gd name="T42" fmla="*/ 128525870 w 865"/>
                <a:gd name="T43" fmla="*/ 0 h 811"/>
                <a:gd name="T44" fmla="*/ 65155429 w 865"/>
                <a:gd name="T45" fmla="*/ 10385735 h 811"/>
                <a:gd name="T46" fmla="*/ 43287978 w 865"/>
                <a:gd name="T47" fmla="*/ 66561190 h 811"/>
                <a:gd name="T48" fmla="*/ 66494170 w 865"/>
                <a:gd name="T49" fmla="*/ 103381918 h 811"/>
                <a:gd name="T50" fmla="*/ 73634791 w 865"/>
                <a:gd name="T51" fmla="*/ 144451458 h 811"/>
                <a:gd name="T52" fmla="*/ 21867446 w 865"/>
                <a:gd name="T53" fmla="*/ 232727480 h 811"/>
                <a:gd name="T54" fmla="*/ 12049343 w 865"/>
                <a:gd name="T55" fmla="*/ 255386323 h 8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65"/>
                <a:gd name="T85" fmla="*/ 0 h 811"/>
                <a:gd name="T86" fmla="*/ 865 w 865"/>
                <a:gd name="T87" fmla="*/ 811 h 8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65" h="811">
                  <a:moveTo>
                    <a:pt x="27" y="541"/>
                  </a:moveTo>
                  <a:lnTo>
                    <a:pt x="0" y="616"/>
                  </a:lnTo>
                  <a:lnTo>
                    <a:pt x="83" y="684"/>
                  </a:lnTo>
                  <a:lnTo>
                    <a:pt x="199" y="749"/>
                  </a:lnTo>
                  <a:lnTo>
                    <a:pt x="210" y="811"/>
                  </a:lnTo>
                  <a:lnTo>
                    <a:pt x="392" y="785"/>
                  </a:lnTo>
                  <a:lnTo>
                    <a:pt x="424" y="589"/>
                  </a:lnTo>
                  <a:lnTo>
                    <a:pt x="526" y="554"/>
                  </a:lnTo>
                  <a:lnTo>
                    <a:pt x="548" y="552"/>
                  </a:lnTo>
                  <a:lnTo>
                    <a:pt x="743" y="536"/>
                  </a:lnTo>
                  <a:lnTo>
                    <a:pt x="865" y="472"/>
                  </a:lnTo>
                  <a:lnTo>
                    <a:pt x="769" y="431"/>
                  </a:lnTo>
                  <a:lnTo>
                    <a:pt x="752" y="339"/>
                  </a:lnTo>
                  <a:lnTo>
                    <a:pt x="723" y="305"/>
                  </a:lnTo>
                  <a:lnTo>
                    <a:pt x="595" y="324"/>
                  </a:lnTo>
                  <a:lnTo>
                    <a:pt x="536" y="258"/>
                  </a:lnTo>
                  <a:lnTo>
                    <a:pt x="573" y="217"/>
                  </a:lnTo>
                  <a:lnTo>
                    <a:pt x="455" y="170"/>
                  </a:lnTo>
                  <a:lnTo>
                    <a:pt x="448" y="170"/>
                  </a:lnTo>
                  <a:lnTo>
                    <a:pt x="353" y="79"/>
                  </a:lnTo>
                  <a:lnTo>
                    <a:pt x="294" y="79"/>
                  </a:lnTo>
                  <a:lnTo>
                    <a:pt x="288" y="0"/>
                  </a:lnTo>
                  <a:lnTo>
                    <a:pt x="146" y="22"/>
                  </a:lnTo>
                  <a:lnTo>
                    <a:pt x="97" y="141"/>
                  </a:lnTo>
                  <a:lnTo>
                    <a:pt x="149" y="219"/>
                  </a:lnTo>
                  <a:lnTo>
                    <a:pt x="165" y="306"/>
                  </a:lnTo>
                  <a:lnTo>
                    <a:pt x="49" y="493"/>
                  </a:lnTo>
                  <a:lnTo>
                    <a:pt x="27" y="541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3" name="Freeform 33" descr="Buket"/>
            <p:cNvSpPr>
              <a:spLocks/>
            </p:cNvSpPr>
            <p:nvPr/>
          </p:nvSpPr>
          <p:spPr bwMode="auto">
            <a:xfrm>
              <a:off x="7527573" y="1339821"/>
              <a:ext cx="648215" cy="581682"/>
            </a:xfrm>
            <a:custGeom>
              <a:avLst/>
              <a:gdLst>
                <a:gd name="T0" fmla="*/ 338191235 w 896"/>
                <a:gd name="T1" fmla="*/ 200286800 h 853"/>
                <a:gd name="T2" fmla="*/ 326145352 w 896"/>
                <a:gd name="T3" fmla="*/ 235466177 h 853"/>
                <a:gd name="T4" fmla="*/ 226650923 w 896"/>
                <a:gd name="T5" fmla="*/ 230775457 h 853"/>
                <a:gd name="T6" fmla="*/ 215496758 w 896"/>
                <a:gd name="T7" fmla="*/ 241564319 h 853"/>
                <a:gd name="T8" fmla="*/ 209250720 w 896"/>
                <a:gd name="T9" fmla="*/ 308169949 h 853"/>
                <a:gd name="T10" fmla="*/ 175342032 w 896"/>
                <a:gd name="T11" fmla="*/ 355544926 h 853"/>
                <a:gd name="T12" fmla="*/ 124479292 w 896"/>
                <a:gd name="T13" fmla="*/ 351792486 h 853"/>
                <a:gd name="T14" fmla="*/ 78078507 w 896"/>
                <a:gd name="T15" fmla="*/ 400105145 h 853"/>
                <a:gd name="T16" fmla="*/ 64693375 w 896"/>
                <a:gd name="T17" fmla="*/ 400105145 h 853"/>
                <a:gd name="T18" fmla="*/ 55770177 w 896"/>
                <a:gd name="T19" fmla="*/ 333030289 h 853"/>
                <a:gd name="T20" fmla="*/ 0 w 896"/>
                <a:gd name="T21" fmla="*/ 299726789 h 853"/>
                <a:gd name="T22" fmla="*/ 52647492 w 896"/>
                <a:gd name="T23" fmla="*/ 204977521 h 853"/>
                <a:gd name="T24" fmla="*/ 71832468 w 896"/>
                <a:gd name="T25" fmla="*/ 171205523 h 853"/>
                <a:gd name="T26" fmla="*/ 35692804 w 896"/>
                <a:gd name="T27" fmla="*/ 142593428 h 853"/>
                <a:gd name="T28" fmla="*/ 13385137 w 896"/>
                <a:gd name="T29" fmla="*/ 98970891 h 853"/>
                <a:gd name="T30" fmla="*/ 32570118 w 896"/>
                <a:gd name="T31" fmla="*/ 78332110 h 853"/>
                <a:gd name="T32" fmla="*/ 53093685 w 896"/>
                <a:gd name="T33" fmla="*/ 69889635 h 853"/>
                <a:gd name="T34" fmla="*/ 90571272 w 896"/>
                <a:gd name="T35" fmla="*/ 0 h 853"/>
                <a:gd name="T36" fmla="*/ 115109901 w 896"/>
                <a:gd name="T37" fmla="*/ 18762203 h 853"/>
                <a:gd name="T38" fmla="*/ 173111023 w 896"/>
                <a:gd name="T39" fmla="*/ 35179388 h 853"/>
                <a:gd name="T40" fmla="*/ 203450206 w 896"/>
                <a:gd name="T41" fmla="*/ 938281 h 853"/>
                <a:gd name="T42" fmla="*/ 240481580 w 896"/>
                <a:gd name="T43" fmla="*/ 4221581 h 853"/>
                <a:gd name="T44" fmla="*/ 369422847 w 896"/>
                <a:gd name="T45" fmla="*/ 12664745 h 853"/>
                <a:gd name="T46" fmla="*/ 392623563 w 896"/>
                <a:gd name="T47" fmla="*/ 49250875 h 853"/>
                <a:gd name="T48" fmla="*/ 399761988 w 896"/>
                <a:gd name="T49" fmla="*/ 90058591 h 853"/>
                <a:gd name="T50" fmla="*/ 348006820 w 896"/>
                <a:gd name="T51" fmla="*/ 177772120 h 853"/>
                <a:gd name="T52" fmla="*/ 338191235 w 896"/>
                <a:gd name="T53" fmla="*/ 200286800 h 8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96"/>
                <a:gd name="T82" fmla="*/ 0 h 853"/>
                <a:gd name="T83" fmla="*/ 896 w 896"/>
                <a:gd name="T84" fmla="*/ 853 h 85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96" h="853">
                  <a:moveTo>
                    <a:pt x="758" y="427"/>
                  </a:moveTo>
                  <a:lnTo>
                    <a:pt x="731" y="502"/>
                  </a:lnTo>
                  <a:lnTo>
                    <a:pt x="508" y="492"/>
                  </a:lnTo>
                  <a:lnTo>
                    <a:pt x="483" y="515"/>
                  </a:lnTo>
                  <a:lnTo>
                    <a:pt x="469" y="657"/>
                  </a:lnTo>
                  <a:lnTo>
                    <a:pt x="393" y="758"/>
                  </a:lnTo>
                  <a:lnTo>
                    <a:pt x="279" y="750"/>
                  </a:lnTo>
                  <a:lnTo>
                    <a:pt x="175" y="853"/>
                  </a:lnTo>
                  <a:lnTo>
                    <a:pt x="145" y="853"/>
                  </a:lnTo>
                  <a:lnTo>
                    <a:pt x="125" y="710"/>
                  </a:lnTo>
                  <a:lnTo>
                    <a:pt x="0" y="639"/>
                  </a:lnTo>
                  <a:lnTo>
                    <a:pt x="118" y="437"/>
                  </a:lnTo>
                  <a:lnTo>
                    <a:pt x="161" y="365"/>
                  </a:lnTo>
                  <a:lnTo>
                    <a:pt x="80" y="304"/>
                  </a:lnTo>
                  <a:lnTo>
                    <a:pt x="30" y="211"/>
                  </a:lnTo>
                  <a:lnTo>
                    <a:pt x="73" y="167"/>
                  </a:lnTo>
                  <a:lnTo>
                    <a:pt x="119" y="149"/>
                  </a:lnTo>
                  <a:lnTo>
                    <a:pt x="203" y="0"/>
                  </a:lnTo>
                  <a:lnTo>
                    <a:pt x="258" y="40"/>
                  </a:lnTo>
                  <a:lnTo>
                    <a:pt x="388" y="75"/>
                  </a:lnTo>
                  <a:lnTo>
                    <a:pt x="456" y="2"/>
                  </a:lnTo>
                  <a:lnTo>
                    <a:pt x="539" y="9"/>
                  </a:lnTo>
                  <a:lnTo>
                    <a:pt x="828" y="27"/>
                  </a:lnTo>
                  <a:lnTo>
                    <a:pt x="880" y="105"/>
                  </a:lnTo>
                  <a:lnTo>
                    <a:pt x="896" y="192"/>
                  </a:lnTo>
                  <a:lnTo>
                    <a:pt x="780" y="379"/>
                  </a:lnTo>
                  <a:lnTo>
                    <a:pt x="758" y="427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5048151" y="3746617"/>
              <a:ext cx="419313" cy="468643"/>
            </a:xfrm>
            <a:custGeom>
              <a:avLst/>
              <a:gdLst>
                <a:gd name="T0" fmla="*/ 123933193 w 577"/>
                <a:gd name="T1" fmla="*/ 55330392 h 681"/>
                <a:gd name="T2" fmla="*/ 100047738 w 577"/>
                <a:gd name="T3" fmla="*/ 35941129 h 681"/>
                <a:gd name="T4" fmla="*/ 131143807 w 577"/>
                <a:gd name="T5" fmla="*/ 0 h 681"/>
                <a:gd name="T6" fmla="*/ 68050741 w 577"/>
                <a:gd name="T7" fmla="*/ 12295796 h 681"/>
                <a:gd name="T8" fmla="*/ 47319805 w 577"/>
                <a:gd name="T9" fmla="*/ 37359822 h 681"/>
                <a:gd name="T10" fmla="*/ 15773267 w 577"/>
                <a:gd name="T11" fmla="*/ 123429701 h 681"/>
                <a:gd name="T12" fmla="*/ 20279817 w 577"/>
                <a:gd name="T13" fmla="*/ 141872699 h 681"/>
                <a:gd name="T14" fmla="*/ 4056098 w 577"/>
                <a:gd name="T15" fmla="*/ 164099335 h 681"/>
                <a:gd name="T16" fmla="*/ 4506551 w 577"/>
                <a:gd name="T17" fmla="*/ 210917595 h 681"/>
                <a:gd name="T18" fmla="*/ 0 w 577"/>
                <a:gd name="T19" fmla="*/ 238346561 h 681"/>
                <a:gd name="T20" fmla="*/ 35602630 w 577"/>
                <a:gd name="T21" fmla="*/ 221794694 h 681"/>
                <a:gd name="T22" fmla="*/ 63544191 w 577"/>
                <a:gd name="T23" fmla="*/ 239765253 h 681"/>
                <a:gd name="T24" fmla="*/ 59488094 w 577"/>
                <a:gd name="T25" fmla="*/ 296987442 h 681"/>
                <a:gd name="T26" fmla="*/ 109061510 w 577"/>
                <a:gd name="T27" fmla="*/ 298406134 h 681"/>
                <a:gd name="T28" fmla="*/ 140157579 w 577"/>
                <a:gd name="T29" fmla="*/ 321578336 h 681"/>
                <a:gd name="T30" fmla="*/ 190631923 w 577"/>
                <a:gd name="T31" fmla="*/ 322051462 h 681"/>
                <a:gd name="T32" fmla="*/ 216770316 w 577"/>
                <a:gd name="T33" fmla="*/ 252061044 h 681"/>
                <a:gd name="T34" fmla="*/ 235698767 w 577"/>
                <a:gd name="T35" fmla="*/ 232198666 h 681"/>
                <a:gd name="T36" fmla="*/ 260034675 w 577"/>
                <a:gd name="T37" fmla="*/ 209025776 h 681"/>
                <a:gd name="T38" fmla="*/ 240205317 w 577"/>
                <a:gd name="T39" fmla="*/ 174976433 h 681"/>
                <a:gd name="T40" fmla="*/ 195589598 w 577"/>
                <a:gd name="T41" fmla="*/ 143764518 h 681"/>
                <a:gd name="T42" fmla="*/ 182519729 w 577"/>
                <a:gd name="T43" fmla="*/ 147075029 h 681"/>
                <a:gd name="T44" fmla="*/ 124834771 w 577"/>
                <a:gd name="T45" fmla="*/ 158897693 h 681"/>
                <a:gd name="T46" fmla="*/ 114018514 w 577"/>
                <a:gd name="T47" fmla="*/ 126739524 h 681"/>
                <a:gd name="T48" fmla="*/ 123933193 w 577"/>
                <a:gd name="T49" fmla="*/ 55330392 h 6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7"/>
                <a:gd name="T76" fmla="*/ 0 h 681"/>
                <a:gd name="T77" fmla="*/ 577 w 577"/>
                <a:gd name="T78" fmla="*/ 681 h 6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7" h="681">
                  <a:moveTo>
                    <a:pt x="275" y="117"/>
                  </a:moveTo>
                  <a:lnTo>
                    <a:pt x="222" y="76"/>
                  </a:lnTo>
                  <a:lnTo>
                    <a:pt x="291" y="0"/>
                  </a:lnTo>
                  <a:lnTo>
                    <a:pt x="151" y="26"/>
                  </a:lnTo>
                  <a:lnTo>
                    <a:pt x="105" y="79"/>
                  </a:lnTo>
                  <a:lnTo>
                    <a:pt x="35" y="261"/>
                  </a:lnTo>
                  <a:lnTo>
                    <a:pt x="45" y="300"/>
                  </a:lnTo>
                  <a:lnTo>
                    <a:pt x="9" y="347"/>
                  </a:lnTo>
                  <a:lnTo>
                    <a:pt x="10" y="446"/>
                  </a:lnTo>
                  <a:lnTo>
                    <a:pt x="0" y="504"/>
                  </a:lnTo>
                  <a:lnTo>
                    <a:pt x="79" y="469"/>
                  </a:lnTo>
                  <a:lnTo>
                    <a:pt x="141" y="507"/>
                  </a:lnTo>
                  <a:lnTo>
                    <a:pt x="132" y="628"/>
                  </a:lnTo>
                  <a:lnTo>
                    <a:pt x="242" y="631"/>
                  </a:lnTo>
                  <a:lnTo>
                    <a:pt x="311" y="680"/>
                  </a:lnTo>
                  <a:lnTo>
                    <a:pt x="423" y="681"/>
                  </a:lnTo>
                  <a:lnTo>
                    <a:pt x="481" y="533"/>
                  </a:lnTo>
                  <a:lnTo>
                    <a:pt x="523" y="491"/>
                  </a:lnTo>
                  <a:lnTo>
                    <a:pt x="577" y="442"/>
                  </a:lnTo>
                  <a:lnTo>
                    <a:pt x="533" y="370"/>
                  </a:lnTo>
                  <a:lnTo>
                    <a:pt x="434" y="304"/>
                  </a:lnTo>
                  <a:lnTo>
                    <a:pt x="405" y="311"/>
                  </a:lnTo>
                  <a:lnTo>
                    <a:pt x="277" y="336"/>
                  </a:lnTo>
                  <a:lnTo>
                    <a:pt x="253" y="268"/>
                  </a:lnTo>
                  <a:lnTo>
                    <a:pt x="275" y="117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3346586" y="3946791"/>
              <a:ext cx="1361251" cy="824245"/>
            </a:xfrm>
            <a:custGeom>
              <a:avLst/>
              <a:gdLst>
                <a:gd name="T0" fmla="*/ 423637680 w 1817"/>
                <a:gd name="T1" fmla="*/ 169236510 h 1200"/>
                <a:gd name="T2" fmla="*/ 367757430 w 1817"/>
                <a:gd name="T3" fmla="*/ 162636970 h 1200"/>
                <a:gd name="T4" fmla="*/ 338623704 w 1817"/>
                <a:gd name="T5" fmla="*/ 183379014 h 1200"/>
                <a:gd name="T6" fmla="*/ 222087073 w 1817"/>
                <a:gd name="T7" fmla="*/ 206478092 h 1200"/>
                <a:gd name="T8" fmla="*/ 196774476 w 1817"/>
                <a:gd name="T9" fmla="*/ 244662325 h 1200"/>
                <a:gd name="T10" fmla="*/ 181968539 w 1817"/>
                <a:gd name="T11" fmla="*/ 228163474 h 1200"/>
                <a:gd name="T12" fmla="*/ 129431745 w 1817"/>
                <a:gd name="T13" fmla="*/ 235705708 h 1200"/>
                <a:gd name="T14" fmla="*/ 147580490 w 1817"/>
                <a:gd name="T15" fmla="*/ 299817785 h 1200"/>
                <a:gd name="T16" fmla="*/ 225430572 w 1817"/>
                <a:gd name="T17" fmla="*/ 362515565 h 1200"/>
                <a:gd name="T18" fmla="*/ 180535864 w 1817"/>
                <a:gd name="T19" fmla="*/ 351672788 h 1200"/>
                <a:gd name="T20" fmla="*/ 161908883 w 1817"/>
                <a:gd name="T21" fmla="*/ 383257566 h 1200"/>
                <a:gd name="T22" fmla="*/ 138028228 w 1817"/>
                <a:gd name="T23" fmla="*/ 394100257 h 1200"/>
                <a:gd name="T24" fmla="*/ 0 w 1817"/>
                <a:gd name="T25" fmla="*/ 428513029 h 1200"/>
                <a:gd name="T26" fmla="*/ 0 w 1817"/>
                <a:gd name="T27" fmla="*/ 535995183 h 1200"/>
                <a:gd name="T28" fmla="*/ 69252886 w 1817"/>
                <a:gd name="T29" fmla="*/ 565693801 h 1200"/>
                <a:gd name="T30" fmla="*/ 119401939 w 1817"/>
                <a:gd name="T31" fmla="*/ 540709336 h 1200"/>
                <a:gd name="T32" fmla="*/ 167640102 w 1817"/>
                <a:gd name="T33" fmla="*/ 554380107 h 1200"/>
                <a:gd name="T34" fmla="*/ 217311633 w 1817"/>
                <a:gd name="T35" fmla="*/ 529394955 h 1200"/>
                <a:gd name="T36" fmla="*/ 263638929 w 1817"/>
                <a:gd name="T37" fmla="*/ 520910028 h 1200"/>
                <a:gd name="T38" fmla="*/ 280833278 w 1817"/>
                <a:gd name="T39" fmla="*/ 531281029 h 1200"/>
                <a:gd name="T40" fmla="*/ 295161671 w 1817"/>
                <a:gd name="T41" fmla="*/ 521381032 h 1200"/>
                <a:gd name="T42" fmla="*/ 330504074 w 1817"/>
                <a:gd name="T43" fmla="*/ 533166416 h 1200"/>
                <a:gd name="T44" fmla="*/ 346265099 w 1817"/>
                <a:gd name="T45" fmla="*/ 508652954 h 1200"/>
                <a:gd name="T46" fmla="*/ 371578473 w 1817"/>
                <a:gd name="T47" fmla="*/ 517609571 h 1200"/>
                <a:gd name="T48" fmla="*/ 378742324 w 1817"/>
                <a:gd name="T49" fmla="*/ 523267105 h 1200"/>
                <a:gd name="T50" fmla="*/ 419816637 w 1817"/>
                <a:gd name="T51" fmla="*/ 484139493 h 1200"/>
                <a:gd name="T52" fmla="*/ 433667486 w 1817"/>
                <a:gd name="T53" fmla="*/ 452554801 h 1200"/>
                <a:gd name="T54" fmla="*/ 464234449 w 1817"/>
                <a:gd name="T55" fmla="*/ 470468722 h 1200"/>
                <a:gd name="T56" fmla="*/ 464234449 w 1817"/>
                <a:gd name="T57" fmla="*/ 490268030 h 1200"/>
                <a:gd name="T58" fmla="*/ 481428106 w 1817"/>
                <a:gd name="T59" fmla="*/ 462925801 h 1200"/>
                <a:gd name="T60" fmla="*/ 506263850 w 1817"/>
                <a:gd name="T61" fmla="*/ 452083797 h 1200"/>
                <a:gd name="T62" fmla="*/ 502920351 w 1817"/>
                <a:gd name="T63" fmla="*/ 416727645 h 1200"/>
                <a:gd name="T64" fmla="*/ 542562031 w 1817"/>
                <a:gd name="T65" fmla="*/ 386086333 h 1200"/>
                <a:gd name="T66" fmla="*/ 627575921 w 1817"/>
                <a:gd name="T67" fmla="*/ 303117555 h 1200"/>
                <a:gd name="T68" fmla="*/ 750799032 w 1817"/>
                <a:gd name="T69" fmla="*/ 253619629 h 1200"/>
                <a:gd name="T70" fmla="*/ 784708803 w 1817"/>
                <a:gd name="T71" fmla="*/ 273889940 h 1200"/>
                <a:gd name="T72" fmla="*/ 862558841 w 1817"/>
                <a:gd name="T73" fmla="*/ 249848168 h 1200"/>
                <a:gd name="T74" fmla="*/ 867812517 w 1817"/>
                <a:gd name="T75" fmla="*/ 231463244 h 1200"/>
                <a:gd name="T76" fmla="*/ 842499229 w 1817"/>
                <a:gd name="T77" fmla="*/ 192335631 h 1200"/>
                <a:gd name="T78" fmla="*/ 852529035 w 1817"/>
                <a:gd name="T79" fmla="*/ 150380582 h 1200"/>
                <a:gd name="T80" fmla="*/ 797127020 w 1817"/>
                <a:gd name="T81" fmla="*/ 143309352 h 1200"/>
                <a:gd name="T82" fmla="*/ 789962478 w 1817"/>
                <a:gd name="T83" fmla="*/ 96639506 h 1200"/>
                <a:gd name="T84" fmla="*/ 806201047 w 1817"/>
                <a:gd name="T85" fmla="*/ 67883559 h 1200"/>
                <a:gd name="T86" fmla="*/ 789007390 w 1817"/>
                <a:gd name="T87" fmla="*/ 44783784 h 1200"/>
                <a:gd name="T88" fmla="*/ 743156946 w 1817"/>
                <a:gd name="T89" fmla="*/ 38184243 h 1200"/>
                <a:gd name="T90" fmla="*/ 728828553 w 1817"/>
                <a:gd name="T91" fmla="*/ 0 h 1200"/>
                <a:gd name="T92" fmla="*/ 657187796 w 1817"/>
                <a:gd name="T93" fmla="*/ 22628085 h 1200"/>
                <a:gd name="T94" fmla="*/ 622799790 w 1817"/>
                <a:gd name="T95" fmla="*/ 38655933 h 1200"/>
                <a:gd name="T96" fmla="*/ 596053870 w 1817"/>
                <a:gd name="T97" fmla="*/ 81554330 h 1200"/>
                <a:gd name="T98" fmla="*/ 537308356 w 1817"/>
                <a:gd name="T99" fmla="*/ 95225122 h 1200"/>
                <a:gd name="T100" fmla="*/ 479995474 w 1817"/>
                <a:gd name="T101" fmla="*/ 128695201 h 1200"/>
                <a:gd name="T102" fmla="*/ 423637680 w 1817"/>
                <a:gd name="T103" fmla="*/ 169236510 h 1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7"/>
                <a:gd name="T157" fmla="*/ 0 h 1200"/>
                <a:gd name="T158" fmla="*/ 1817 w 1817"/>
                <a:gd name="T159" fmla="*/ 1200 h 1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7" h="1200">
                  <a:moveTo>
                    <a:pt x="887" y="359"/>
                  </a:moveTo>
                  <a:lnTo>
                    <a:pt x="770" y="345"/>
                  </a:lnTo>
                  <a:lnTo>
                    <a:pt x="709" y="389"/>
                  </a:lnTo>
                  <a:lnTo>
                    <a:pt x="465" y="438"/>
                  </a:lnTo>
                  <a:lnTo>
                    <a:pt x="412" y="519"/>
                  </a:lnTo>
                  <a:lnTo>
                    <a:pt x="381" y="484"/>
                  </a:lnTo>
                  <a:lnTo>
                    <a:pt x="271" y="500"/>
                  </a:lnTo>
                  <a:lnTo>
                    <a:pt x="309" y="636"/>
                  </a:lnTo>
                  <a:lnTo>
                    <a:pt x="472" y="769"/>
                  </a:lnTo>
                  <a:lnTo>
                    <a:pt x="378" y="746"/>
                  </a:lnTo>
                  <a:lnTo>
                    <a:pt x="339" y="813"/>
                  </a:lnTo>
                  <a:lnTo>
                    <a:pt x="289" y="836"/>
                  </a:lnTo>
                  <a:lnTo>
                    <a:pt x="0" y="909"/>
                  </a:lnTo>
                  <a:lnTo>
                    <a:pt x="0" y="1137"/>
                  </a:lnTo>
                  <a:lnTo>
                    <a:pt x="145" y="1200"/>
                  </a:lnTo>
                  <a:lnTo>
                    <a:pt x="250" y="1147"/>
                  </a:lnTo>
                  <a:lnTo>
                    <a:pt x="351" y="1176"/>
                  </a:lnTo>
                  <a:lnTo>
                    <a:pt x="455" y="1123"/>
                  </a:lnTo>
                  <a:lnTo>
                    <a:pt x="552" y="1105"/>
                  </a:lnTo>
                  <a:lnTo>
                    <a:pt x="588" y="1127"/>
                  </a:lnTo>
                  <a:lnTo>
                    <a:pt x="618" y="1106"/>
                  </a:lnTo>
                  <a:lnTo>
                    <a:pt x="692" y="1131"/>
                  </a:lnTo>
                  <a:lnTo>
                    <a:pt x="725" y="1079"/>
                  </a:lnTo>
                  <a:lnTo>
                    <a:pt x="778" y="1098"/>
                  </a:lnTo>
                  <a:lnTo>
                    <a:pt x="793" y="1110"/>
                  </a:lnTo>
                  <a:lnTo>
                    <a:pt x="879" y="1027"/>
                  </a:lnTo>
                  <a:lnTo>
                    <a:pt x="908" y="960"/>
                  </a:lnTo>
                  <a:lnTo>
                    <a:pt x="972" y="998"/>
                  </a:lnTo>
                  <a:lnTo>
                    <a:pt x="972" y="1040"/>
                  </a:lnTo>
                  <a:lnTo>
                    <a:pt x="1008" y="982"/>
                  </a:lnTo>
                  <a:lnTo>
                    <a:pt x="1060" y="959"/>
                  </a:lnTo>
                  <a:lnTo>
                    <a:pt x="1053" y="884"/>
                  </a:lnTo>
                  <a:lnTo>
                    <a:pt x="1136" y="819"/>
                  </a:lnTo>
                  <a:lnTo>
                    <a:pt x="1314" y="643"/>
                  </a:lnTo>
                  <a:lnTo>
                    <a:pt x="1572" y="538"/>
                  </a:lnTo>
                  <a:lnTo>
                    <a:pt x="1643" y="581"/>
                  </a:lnTo>
                  <a:lnTo>
                    <a:pt x="1806" y="530"/>
                  </a:lnTo>
                  <a:lnTo>
                    <a:pt x="1817" y="491"/>
                  </a:lnTo>
                  <a:lnTo>
                    <a:pt x="1764" y="408"/>
                  </a:lnTo>
                  <a:lnTo>
                    <a:pt x="1785" y="319"/>
                  </a:lnTo>
                  <a:lnTo>
                    <a:pt x="1669" y="304"/>
                  </a:lnTo>
                  <a:lnTo>
                    <a:pt x="1654" y="205"/>
                  </a:lnTo>
                  <a:lnTo>
                    <a:pt x="1688" y="144"/>
                  </a:lnTo>
                  <a:lnTo>
                    <a:pt x="1652" y="95"/>
                  </a:lnTo>
                  <a:lnTo>
                    <a:pt x="1556" y="81"/>
                  </a:lnTo>
                  <a:lnTo>
                    <a:pt x="1526" y="0"/>
                  </a:lnTo>
                  <a:lnTo>
                    <a:pt x="1376" y="48"/>
                  </a:lnTo>
                  <a:lnTo>
                    <a:pt x="1304" y="82"/>
                  </a:lnTo>
                  <a:lnTo>
                    <a:pt x="1248" y="173"/>
                  </a:lnTo>
                  <a:lnTo>
                    <a:pt x="1125" y="202"/>
                  </a:lnTo>
                  <a:lnTo>
                    <a:pt x="1005" y="273"/>
                  </a:lnTo>
                  <a:lnTo>
                    <a:pt x="887" y="359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5455310" y="4149320"/>
              <a:ext cx="445648" cy="230789"/>
            </a:xfrm>
            <a:custGeom>
              <a:avLst/>
              <a:gdLst>
                <a:gd name="T0" fmla="*/ 126007082 w 614"/>
                <a:gd name="T1" fmla="*/ 159233387 h 342"/>
                <a:gd name="T2" fmla="*/ 119729163 w 614"/>
                <a:gd name="T3" fmla="*/ 129435390 h 342"/>
                <a:gd name="T4" fmla="*/ 101792061 w 614"/>
                <a:gd name="T5" fmla="*/ 116398510 h 342"/>
                <a:gd name="T6" fmla="*/ 0 w 614"/>
                <a:gd name="T7" fmla="*/ 95447114 h 342"/>
                <a:gd name="T8" fmla="*/ 27353657 w 614"/>
                <a:gd name="T9" fmla="*/ 64717695 h 342"/>
                <a:gd name="T10" fmla="*/ 72196423 w 614"/>
                <a:gd name="T11" fmla="*/ 40506727 h 342"/>
                <a:gd name="T12" fmla="*/ 75335048 w 614"/>
                <a:gd name="T13" fmla="*/ 5121681 h 342"/>
                <a:gd name="T14" fmla="*/ 100446745 w 614"/>
                <a:gd name="T15" fmla="*/ 0 h 342"/>
                <a:gd name="T16" fmla="*/ 124661766 w 614"/>
                <a:gd name="T17" fmla="*/ 21417443 h 342"/>
                <a:gd name="T18" fmla="*/ 135872288 w 614"/>
                <a:gd name="T19" fmla="*/ 56802495 h 342"/>
                <a:gd name="T20" fmla="*/ 193270924 w 614"/>
                <a:gd name="T21" fmla="*/ 84272332 h 342"/>
                <a:gd name="T22" fmla="*/ 215691967 w 614"/>
                <a:gd name="T23" fmla="*/ 130832150 h 342"/>
                <a:gd name="T24" fmla="*/ 221521894 w 614"/>
                <a:gd name="T25" fmla="*/ 112673590 h 342"/>
                <a:gd name="T26" fmla="*/ 275332532 w 614"/>
                <a:gd name="T27" fmla="*/ 141075509 h 342"/>
                <a:gd name="T28" fmla="*/ 214346651 w 614"/>
                <a:gd name="T29" fmla="*/ 151318187 h 342"/>
                <a:gd name="T30" fmla="*/ 126007082 w 614"/>
                <a:gd name="T31" fmla="*/ 159233387 h 3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4"/>
                <a:gd name="T49" fmla="*/ 0 h 342"/>
                <a:gd name="T50" fmla="*/ 614 w 614"/>
                <a:gd name="T51" fmla="*/ 342 h 3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4" h="342">
                  <a:moveTo>
                    <a:pt x="281" y="342"/>
                  </a:moveTo>
                  <a:lnTo>
                    <a:pt x="267" y="278"/>
                  </a:lnTo>
                  <a:lnTo>
                    <a:pt x="227" y="250"/>
                  </a:lnTo>
                  <a:lnTo>
                    <a:pt x="0" y="205"/>
                  </a:lnTo>
                  <a:lnTo>
                    <a:pt x="61" y="139"/>
                  </a:lnTo>
                  <a:lnTo>
                    <a:pt x="161" y="87"/>
                  </a:lnTo>
                  <a:lnTo>
                    <a:pt x="168" y="11"/>
                  </a:lnTo>
                  <a:lnTo>
                    <a:pt x="224" y="0"/>
                  </a:lnTo>
                  <a:lnTo>
                    <a:pt x="278" y="46"/>
                  </a:lnTo>
                  <a:lnTo>
                    <a:pt x="303" y="122"/>
                  </a:lnTo>
                  <a:lnTo>
                    <a:pt x="431" y="181"/>
                  </a:lnTo>
                  <a:lnTo>
                    <a:pt x="481" y="281"/>
                  </a:lnTo>
                  <a:lnTo>
                    <a:pt x="494" y="242"/>
                  </a:lnTo>
                  <a:lnTo>
                    <a:pt x="614" y="303"/>
                  </a:lnTo>
                  <a:lnTo>
                    <a:pt x="478" y="325"/>
                  </a:lnTo>
                  <a:lnTo>
                    <a:pt x="281" y="342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4482987" y="3358045"/>
              <a:ext cx="838628" cy="1113908"/>
            </a:xfrm>
            <a:custGeom>
              <a:avLst/>
              <a:gdLst>
                <a:gd name="T0" fmla="*/ 265701951 w 1154"/>
                <a:gd name="T1" fmla="*/ 177967890 h 1622"/>
                <a:gd name="T2" fmla="*/ 253584062 w 1154"/>
                <a:gd name="T3" fmla="*/ 270963992 h 1622"/>
                <a:gd name="T4" fmla="*/ 127464987 w 1154"/>
                <a:gd name="T5" fmla="*/ 277100886 h 1622"/>
                <a:gd name="T6" fmla="*/ 41740671 w 1154"/>
                <a:gd name="T7" fmla="*/ 300704427 h 1622"/>
                <a:gd name="T8" fmla="*/ 0 w 1154"/>
                <a:gd name="T9" fmla="*/ 408334438 h 1622"/>
                <a:gd name="T10" fmla="*/ 56551733 w 1154"/>
                <a:gd name="T11" fmla="*/ 453180755 h 1622"/>
                <a:gd name="T12" fmla="*/ 57448784 w 1154"/>
                <a:gd name="T13" fmla="*/ 505107311 h 1622"/>
                <a:gd name="T14" fmla="*/ 116244818 w 1154"/>
                <a:gd name="T15" fmla="*/ 558922617 h 1622"/>
                <a:gd name="T16" fmla="*/ 130607009 w 1154"/>
                <a:gd name="T17" fmla="*/ 640117592 h 1622"/>
                <a:gd name="T18" fmla="*/ 52511990 w 1154"/>
                <a:gd name="T19" fmla="*/ 682603143 h 1622"/>
                <a:gd name="T20" fmla="*/ 86173835 w 1154"/>
                <a:gd name="T21" fmla="*/ 699597088 h 1622"/>
                <a:gd name="T22" fmla="*/ 140481266 w 1154"/>
                <a:gd name="T23" fmla="*/ 715175673 h 1622"/>
                <a:gd name="T24" fmla="*/ 190748975 w 1154"/>
                <a:gd name="T25" fmla="*/ 739722731 h 1622"/>
                <a:gd name="T26" fmla="*/ 258969716 w 1154"/>
                <a:gd name="T27" fmla="*/ 752940550 h 1622"/>
                <a:gd name="T28" fmla="*/ 268395113 w 1154"/>
                <a:gd name="T29" fmla="*/ 719895832 h 1622"/>
                <a:gd name="T30" fmla="*/ 263457650 w 1154"/>
                <a:gd name="T31" fmla="*/ 750108455 h 1622"/>
                <a:gd name="T32" fmla="*/ 287694098 w 1154"/>
                <a:gd name="T33" fmla="*/ 712342891 h 1622"/>
                <a:gd name="T34" fmla="*/ 284552745 w 1154"/>
                <a:gd name="T35" fmla="*/ 687323988 h 1622"/>
                <a:gd name="T36" fmla="*/ 258969716 w 1154"/>
                <a:gd name="T37" fmla="*/ 697237009 h 1622"/>
                <a:gd name="T38" fmla="*/ 328088178 w 1154"/>
                <a:gd name="T39" fmla="*/ 675522217 h 1622"/>
                <a:gd name="T40" fmla="*/ 381497951 w 1154"/>
                <a:gd name="T41" fmla="*/ 607073045 h 1622"/>
                <a:gd name="T42" fmla="*/ 413813215 w 1154"/>
                <a:gd name="T43" fmla="*/ 504635295 h 1622"/>
                <a:gd name="T44" fmla="*/ 350529184 w 1154"/>
                <a:gd name="T45" fmla="*/ 503219247 h 1622"/>
                <a:gd name="T46" fmla="*/ 354568341 w 1154"/>
                <a:gd name="T47" fmla="*/ 429105198 h 1622"/>
                <a:gd name="T48" fmla="*/ 366238040 w 1154"/>
                <a:gd name="T49" fmla="*/ 388507710 h 1622"/>
                <a:gd name="T50" fmla="*/ 418301148 w 1154"/>
                <a:gd name="T51" fmla="*/ 277572901 h 1622"/>
                <a:gd name="T52" fmla="*/ 482482816 w 1154"/>
                <a:gd name="T53" fmla="*/ 253970047 h 1622"/>
                <a:gd name="T54" fmla="*/ 483380537 w 1154"/>
                <a:gd name="T55" fmla="*/ 193073815 h 1622"/>
                <a:gd name="T56" fmla="*/ 517939432 w 1154"/>
                <a:gd name="T57" fmla="*/ 65144395 h 1622"/>
                <a:gd name="T58" fmla="*/ 494151845 w 1154"/>
                <a:gd name="T59" fmla="*/ 21714797 h 1622"/>
                <a:gd name="T60" fmla="*/ 394513561 w 1154"/>
                <a:gd name="T61" fmla="*/ 64200364 h 1622"/>
                <a:gd name="T62" fmla="*/ 313725987 w 1154"/>
                <a:gd name="T63" fmla="*/ 149644190 h 16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4"/>
                <a:gd name="T97" fmla="*/ 0 h 1622"/>
                <a:gd name="T98" fmla="*/ 1154 w 1154"/>
                <a:gd name="T99" fmla="*/ 1622 h 16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4" h="1622">
                  <a:moveTo>
                    <a:pt x="699" y="317"/>
                  </a:moveTo>
                  <a:lnTo>
                    <a:pt x="592" y="377"/>
                  </a:lnTo>
                  <a:lnTo>
                    <a:pt x="565" y="421"/>
                  </a:lnTo>
                  <a:lnTo>
                    <a:pt x="565" y="574"/>
                  </a:lnTo>
                  <a:lnTo>
                    <a:pt x="322" y="557"/>
                  </a:lnTo>
                  <a:lnTo>
                    <a:pt x="284" y="587"/>
                  </a:lnTo>
                  <a:lnTo>
                    <a:pt x="178" y="636"/>
                  </a:lnTo>
                  <a:lnTo>
                    <a:pt x="93" y="637"/>
                  </a:lnTo>
                  <a:lnTo>
                    <a:pt x="87" y="792"/>
                  </a:lnTo>
                  <a:lnTo>
                    <a:pt x="0" y="865"/>
                  </a:lnTo>
                  <a:lnTo>
                    <a:pt x="30" y="946"/>
                  </a:lnTo>
                  <a:lnTo>
                    <a:pt x="126" y="960"/>
                  </a:lnTo>
                  <a:lnTo>
                    <a:pt x="162" y="1009"/>
                  </a:lnTo>
                  <a:lnTo>
                    <a:pt x="128" y="1070"/>
                  </a:lnTo>
                  <a:lnTo>
                    <a:pt x="143" y="1169"/>
                  </a:lnTo>
                  <a:lnTo>
                    <a:pt x="259" y="1184"/>
                  </a:lnTo>
                  <a:lnTo>
                    <a:pt x="238" y="1273"/>
                  </a:lnTo>
                  <a:lnTo>
                    <a:pt x="291" y="1356"/>
                  </a:lnTo>
                  <a:lnTo>
                    <a:pt x="280" y="1395"/>
                  </a:lnTo>
                  <a:lnTo>
                    <a:pt x="117" y="1446"/>
                  </a:lnTo>
                  <a:lnTo>
                    <a:pt x="102" y="1483"/>
                  </a:lnTo>
                  <a:lnTo>
                    <a:pt x="192" y="1482"/>
                  </a:lnTo>
                  <a:lnTo>
                    <a:pt x="408" y="1607"/>
                  </a:lnTo>
                  <a:lnTo>
                    <a:pt x="313" y="1515"/>
                  </a:lnTo>
                  <a:lnTo>
                    <a:pt x="394" y="1543"/>
                  </a:lnTo>
                  <a:lnTo>
                    <a:pt x="425" y="1567"/>
                  </a:lnTo>
                  <a:lnTo>
                    <a:pt x="429" y="1622"/>
                  </a:lnTo>
                  <a:lnTo>
                    <a:pt x="577" y="1595"/>
                  </a:lnTo>
                  <a:lnTo>
                    <a:pt x="595" y="1546"/>
                  </a:lnTo>
                  <a:lnTo>
                    <a:pt x="598" y="1525"/>
                  </a:lnTo>
                  <a:lnTo>
                    <a:pt x="625" y="1507"/>
                  </a:lnTo>
                  <a:lnTo>
                    <a:pt x="587" y="1589"/>
                  </a:lnTo>
                  <a:lnTo>
                    <a:pt x="602" y="1590"/>
                  </a:lnTo>
                  <a:lnTo>
                    <a:pt x="641" y="1509"/>
                  </a:lnTo>
                  <a:lnTo>
                    <a:pt x="686" y="1481"/>
                  </a:lnTo>
                  <a:lnTo>
                    <a:pt x="634" y="1456"/>
                  </a:lnTo>
                  <a:lnTo>
                    <a:pt x="621" y="1484"/>
                  </a:lnTo>
                  <a:lnTo>
                    <a:pt x="577" y="1477"/>
                  </a:lnTo>
                  <a:lnTo>
                    <a:pt x="640" y="1431"/>
                  </a:lnTo>
                  <a:lnTo>
                    <a:pt x="731" y="1431"/>
                  </a:lnTo>
                  <a:lnTo>
                    <a:pt x="855" y="1300"/>
                  </a:lnTo>
                  <a:lnTo>
                    <a:pt x="850" y="1286"/>
                  </a:lnTo>
                  <a:lnTo>
                    <a:pt x="913" y="1190"/>
                  </a:lnTo>
                  <a:lnTo>
                    <a:pt x="922" y="1069"/>
                  </a:lnTo>
                  <a:lnTo>
                    <a:pt x="860" y="1031"/>
                  </a:lnTo>
                  <a:lnTo>
                    <a:pt x="781" y="1066"/>
                  </a:lnTo>
                  <a:lnTo>
                    <a:pt x="791" y="1008"/>
                  </a:lnTo>
                  <a:lnTo>
                    <a:pt x="790" y="909"/>
                  </a:lnTo>
                  <a:lnTo>
                    <a:pt x="826" y="862"/>
                  </a:lnTo>
                  <a:lnTo>
                    <a:pt x="816" y="823"/>
                  </a:lnTo>
                  <a:lnTo>
                    <a:pt x="886" y="641"/>
                  </a:lnTo>
                  <a:lnTo>
                    <a:pt x="932" y="588"/>
                  </a:lnTo>
                  <a:lnTo>
                    <a:pt x="1072" y="562"/>
                  </a:lnTo>
                  <a:lnTo>
                    <a:pt x="1075" y="538"/>
                  </a:lnTo>
                  <a:lnTo>
                    <a:pt x="1106" y="451"/>
                  </a:lnTo>
                  <a:lnTo>
                    <a:pt x="1077" y="409"/>
                  </a:lnTo>
                  <a:lnTo>
                    <a:pt x="1107" y="286"/>
                  </a:lnTo>
                  <a:lnTo>
                    <a:pt x="1154" y="138"/>
                  </a:lnTo>
                  <a:lnTo>
                    <a:pt x="1126" y="123"/>
                  </a:lnTo>
                  <a:lnTo>
                    <a:pt x="1101" y="46"/>
                  </a:lnTo>
                  <a:lnTo>
                    <a:pt x="1010" y="0"/>
                  </a:lnTo>
                  <a:lnTo>
                    <a:pt x="879" y="136"/>
                  </a:lnTo>
                  <a:lnTo>
                    <a:pt x="842" y="209"/>
                  </a:lnTo>
                  <a:lnTo>
                    <a:pt x="699" y="317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5013713" y="4177580"/>
              <a:ext cx="471982" cy="718270"/>
            </a:xfrm>
            <a:custGeom>
              <a:avLst/>
              <a:gdLst>
                <a:gd name="T0" fmla="*/ 271484314 w 656"/>
                <a:gd name="T1" fmla="*/ 75438181 h 1045"/>
                <a:gd name="T2" fmla="*/ 251554867 w 656"/>
                <a:gd name="T3" fmla="*/ 142861091 h 1045"/>
                <a:gd name="T4" fmla="*/ 246240259 w 656"/>
                <a:gd name="T5" fmla="*/ 219713793 h 1045"/>
                <a:gd name="T6" fmla="*/ 265283938 w 656"/>
                <a:gd name="T7" fmla="*/ 272992371 h 1045"/>
                <a:gd name="T8" fmla="*/ 290527993 w 656"/>
                <a:gd name="T9" fmla="*/ 314483221 h 1045"/>
                <a:gd name="T10" fmla="*/ 200623540 w 656"/>
                <a:gd name="T11" fmla="*/ 327684762 h 1045"/>
                <a:gd name="T12" fmla="*/ 193094844 w 656"/>
                <a:gd name="T13" fmla="*/ 339943531 h 1045"/>
                <a:gd name="T14" fmla="*/ 191323308 w 656"/>
                <a:gd name="T15" fmla="*/ 422926004 h 1045"/>
                <a:gd name="T16" fmla="*/ 169622284 w 656"/>
                <a:gd name="T17" fmla="*/ 413024505 h 1045"/>
                <a:gd name="T18" fmla="*/ 168293964 w 656"/>
                <a:gd name="T19" fmla="*/ 435655816 h 1045"/>
                <a:gd name="T20" fmla="*/ 140835157 w 656"/>
                <a:gd name="T21" fmla="*/ 441313815 h 1045"/>
                <a:gd name="T22" fmla="*/ 127991853 w 656"/>
                <a:gd name="T23" fmla="*/ 492706164 h 1045"/>
                <a:gd name="T24" fmla="*/ 87689742 w 656"/>
                <a:gd name="T25" fmla="*/ 467716896 h 1045"/>
                <a:gd name="T26" fmla="*/ 81932562 w 656"/>
                <a:gd name="T27" fmla="*/ 446500085 h 1045"/>
                <a:gd name="T28" fmla="*/ 46059291 w 656"/>
                <a:gd name="T29" fmla="*/ 446028357 h 1045"/>
                <a:gd name="T30" fmla="*/ 62445666 w 656"/>
                <a:gd name="T31" fmla="*/ 419153547 h 1045"/>
                <a:gd name="T32" fmla="*/ 9743451 w 656"/>
                <a:gd name="T33" fmla="*/ 320141220 h 1045"/>
                <a:gd name="T34" fmla="*/ 0 w 656"/>
                <a:gd name="T35" fmla="*/ 289965682 h 1045"/>
                <a:gd name="T36" fmla="*/ 37644818 w 656"/>
                <a:gd name="T37" fmla="*/ 240930604 h 1045"/>
                <a:gd name="T38" fmla="*/ 124891333 w 656"/>
                <a:gd name="T39" fmla="*/ 176808400 h 1045"/>
                <a:gd name="T40" fmla="*/ 126662869 w 656"/>
                <a:gd name="T41" fmla="*/ 123058780 h 1045"/>
                <a:gd name="T42" fmla="*/ 100090494 w 656"/>
                <a:gd name="T43" fmla="*/ 66951182 h 1045"/>
                <a:gd name="T44" fmla="*/ 54916971 w 656"/>
                <a:gd name="T45" fmla="*/ 51864099 h 1045"/>
                <a:gd name="T46" fmla="*/ 52702218 w 656"/>
                <a:gd name="T47" fmla="*/ 45262642 h 1045"/>
                <a:gd name="T48" fmla="*/ 80603578 w 656"/>
                <a:gd name="T49" fmla="*/ 0 h 1045"/>
                <a:gd name="T50" fmla="*/ 129320173 w 656"/>
                <a:gd name="T51" fmla="*/ 1414500 h 1045"/>
                <a:gd name="T52" fmla="*/ 159878836 w 656"/>
                <a:gd name="T53" fmla="*/ 24517550 h 1045"/>
                <a:gd name="T54" fmla="*/ 209481220 w 656"/>
                <a:gd name="T55" fmla="*/ 24988592 h 1045"/>
                <a:gd name="T56" fmla="*/ 232067971 w 656"/>
                <a:gd name="T57" fmla="*/ 56106912 h 1045"/>
                <a:gd name="T58" fmla="*/ 271484314 w 656"/>
                <a:gd name="T59" fmla="*/ 75438181 h 10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6"/>
                <a:gd name="T91" fmla="*/ 0 h 1045"/>
                <a:gd name="T92" fmla="*/ 656 w 656"/>
                <a:gd name="T93" fmla="*/ 1045 h 10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6" h="1045">
                  <a:moveTo>
                    <a:pt x="613" y="160"/>
                  </a:moveTo>
                  <a:lnTo>
                    <a:pt x="568" y="303"/>
                  </a:lnTo>
                  <a:lnTo>
                    <a:pt x="556" y="466"/>
                  </a:lnTo>
                  <a:lnTo>
                    <a:pt x="599" y="579"/>
                  </a:lnTo>
                  <a:lnTo>
                    <a:pt x="656" y="667"/>
                  </a:lnTo>
                  <a:lnTo>
                    <a:pt x="453" y="695"/>
                  </a:lnTo>
                  <a:lnTo>
                    <a:pt x="436" y="721"/>
                  </a:lnTo>
                  <a:lnTo>
                    <a:pt x="432" y="897"/>
                  </a:lnTo>
                  <a:lnTo>
                    <a:pt x="383" y="876"/>
                  </a:lnTo>
                  <a:lnTo>
                    <a:pt x="380" y="924"/>
                  </a:lnTo>
                  <a:lnTo>
                    <a:pt x="318" y="936"/>
                  </a:lnTo>
                  <a:lnTo>
                    <a:pt x="289" y="1045"/>
                  </a:lnTo>
                  <a:lnTo>
                    <a:pt x="198" y="992"/>
                  </a:lnTo>
                  <a:lnTo>
                    <a:pt x="185" y="947"/>
                  </a:lnTo>
                  <a:lnTo>
                    <a:pt x="104" y="946"/>
                  </a:lnTo>
                  <a:lnTo>
                    <a:pt x="141" y="889"/>
                  </a:lnTo>
                  <a:lnTo>
                    <a:pt x="22" y="679"/>
                  </a:lnTo>
                  <a:lnTo>
                    <a:pt x="0" y="615"/>
                  </a:lnTo>
                  <a:lnTo>
                    <a:pt x="85" y="511"/>
                  </a:lnTo>
                  <a:lnTo>
                    <a:pt x="282" y="375"/>
                  </a:lnTo>
                  <a:lnTo>
                    <a:pt x="286" y="261"/>
                  </a:lnTo>
                  <a:lnTo>
                    <a:pt x="226" y="142"/>
                  </a:lnTo>
                  <a:lnTo>
                    <a:pt x="124" y="110"/>
                  </a:lnTo>
                  <a:lnTo>
                    <a:pt x="119" y="96"/>
                  </a:lnTo>
                  <a:lnTo>
                    <a:pt x="182" y="0"/>
                  </a:lnTo>
                  <a:lnTo>
                    <a:pt x="292" y="3"/>
                  </a:lnTo>
                  <a:lnTo>
                    <a:pt x="361" y="52"/>
                  </a:lnTo>
                  <a:lnTo>
                    <a:pt x="473" y="53"/>
                  </a:lnTo>
                  <a:lnTo>
                    <a:pt x="524" y="119"/>
                  </a:lnTo>
                  <a:lnTo>
                    <a:pt x="613" y="16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5358078" y="3843172"/>
              <a:ext cx="798115" cy="513387"/>
            </a:xfrm>
            <a:custGeom>
              <a:avLst/>
              <a:gdLst>
                <a:gd name="T0" fmla="*/ 407163513 w 1106"/>
                <a:gd name="T1" fmla="*/ 15146742 h 743"/>
                <a:gd name="T2" fmla="*/ 470420638 w 1106"/>
                <a:gd name="T3" fmla="*/ 27452782 h 743"/>
                <a:gd name="T4" fmla="*/ 435227955 w 1106"/>
                <a:gd name="T5" fmla="*/ 91352421 h 743"/>
                <a:gd name="T6" fmla="*/ 424982111 w 1106"/>
                <a:gd name="T7" fmla="*/ 111705160 h 743"/>
                <a:gd name="T8" fmla="*/ 428546231 w 1106"/>
                <a:gd name="T9" fmla="*/ 163298042 h 743"/>
                <a:gd name="T10" fmla="*/ 437901045 w 1106"/>
                <a:gd name="T11" fmla="*/ 193117534 h 743"/>
                <a:gd name="T12" fmla="*/ 466857185 w 1106"/>
                <a:gd name="T13" fmla="*/ 209684277 h 743"/>
                <a:gd name="T14" fmla="*/ 480221301 w 1106"/>
                <a:gd name="T15" fmla="*/ 240923733 h 743"/>
                <a:gd name="T16" fmla="*/ 492694386 w 1106"/>
                <a:gd name="T17" fmla="*/ 275003202 h 743"/>
                <a:gd name="T18" fmla="*/ 399590091 w 1106"/>
                <a:gd name="T19" fmla="*/ 324702742 h 743"/>
                <a:gd name="T20" fmla="*/ 335887701 w 1106"/>
                <a:gd name="T21" fmla="*/ 351682179 h 743"/>
                <a:gd name="T22" fmla="*/ 282430572 w 1106"/>
                <a:gd name="T23" fmla="*/ 322809400 h 743"/>
                <a:gd name="T24" fmla="*/ 276639210 w 1106"/>
                <a:gd name="T25" fmla="*/ 341268797 h 743"/>
                <a:gd name="T26" fmla="*/ 254365462 w 1106"/>
                <a:gd name="T27" fmla="*/ 293936622 h 743"/>
                <a:gd name="T28" fmla="*/ 197344880 w 1106"/>
                <a:gd name="T29" fmla="*/ 266009827 h 743"/>
                <a:gd name="T30" fmla="*/ 186208006 w 1106"/>
                <a:gd name="T31" fmla="*/ 230037016 h 743"/>
                <a:gd name="T32" fmla="*/ 162152823 w 1106"/>
                <a:gd name="T33" fmla="*/ 208264271 h 743"/>
                <a:gd name="T34" fmla="*/ 137205985 w 1106"/>
                <a:gd name="T35" fmla="*/ 213470961 h 743"/>
                <a:gd name="T36" fmla="*/ 134087713 w 1106"/>
                <a:gd name="T37" fmla="*/ 249443772 h 743"/>
                <a:gd name="T38" fmla="*/ 89540216 w 1106"/>
                <a:gd name="T39" fmla="*/ 274056531 h 743"/>
                <a:gd name="T40" fmla="*/ 62366116 w 1106"/>
                <a:gd name="T41" fmla="*/ 305295986 h 743"/>
                <a:gd name="T42" fmla="*/ 22718940 w 1106"/>
                <a:gd name="T43" fmla="*/ 285889919 h 743"/>
                <a:gd name="T44" fmla="*/ 0 w 1106"/>
                <a:gd name="T45" fmla="*/ 254650463 h 743"/>
                <a:gd name="T46" fmla="*/ 25837211 w 1106"/>
                <a:gd name="T47" fmla="*/ 184597495 h 743"/>
                <a:gd name="T48" fmla="*/ 44547518 w 1106"/>
                <a:gd name="T49" fmla="*/ 164718049 h 743"/>
                <a:gd name="T50" fmla="*/ 68603326 w 1106"/>
                <a:gd name="T51" fmla="*/ 141524609 h 743"/>
                <a:gd name="T52" fmla="*/ 132305653 w 1106"/>
                <a:gd name="T53" fmla="*/ 91825756 h 743"/>
                <a:gd name="T54" fmla="*/ 151906979 w 1106"/>
                <a:gd name="T55" fmla="*/ 98451765 h 743"/>
                <a:gd name="T56" fmla="*/ 172843848 w 1106"/>
                <a:gd name="T57" fmla="*/ 149097977 h 743"/>
                <a:gd name="T58" fmla="*/ 190663156 w 1106"/>
                <a:gd name="T59" fmla="*/ 153357997 h 743"/>
                <a:gd name="T60" fmla="*/ 302031230 w 1106"/>
                <a:gd name="T61" fmla="*/ 70052301 h 743"/>
                <a:gd name="T62" fmla="*/ 325196009 w 1106"/>
                <a:gd name="T63" fmla="*/ 68632295 h 743"/>
                <a:gd name="T64" fmla="*/ 351033293 w 1106"/>
                <a:gd name="T65" fmla="*/ 9466713 h 743"/>
                <a:gd name="T66" fmla="*/ 386225976 w 1106"/>
                <a:gd name="T67" fmla="*/ 0 h 743"/>
                <a:gd name="T68" fmla="*/ 407163513 w 1106"/>
                <a:gd name="T69" fmla="*/ 151467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6"/>
                <a:gd name="T106" fmla="*/ 0 h 743"/>
                <a:gd name="T107" fmla="*/ 1106 w 1106"/>
                <a:gd name="T108" fmla="*/ 743 h 7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6" h="743">
                  <a:moveTo>
                    <a:pt x="914" y="32"/>
                  </a:moveTo>
                  <a:lnTo>
                    <a:pt x="1056" y="58"/>
                  </a:lnTo>
                  <a:lnTo>
                    <a:pt x="977" y="193"/>
                  </a:lnTo>
                  <a:lnTo>
                    <a:pt x="954" y="236"/>
                  </a:lnTo>
                  <a:lnTo>
                    <a:pt x="962" y="345"/>
                  </a:lnTo>
                  <a:lnTo>
                    <a:pt x="983" y="408"/>
                  </a:lnTo>
                  <a:lnTo>
                    <a:pt x="1048" y="443"/>
                  </a:lnTo>
                  <a:lnTo>
                    <a:pt x="1078" y="509"/>
                  </a:lnTo>
                  <a:lnTo>
                    <a:pt x="1106" y="581"/>
                  </a:lnTo>
                  <a:lnTo>
                    <a:pt x="897" y="686"/>
                  </a:lnTo>
                  <a:lnTo>
                    <a:pt x="754" y="743"/>
                  </a:lnTo>
                  <a:lnTo>
                    <a:pt x="634" y="682"/>
                  </a:lnTo>
                  <a:lnTo>
                    <a:pt x="621" y="721"/>
                  </a:lnTo>
                  <a:lnTo>
                    <a:pt x="571" y="621"/>
                  </a:lnTo>
                  <a:lnTo>
                    <a:pt x="443" y="562"/>
                  </a:lnTo>
                  <a:lnTo>
                    <a:pt x="418" y="486"/>
                  </a:lnTo>
                  <a:lnTo>
                    <a:pt x="364" y="440"/>
                  </a:lnTo>
                  <a:lnTo>
                    <a:pt x="308" y="451"/>
                  </a:lnTo>
                  <a:lnTo>
                    <a:pt x="301" y="527"/>
                  </a:lnTo>
                  <a:lnTo>
                    <a:pt x="201" y="579"/>
                  </a:lnTo>
                  <a:lnTo>
                    <a:pt x="140" y="645"/>
                  </a:lnTo>
                  <a:lnTo>
                    <a:pt x="51" y="604"/>
                  </a:lnTo>
                  <a:lnTo>
                    <a:pt x="0" y="538"/>
                  </a:lnTo>
                  <a:lnTo>
                    <a:pt x="58" y="390"/>
                  </a:lnTo>
                  <a:lnTo>
                    <a:pt x="100" y="348"/>
                  </a:lnTo>
                  <a:lnTo>
                    <a:pt x="154" y="299"/>
                  </a:lnTo>
                  <a:lnTo>
                    <a:pt x="297" y="194"/>
                  </a:lnTo>
                  <a:lnTo>
                    <a:pt x="341" y="208"/>
                  </a:lnTo>
                  <a:lnTo>
                    <a:pt x="388" y="315"/>
                  </a:lnTo>
                  <a:lnTo>
                    <a:pt x="428" y="324"/>
                  </a:lnTo>
                  <a:lnTo>
                    <a:pt x="678" y="148"/>
                  </a:lnTo>
                  <a:lnTo>
                    <a:pt x="730" y="145"/>
                  </a:lnTo>
                  <a:lnTo>
                    <a:pt x="788" y="20"/>
                  </a:lnTo>
                  <a:lnTo>
                    <a:pt x="867" y="0"/>
                  </a:lnTo>
                  <a:lnTo>
                    <a:pt x="914" y="32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5210204" y="3219100"/>
              <a:ext cx="767729" cy="847795"/>
            </a:xfrm>
            <a:custGeom>
              <a:avLst/>
              <a:gdLst>
                <a:gd name="T0" fmla="*/ 170185355 w 1057"/>
                <a:gd name="T1" fmla="*/ 34339718 h 1236"/>
                <a:gd name="T2" fmla="*/ 164825251 w 1057"/>
                <a:gd name="T3" fmla="*/ 25872074 h 1236"/>
                <a:gd name="T4" fmla="*/ 143831287 w 1057"/>
                <a:gd name="T5" fmla="*/ 44218180 h 1236"/>
                <a:gd name="T6" fmla="*/ 151871443 w 1057"/>
                <a:gd name="T7" fmla="*/ 74794577 h 1236"/>
                <a:gd name="T8" fmla="*/ 117030766 w 1057"/>
                <a:gd name="T9" fmla="*/ 85614040 h 1236"/>
                <a:gd name="T10" fmla="*/ 67449113 w 1057"/>
                <a:gd name="T11" fmla="*/ 162289934 h 1236"/>
                <a:gd name="T12" fmla="*/ 46455148 w 1057"/>
                <a:gd name="T13" fmla="*/ 231910394 h 1236"/>
                <a:gd name="T14" fmla="*/ 33054209 w 1057"/>
                <a:gd name="T15" fmla="*/ 289770346 h 1236"/>
                <a:gd name="T16" fmla="*/ 46008028 w 1057"/>
                <a:gd name="T17" fmla="*/ 309527269 h 1236"/>
                <a:gd name="T18" fmla="*/ 32161304 w 1057"/>
                <a:gd name="T19" fmla="*/ 350452617 h 1236"/>
                <a:gd name="T20" fmla="*/ 30821278 w 1057"/>
                <a:gd name="T21" fmla="*/ 361742667 h 1236"/>
                <a:gd name="T22" fmla="*/ 0 w 1057"/>
                <a:gd name="T23" fmla="*/ 397493192 h 1236"/>
                <a:gd name="T24" fmla="*/ 23674027 w 1057"/>
                <a:gd name="T25" fmla="*/ 416779614 h 1236"/>
                <a:gd name="T26" fmla="*/ 13847387 w 1057"/>
                <a:gd name="T27" fmla="*/ 487811533 h 1236"/>
                <a:gd name="T28" fmla="*/ 24567600 w 1057"/>
                <a:gd name="T29" fmla="*/ 519798736 h 1236"/>
                <a:gd name="T30" fmla="*/ 81742947 w 1057"/>
                <a:gd name="T31" fmla="*/ 508038957 h 1236"/>
                <a:gd name="T32" fmla="*/ 94696775 w 1057"/>
                <a:gd name="T33" fmla="*/ 504746137 h 1236"/>
                <a:gd name="T34" fmla="*/ 138917635 w 1057"/>
                <a:gd name="T35" fmla="*/ 535792338 h 1236"/>
                <a:gd name="T36" fmla="*/ 158572242 w 1057"/>
                <a:gd name="T37" fmla="*/ 569661544 h 1236"/>
                <a:gd name="T38" fmla="*/ 222447081 w 1057"/>
                <a:gd name="T39" fmla="*/ 520269237 h 1236"/>
                <a:gd name="T40" fmla="*/ 242101688 w 1057"/>
                <a:gd name="T41" fmla="*/ 526854878 h 1236"/>
                <a:gd name="T42" fmla="*/ 263095652 w 1057"/>
                <a:gd name="T43" fmla="*/ 577188187 h 1236"/>
                <a:gd name="T44" fmla="*/ 280962443 w 1057"/>
                <a:gd name="T45" fmla="*/ 581422009 h 1236"/>
                <a:gd name="T46" fmla="*/ 392633147 w 1057"/>
                <a:gd name="T47" fmla="*/ 498630311 h 1236"/>
                <a:gd name="T48" fmla="*/ 415860710 w 1057"/>
                <a:gd name="T49" fmla="*/ 497219494 h 1236"/>
                <a:gd name="T50" fmla="*/ 441768326 w 1057"/>
                <a:gd name="T51" fmla="*/ 438418540 h 1236"/>
                <a:gd name="T52" fmla="*/ 431494571 w 1057"/>
                <a:gd name="T53" fmla="*/ 425717759 h 1236"/>
                <a:gd name="T54" fmla="*/ 423900867 w 1057"/>
                <a:gd name="T55" fmla="*/ 408312655 h 1236"/>
                <a:gd name="T56" fmla="*/ 381465817 w 1057"/>
                <a:gd name="T57" fmla="*/ 393729870 h 1236"/>
                <a:gd name="T58" fmla="*/ 385485896 w 1057"/>
                <a:gd name="T59" fmla="*/ 374913949 h 1236"/>
                <a:gd name="T60" fmla="*/ 398886824 w 1057"/>
                <a:gd name="T61" fmla="*/ 327402874 h 1236"/>
                <a:gd name="T62" fmla="*/ 432834597 w 1057"/>
                <a:gd name="T63" fmla="*/ 300119308 h 1236"/>
                <a:gd name="T64" fmla="*/ 439534727 w 1057"/>
                <a:gd name="T65" fmla="*/ 266720602 h 1236"/>
                <a:gd name="T66" fmla="*/ 447574883 w 1057"/>
                <a:gd name="T67" fmla="*/ 204626828 h 1236"/>
                <a:gd name="T68" fmla="*/ 472142473 w 1057"/>
                <a:gd name="T69" fmla="*/ 152881974 h 1236"/>
                <a:gd name="T70" fmla="*/ 433727502 w 1057"/>
                <a:gd name="T71" fmla="*/ 95022022 h 1236"/>
                <a:gd name="T72" fmla="*/ 314463763 w 1057"/>
                <a:gd name="T73" fmla="*/ 47040510 h 1236"/>
                <a:gd name="T74" fmla="*/ 338137779 w 1057"/>
                <a:gd name="T75" fmla="*/ 0 h 1236"/>
                <a:gd name="T76" fmla="*/ 258182000 w 1057"/>
                <a:gd name="T77" fmla="*/ 11760470 h 1236"/>
                <a:gd name="T78" fmla="*/ 193860082 w 1057"/>
                <a:gd name="T79" fmla="*/ 19756928 h 1236"/>
                <a:gd name="T80" fmla="*/ 170185355 w 1057"/>
                <a:gd name="T81" fmla="*/ 34339718 h 1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57"/>
                <a:gd name="T124" fmla="*/ 0 h 1236"/>
                <a:gd name="T125" fmla="*/ 1057 w 1057"/>
                <a:gd name="T126" fmla="*/ 1236 h 1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57" h="1236">
                  <a:moveTo>
                    <a:pt x="381" y="73"/>
                  </a:moveTo>
                  <a:lnTo>
                    <a:pt x="369" y="55"/>
                  </a:lnTo>
                  <a:lnTo>
                    <a:pt x="322" y="94"/>
                  </a:lnTo>
                  <a:lnTo>
                    <a:pt x="340" y="159"/>
                  </a:lnTo>
                  <a:lnTo>
                    <a:pt x="262" y="182"/>
                  </a:lnTo>
                  <a:lnTo>
                    <a:pt x="151" y="345"/>
                  </a:lnTo>
                  <a:lnTo>
                    <a:pt x="104" y="493"/>
                  </a:lnTo>
                  <a:lnTo>
                    <a:pt x="74" y="616"/>
                  </a:lnTo>
                  <a:lnTo>
                    <a:pt x="103" y="658"/>
                  </a:lnTo>
                  <a:lnTo>
                    <a:pt x="72" y="745"/>
                  </a:lnTo>
                  <a:lnTo>
                    <a:pt x="69" y="769"/>
                  </a:lnTo>
                  <a:lnTo>
                    <a:pt x="0" y="845"/>
                  </a:lnTo>
                  <a:lnTo>
                    <a:pt x="53" y="886"/>
                  </a:lnTo>
                  <a:lnTo>
                    <a:pt x="31" y="1037"/>
                  </a:lnTo>
                  <a:lnTo>
                    <a:pt x="55" y="1105"/>
                  </a:lnTo>
                  <a:lnTo>
                    <a:pt x="183" y="1080"/>
                  </a:lnTo>
                  <a:lnTo>
                    <a:pt x="212" y="1073"/>
                  </a:lnTo>
                  <a:lnTo>
                    <a:pt x="311" y="1139"/>
                  </a:lnTo>
                  <a:lnTo>
                    <a:pt x="355" y="1211"/>
                  </a:lnTo>
                  <a:lnTo>
                    <a:pt x="498" y="1106"/>
                  </a:lnTo>
                  <a:lnTo>
                    <a:pt x="542" y="1120"/>
                  </a:lnTo>
                  <a:lnTo>
                    <a:pt x="589" y="1227"/>
                  </a:lnTo>
                  <a:lnTo>
                    <a:pt x="629" y="1236"/>
                  </a:lnTo>
                  <a:lnTo>
                    <a:pt x="879" y="1060"/>
                  </a:lnTo>
                  <a:lnTo>
                    <a:pt x="931" y="1057"/>
                  </a:lnTo>
                  <a:lnTo>
                    <a:pt x="989" y="932"/>
                  </a:lnTo>
                  <a:lnTo>
                    <a:pt x="966" y="905"/>
                  </a:lnTo>
                  <a:lnTo>
                    <a:pt x="949" y="868"/>
                  </a:lnTo>
                  <a:lnTo>
                    <a:pt x="854" y="837"/>
                  </a:lnTo>
                  <a:lnTo>
                    <a:pt x="863" y="797"/>
                  </a:lnTo>
                  <a:lnTo>
                    <a:pt x="893" y="696"/>
                  </a:lnTo>
                  <a:lnTo>
                    <a:pt x="969" y="638"/>
                  </a:lnTo>
                  <a:lnTo>
                    <a:pt x="984" y="567"/>
                  </a:lnTo>
                  <a:lnTo>
                    <a:pt x="1002" y="435"/>
                  </a:lnTo>
                  <a:lnTo>
                    <a:pt x="1057" y="325"/>
                  </a:lnTo>
                  <a:lnTo>
                    <a:pt x="971" y="202"/>
                  </a:lnTo>
                  <a:lnTo>
                    <a:pt x="704" y="100"/>
                  </a:lnTo>
                  <a:lnTo>
                    <a:pt x="757" y="0"/>
                  </a:lnTo>
                  <a:lnTo>
                    <a:pt x="578" y="25"/>
                  </a:lnTo>
                  <a:lnTo>
                    <a:pt x="434" y="42"/>
                  </a:lnTo>
                  <a:lnTo>
                    <a:pt x="381" y="73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5826009" y="3409855"/>
              <a:ext cx="891296" cy="492191"/>
            </a:xfrm>
            <a:custGeom>
              <a:avLst/>
              <a:gdLst>
                <a:gd name="T0" fmla="*/ 407170077 w 1228"/>
                <a:gd name="T1" fmla="*/ 70113012 h 715"/>
                <a:gd name="T2" fmla="*/ 420623256 w 1228"/>
                <a:gd name="T3" fmla="*/ 84798980 h 715"/>
                <a:gd name="T4" fmla="*/ 510308208 w 1228"/>
                <a:gd name="T5" fmla="*/ 9000725 h 715"/>
                <a:gd name="T6" fmla="*/ 544837138 w 1228"/>
                <a:gd name="T7" fmla="*/ 0 h 715"/>
                <a:gd name="T8" fmla="*/ 550666403 w 1228"/>
                <a:gd name="T9" fmla="*/ 30319030 h 715"/>
                <a:gd name="T10" fmla="*/ 532729278 w 1228"/>
                <a:gd name="T11" fmla="*/ 67271077 h 715"/>
                <a:gd name="T12" fmla="*/ 506272254 w 1228"/>
                <a:gd name="T13" fmla="*/ 80535734 h 715"/>
                <a:gd name="T14" fmla="*/ 471743323 w 1228"/>
                <a:gd name="T15" fmla="*/ 157754616 h 715"/>
                <a:gd name="T16" fmla="*/ 455600179 w 1228"/>
                <a:gd name="T17" fmla="*/ 169598649 h 715"/>
                <a:gd name="T18" fmla="*/ 469950013 w 1228"/>
                <a:gd name="T19" fmla="*/ 189969219 h 715"/>
                <a:gd name="T20" fmla="*/ 445286299 w 1228"/>
                <a:gd name="T21" fmla="*/ 219814697 h 715"/>
                <a:gd name="T22" fmla="*/ 423761884 w 1228"/>
                <a:gd name="T23" fmla="*/ 225025714 h 715"/>
                <a:gd name="T24" fmla="*/ 430039811 w 1228"/>
                <a:gd name="T25" fmla="*/ 245870470 h 715"/>
                <a:gd name="T26" fmla="*/ 375331782 w 1228"/>
                <a:gd name="T27" fmla="*/ 257713816 h 715"/>
                <a:gd name="T28" fmla="*/ 353359374 w 1228"/>
                <a:gd name="T29" fmla="*/ 285190900 h 715"/>
                <a:gd name="T30" fmla="*/ 286992064 w 1228"/>
                <a:gd name="T31" fmla="*/ 311720214 h 715"/>
                <a:gd name="T32" fmla="*/ 234078016 w 1228"/>
                <a:gd name="T33" fmla="*/ 338723069 h 715"/>
                <a:gd name="T34" fmla="*/ 197755775 w 1228"/>
                <a:gd name="T35" fmla="*/ 333985593 h 715"/>
                <a:gd name="T36" fmla="*/ 180715306 w 1228"/>
                <a:gd name="T37" fmla="*/ 328301035 h 715"/>
                <a:gd name="T38" fmla="*/ 117039343 w 1228"/>
                <a:gd name="T39" fmla="*/ 315983460 h 715"/>
                <a:gd name="T40" fmla="*/ 95962920 w 1228"/>
                <a:gd name="T41" fmla="*/ 300823951 h 715"/>
                <a:gd name="T42" fmla="*/ 60537313 w 1228"/>
                <a:gd name="T43" fmla="*/ 310298902 h 715"/>
                <a:gd name="T44" fmla="*/ 50223433 w 1228"/>
                <a:gd name="T45" fmla="*/ 297507787 h 715"/>
                <a:gd name="T46" fmla="*/ 42600179 w 1228"/>
                <a:gd name="T47" fmla="*/ 279979195 h 715"/>
                <a:gd name="T48" fmla="*/ 0 w 1228"/>
                <a:gd name="T49" fmla="*/ 265293915 h 715"/>
                <a:gd name="T50" fmla="*/ 4035955 w 1228"/>
                <a:gd name="T51" fmla="*/ 246344011 h 715"/>
                <a:gd name="T52" fmla="*/ 17488467 w 1228"/>
                <a:gd name="T53" fmla="*/ 198496400 h 715"/>
                <a:gd name="T54" fmla="*/ 51568751 w 1228"/>
                <a:gd name="T55" fmla="*/ 171019961 h 715"/>
                <a:gd name="T56" fmla="*/ 58295340 w 1228"/>
                <a:gd name="T57" fmla="*/ 137384089 h 715"/>
                <a:gd name="T58" fmla="*/ 110312754 w 1228"/>
                <a:gd name="T59" fmla="*/ 149227434 h 715"/>
                <a:gd name="T60" fmla="*/ 204481694 w 1228"/>
                <a:gd name="T61" fmla="*/ 115118710 h 715"/>
                <a:gd name="T62" fmla="*/ 213898919 w 1228"/>
                <a:gd name="T63" fmla="*/ 108959922 h 715"/>
                <a:gd name="T64" fmla="*/ 195065139 w 1228"/>
                <a:gd name="T65" fmla="*/ 62060060 h 715"/>
                <a:gd name="T66" fmla="*/ 208069655 w 1228"/>
                <a:gd name="T67" fmla="*/ 53532191 h 715"/>
                <a:gd name="T68" fmla="*/ 285646746 w 1228"/>
                <a:gd name="T69" fmla="*/ 12791121 h 715"/>
                <a:gd name="T70" fmla="*/ 315243069 w 1228"/>
                <a:gd name="T71" fmla="*/ 27477095 h 715"/>
                <a:gd name="T72" fmla="*/ 407170077 w 1228"/>
                <a:gd name="T73" fmla="*/ 70113012 h 7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28"/>
                <a:gd name="T112" fmla="*/ 0 h 715"/>
                <a:gd name="T113" fmla="*/ 1228 w 1228"/>
                <a:gd name="T114" fmla="*/ 715 h 71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28" h="715">
                  <a:moveTo>
                    <a:pt x="908" y="148"/>
                  </a:moveTo>
                  <a:lnTo>
                    <a:pt x="938" y="179"/>
                  </a:lnTo>
                  <a:lnTo>
                    <a:pt x="1138" y="19"/>
                  </a:lnTo>
                  <a:lnTo>
                    <a:pt x="1215" y="0"/>
                  </a:lnTo>
                  <a:lnTo>
                    <a:pt x="1228" y="64"/>
                  </a:lnTo>
                  <a:lnTo>
                    <a:pt x="1188" y="142"/>
                  </a:lnTo>
                  <a:lnTo>
                    <a:pt x="1129" y="170"/>
                  </a:lnTo>
                  <a:lnTo>
                    <a:pt x="1052" y="333"/>
                  </a:lnTo>
                  <a:lnTo>
                    <a:pt x="1016" y="358"/>
                  </a:lnTo>
                  <a:lnTo>
                    <a:pt x="1048" y="401"/>
                  </a:lnTo>
                  <a:lnTo>
                    <a:pt x="993" y="464"/>
                  </a:lnTo>
                  <a:lnTo>
                    <a:pt x="945" y="475"/>
                  </a:lnTo>
                  <a:lnTo>
                    <a:pt x="959" y="519"/>
                  </a:lnTo>
                  <a:lnTo>
                    <a:pt x="837" y="544"/>
                  </a:lnTo>
                  <a:lnTo>
                    <a:pt x="788" y="602"/>
                  </a:lnTo>
                  <a:lnTo>
                    <a:pt x="640" y="658"/>
                  </a:lnTo>
                  <a:lnTo>
                    <a:pt x="522" y="715"/>
                  </a:lnTo>
                  <a:lnTo>
                    <a:pt x="441" y="705"/>
                  </a:lnTo>
                  <a:lnTo>
                    <a:pt x="403" y="693"/>
                  </a:lnTo>
                  <a:lnTo>
                    <a:pt x="261" y="667"/>
                  </a:lnTo>
                  <a:lnTo>
                    <a:pt x="214" y="635"/>
                  </a:lnTo>
                  <a:lnTo>
                    <a:pt x="135" y="655"/>
                  </a:lnTo>
                  <a:lnTo>
                    <a:pt x="112" y="628"/>
                  </a:lnTo>
                  <a:lnTo>
                    <a:pt x="95" y="591"/>
                  </a:lnTo>
                  <a:lnTo>
                    <a:pt x="0" y="560"/>
                  </a:lnTo>
                  <a:lnTo>
                    <a:pt x="9" y="520"/>
                  </a:lnTo>
                  <a:lnTo>
                    <a:pt x="39" y="419"/>
                  </a:lnTo>
                  <a:lnTo>
                    <a:pt x="115" y="361"/>
                  </a:lnTo>
                  <a:lnTo>
                    <a:pt x="130" y="290"/>
                  </a:lnTo>
                  <a:lnTo>
                    <a:pt x="246" y="315"/>
                  </a:lnTo>
                  <a:lnTo>
                    <a:pt x="456" y="243"/>
                  </a:lnTo>
                  <a:lnTo>
                    <a:pt x="477" y="230"/>
                  </a:lnTo>
                  <a:lnTo>
                    <a:pt x="435" y="131"/>
                  </a:lnTo>
                  <a:lnTo>
                    <a:pt x="464" y="113"/>
                  </a:lnTo>
                  <a:lnTo>
                    <a:pt x="637" y="27"/>
                  </a:lnTo>
                  <a:lnTo>
                    <a:pt x="703" y="58"/>
                  </a:lnTo>
                  <a:lnTo>
                    <a:pt x="908" y="148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4124444" y="2260622"/>
              <a:ext cx="1014861" cy="758305"/>
            </a:xfrm>
            <a:custGeom>
              <a:avLst/>
              <a:gdLst>
                <a:gd name="T0" fmla="*/ 339785990 w 1405"/>
                <a:gd name="T1" fmla="*/ 40482552 h 1106"/>
                <a:gd name="T2" fmla="*/ 325962545 w 1405"/>
                <a:gd name="T3" fmla="*/ 56017199 h 1106"/>
                <a:gd name="T4" fmla="*/ 329083688 w 1405"/>
                <a:gd name="T5" fmla="*/ 80495126 h 1106"/>
                <a:gd name="T6" fmla="*/ 314368774 w 1405"/>
                <a:gd name="T7" fmla="*/ 93675781 h 1106"/>
                <a:gd name="T8" fmla="*/ 268439758 w 1405"/>
                <a:gd name="T9" fmla="*/ 107797742 h 1106"/>
                <a:gd name="T10" fmla="*/ 249265495 w 1405"/>
                <a:gd name="T11" fmla="*/ 86614437 h 1106"/>
                <a:gd name="T12" fmla="*/ 185053685 w 1405"/>
                <a:gd name="T13" fmla="*/ 104973075 h 1106"/>
                <a:gd name="T14" fmla="*/ 157407421 w 1405"/>
                <a:gd name="T15" fmla="*/ 118624372 h 1106"/>
                <a:gd name="T16" fmla="*/ 116829222 w 1405"/>
                <a:gd name="T17" fmla="*/ 101677745 h 1106"/>
                <a:gd name="T18" fmla="*/ 86953304 w 1405"/>
                <a:gd name="T19" fmla="*/ 108739068 h 1106"/>
                <a:gd name="T20" fmla="*/ 41915747 w 1405"/>
                <a:gd name="T21" fmla="*/ 127097685 h 1106"/>
                <a:gd name="T22" fmla="*/ 0 w 1405"/>
                <a:gd name="T23" fmla="*/ 144043626 h 1106"/>
                <a:gd name="T24" fmla="*/ 21850010 w 1405"/>
                <a:gd name="T25" fmla="*/ 187350877 h 1106"/>
                <a:gd name="T26" fmla="*/ 59306414 w 1405"/>
                <a:gd name="T27" fmla="*/ 215124134 h 1106"/>
                <a:gd name="T28" fmla="*/ 114153480 w 1405"/>
                <a:gd name="T29" fmla="*/ 231599411 h 1106"/>
                <a:gd name="T30" fmla="*/ 148489392 w 1405"/>
                <a:gd name="T31" fmla="*/ 280555952 h 1106"/>
                <a:gd name="T32" fmla="*/ 134219879 w 1405"/>
                <a:gd name="T33" fmla="*/ 304092552 h 1106"/>
                <a:gd name="T34" fmla="*/ 157407421 w 1405"/>
                <a:gd name="T35" fmla="*/ 322921833 h 1106"/>
                <a:gd name="T36" fmla="*/ 182824679 w 1405"/>
                <a:gd name="T37" fmla="*/ 342221776 h 1106"/>
                <a:gd name="T38" fmla="*/ 235442050 w 1405"/>
                <a:gd name="T39" fmla="*/ 380351086 h 1106"/>
                <a:gd name="T40" fmla="*/ 264872546 w 1405"/>
                <a:gd name="T41" fmla="*/ 394001697 h 1106"/>
                <a:gd name="T42" fmla="*/ 293856974 w 1405"/>
                <a:gd name="T43" fmla="*/ 466965502 h 1106"/>
                <a:gd name="T44" fmla="*/ 300991397 w 1405"/>
                <a:gd name="T45" fmla="*/ 476850805 h 1106"/>
                <a:gd name="T46" fmla="*/ 302328934 w 1405"/>
                <a:gd name="T47" fmla="*/ 507918706 h 1106"/>
                <a:gd name="T48" fmla="*/ 384822953 w 1405"/>
                <a:gd name="T49" fmla="*/ 520628676 h 1106"/>
                <a:gd name="T50" fmla="*/ 447250489 w 1405"/>
                <a:gd name="T51" fmla="*/ 473555475 h 1106"/>
                <a:gd name="T52" fmla="*/ 435657386 w 1405"/>
                <a:gd name="T53" fmla="*/ 441545562 h 1106"/>
                <a:gd name="T54" fmla="*/ 452601974 w 1405"/>
                <a:gd name="T55" fmla="*/ 434484924 h 1106"/>
                <a:gd name="T56" fmla="*/ 461966071 w 1405"/>
                <a:gd name="T57" fmla="*/ 432601585 h 1106"/>
                <a:gd name="T58" fmla="*/ 478464591 w 1405"/>
                <a:gd name="T59" fmla="*/ 430248268 h 1106"/>
                <a:gd name="T60" fmla="*/ 545797544 w 1405"/>
                <a:gd name="T61" fmla="*/ 380821750 h 1106"/>
                <a:gd name="T62" fmla="*/ 597969514 w 1405"/>
                <a:gd name="T63" fmla="*/ 338455783 h 1106"/>
                <a:gd name="T64" fmla="*/ 613576565 w 1405"/>
                <a:gd name="T65" fmla="*/ 301267886 h 1106"/>
                <a:gd name="T66" fmla="*/ 626507873 w 1405"/>
                <a:gd name="T67" fmla="*/ 218419464 h 1106"/>
                <a:gd name="T68" fmla="*/ 624724268 w 1405"/>
                <a:gd name="T69" fmla="*/ 202414164 h 1106"/>
                <a:gd name="T70" fmla="*/ 606441474 w 1405"/>
                <a:gd name="T71" fmla="*/ 184055547 h 1106"/>
                <a:gd name="T72" fmla="*/ 602874263 w 1405"/>
                <a:gd name="T73" fmla="*/ 154870257 h 1106"/>
                <a:gd name="T74" fmla="*/ 577457714 w 1405"/>
                <a:gd name="T75" fmla="*/ 135099649 h 1106"/>
                <a:gd name="T76" fmla="*/ 579241320 w 1405"/>
                <a:gd name="T77" fmla="*/ 120036362 h 1106"/>
                <a:gd name="T78" fmla="*/ 586821811 w 1405"/>
                <a:gd name="T79" fmla="*/ 113917052 h 1106"/>
                <a:gd name="T80" fmla="*/ 570768692 w 1405"/>
                <a:gd name="T81" fmla="*/ 71080486 h 1106"/>
                <a:gd name="T82" fmla="*/ 543567870 w 1405"/>
                <a:gd name="T83" fmla="*/ 48485213 h 1106"/>
                <a:gd name="T84" fmla="*/ 492288036 w 1405"/>
                <a:gd name="T85" fmla="*/ 61665846 h 1106"/>
                <a:gd name="T86" fmla="*/ 424063615 w 1405"/>
                <a:gd name="T87" fmla="*/ 23536611 h 1106"/>
                <a:gd name="T88" fmla="*/ 417820661 w 1405"/>
                <a:gd name="T89" fmla="*/ 3295331 h 1106"/>
                <a:gd name="T90" fmla="*/ 390619839 w 1405"/>
                <a:gd name="T91" fmla="*/ 0 h 1106"/>
                <a:gd name="T92" fmla="*/ 332650899 w 1405"/>
                <a:gd name="T93" fmla="*/ 8002653 h 1106"/>
                <a:gd name="T94" fmla="*/ 339785990 w 1405"/>
                <a:gd name="T95" fmla="*/ 40482552 h 110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05"/>
                <a:gd name="T145" fmla="*/ 0 h 1106"/>
                <a:gd name="T146" fmla="*/ 1405 w 1405"/>
                <a:gd name="T147" fmla="*/ 1106 h 110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05" h="1106">
                  <a:moveTo>
                    <a:pt x="762" y="86"/>
                  </a:moveTo>
                  <a:lnTo>
                    <a:pt x="731" y="119"/>
                  </a:lnTo>
                  <a:lnTo>
                    <a:pt x="738" y="171"/>
                  </a:lnTo>
                  <a:lnTo>
                    <a:pt x="705" y="199"/>
                  </a:lnTo>
                  <a:lnTo>
                    <a:pt x="602" y="229"/>
                  </a:lnTo>
                  <a:lnTo>
                    <a:pt x="559" y="184"/>
                  </a:lnTo>
                  <a:lnTo>
                    <a:pt x="415" y="223"/>
                  </a:lnTo>
                  <a:lnTo>
                    <a:pt x="353" y="252"/>
                  </a:lnTo>
                  <a:lnTo>
                    <a:pt x="262" y="216"/>
                  </a:lnTo>
                  <a:lnTo>
                    <a:pt x="195" y="231"/>
                  </a:lnTo>
                  <a:lnTo>
                    <a:pt x="94" y="270"/>
                  </a:lnTo>
                  <a:lnTo>
                    <a:pt x="0" y="306"/>
                  </a:lnTo>
                  <a:lnTo>
                    <a:pt x="49" y="398"/>
                  </a:lnTo>
                  <a:lnTo>
                    <a:pt x="133" y="457"/>
                  </a:lnTo>
                  <a:lnTo>
                    <a:pt x="256" y="492"/>
                  </a:lnTo>
                  <a:lnTo>
                    <a:pt x="333" y="596"/>
                  </a:lnTo>
                  <a:lnTo>
                    <a:pt x="301" y="646"/>
                  </a:lnTo>
                  <a:lnTo>
                    <a:pt x="353" y="686"/>
                  </a:lnTo>
                  <a:lnTo>
                    <a:pt x="410" y="727"/>
                  </a:lnTo>
                  <a:lnTo>
                    <a:pt x="528" y="808"/>
                  </a:lnTo>
                  <a:lnTo>
                    <a:pt x="594" y="837"/>
                  </a:lnTo>
                  <a:lnTo>
                    <a:pt x="659" y="992"/>
                  </a:lnTo>
                  <a:lnTo>
                    <a:pt x="675" y="1013"/>
                  </a:lnTo>
                  <a:lnTo>
                    <a:pt x="678" y="1079"/>
                  </a:lnTo>
                  <a:lnTo>
                    <a:pt x="863" y="1106"/>
                  </a:lnTo>
                  <a:lnTo>
                    <a:pt x="1003" y="1006"/>
                  </a:lnTo>
                  <a:lnTo>
                    <a:pt x="977" y="938"/>
                  </a:lnTo>
                  <a:lnTo>
                    <a:pt x="1015" y="923"/>
                  </a:lnTo>
                  <a:lnTo>
                    <a:pt x="1036" y="919"/>
                  </a:lnTo>
                  <a:lnTo>
                    <a:pt x="1073" y="914"/>
                  </a:lnTo>
                  <a:lnTo>
                    <a:pt x="1224" y="809"/>
                  </a:lnTo>
                  <a:lnTo>
                    <a:pt x="1341" y="719"/>
                  </a:lnTo>
                  <a:lnTo>
                    <a:pt x="1376" y="640"/>
                  </a:lnTo>
                  <a:lnTo>
                    <a:pt x="1405" y="464"/>
                  </a:lnTo>
                  <a:lnTo>
                    <a:pt x="1401" y="430"/>
                  </a:lnTo>
                  <a:lnTo>
                    <a:pt x="1360" y="391"/>
                  </a:lnTo>
                  <a:lnTo>
                    <a:pt x="1352" y="329"/>
                  </a:lnTo>
                  <a:lnTo>
                    <a:pt x="1295" y="287"/>
                  </a:lnTo>
                  <a:lnTo>
                    <a:pt x="1299" y="255"/>
                  </a:lnTo>
                  <a:lnTo>
                    <a:pt x="1316" y="242"/>
                  </a:lnTo>
                  <a:lnTo>
                    <a:pt x="1280" y="151"/>
                  </a:lnTo>
                  <a:lnTo>
                    <a:pt x="1219" y="103"/>
                  </a:lnTo>
                  <a:lnTo>
                    <a:pt x="1104" y="131"/>
                  </a:lnTo>
                  <a:lnTo>
                    <a:pt x="951" y="50"/>
                  </a:lnTo>
                  <a:lnTo>
                    <a:pt x="937" y="7"/>
                  </a:lnTo>
                  <a:lnTo>
                    <a:pt x="876" y="0"/>
                  </a:lnTo>
                  <a:lnTo>
                    <a:pt x="746" y="17"/>
                  </a:lnTo>
                  <a:lnTo>
                    <a:pt x="762" y="86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3" name="Freeform 43"/>
            <p:cNvSpPr>
              <a:spLocks/>
            </p:cNvSpPr>
            <p:nvPr/>
          </p:nvSpPr>
          <p:spPr bwMode="auto">
            <a:xfrm>
              <a:off x="3836799" y="2533800"/>
              <a:ext cx="617829" cy="584037"/>
            </a:xfrm>
            <a:custGeom>
              <a:avLst/>
              <a:gdLst>
                <a:gd name="T0" fmla="*/ 135196978 w 856"/>
                <a:gd name="T1" fmla="*/ 68321987 h 854"/>
                <a:gd name="T2" fmla="*/ 90870354 w 856"/>
                <a:gd name="T3" fmla="*/ 120733079 h 854"/>
                <a:gd name="T4" fmla="*/ 57181619 w 856"/>
                <a:gd name="T5" fmla="*/ 126348648 h 854"/>
                <a:gd name="T6" fmla="*/ 886826 w 856"/>
                <a:gd name="T7" fmla="*/ 177355998 h 854"/>
                <a:gd name="T8" fmla="*/ 0 w 856"/>
                <a:gd name="T9" fmla="*/ 197946690 h 854"/>
                <a:gd name="T10" fmla="*/ 27482944 w 856"/>
                <a:gd name="T11" fmla="*/ 234447551 h 854"/>
                <a:gd name="T12" fmla="*/ 73582563 w 856"/>
                <a:gd name="T13" fmla="*/ 273755854 h 854"/>
                <a:gd name="T14" fmla="*/ 130764848 w 856"/>
                <a:gd name="T15" fmla="*/ 304641144 h 854"/>
                <a:gd name="T16" fmla="*/ 150268350 w 856"/>
                <a:gd name="T17" fmla="*/ 304641144 h 854"/>
                <a:gd name="T18" fmla="*/ 167556119 w 856"/>
                <a:gd name="T19" fmla="*/ 334590621 h 854"/>
                <a:gd name="T20" fmla="*/ 215872168 w 856"/>
                <a:gd name="T21" fmla="*/ 399636638 h 854"/>
                <a:gd name="T22" fmla="*/ 240695290 w 856"/>
                <a:gd name="T23" fmla="*/ 365007406 h 854"/>
                <a:gd name="T24" fmla="*/ 277929974 w 856"/>
                <a:gd name="T25" fmla="*/ 375302731 h 854"/>
                <a:gd name="T26" fmla="*/ 300093952 w 856"/>
                <a:gd name="T27" fmla="*/ 332718308 h 854"/>
                <a:gd name="T28" fmla="*/ 321813852 w 856"/>
                <a:gd name="T29" fmla="*/ 325231110 h 854"/>
                <a:gd name="T30" fmla="*/ 317824469 w 856"/>
                <a:gd name="T31" fmla="*/ 300429296 h 854"/>
                <a:gd name="T32" fmla="*/ 341760766 w 856"/>
                <a:gd name="T33" fmla="*/ 301365110 h 854"/>
                <a:gd name="T34" fmla="*/ 358605206 w 856"/>
                <a:gd name="T35" fmla="*/ 254101702 h 854"/>
                <a:gd name="T36" fmla="*/ 379438946 w 856"/>
                <a:gd name="T37" fmla="*/ 205433888 h 854"/>
                <a:gd name="T38" fmla="*/ 334668826 w 856"/>
                <a:gd name="T39" fmla="*/ 207305517 h 854"/>
                <a:gd name="T40" fmla="*/ 346193562 w 856"/>
                <a:gd name="T41" fmla="*/ 173612741 h 854"/>
                <a:gd name="T42" fmla="*/ 357275634 w 856"/>
                <a:gd name="T43" fmla="*/ 153958589 h 854"/>
                <a:gd name="T44" fmla="*/ 332009015 w 856"/>
                <a:gd name="T45" fmla="*/ 134772345 h 854"/>
                <a:gd name="T46" fmla="*/ 308958878 w 856"/>
                <a:gd name="T47" fmla="*/ 116054007 h 854"/>
                <a:gd name="T48" fmla="*/ 323143424 w 856"/>
                <a:gd name="T49" fmla="*/ 92655915 h 854"/>
                <a:gd name="T50" fmla="*/ 289011963 w 856"/>
                <a:gd name="T51" fmla="*/ 43988069 h 854"/>
                <a:gd name="T52" fmla="*/ 234489510 w 856"/>
                <a:gd name="T53" fmla="*/ 27609267 h 854"/>
                <a:gd name="T54" fmla="*/ 197254826 w 856"/>
                <a:gd name="T55" fmla="*/ 0 h 854"/>
                <a:gd name="T56" fmla="*/ 160020100 w 856"/>
                <a:gd name="T57" fmla="*/ 18718343 h 854"/>
                <a:gd name="T58" fmla="*/ 135196978 w 856"/>
                <a:gd name="T59" fmla="*/ 68321987 h 8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56"/>
                <a:gd name="T91" fmla="*/ 0 h 854"/>
                <a:gd name="T92" fmla="*/ 856 w 856"/>
                <a:gd name="T93" fmla="*/ 854 h 8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56" h="854">
                  <a:moveTo>
                    <a:pt x="305" y="146"/>
                  </a:moveTo>
                  <a:lnTo>
                    <a:pt x="205" y="258"/>
                  </a:lnTo>
                  <a:lnTo>
                    <a:pt x="129" y="270"/>
                  </a:lnTo>
                  <a:lnTo>
                    <a:pt x="2" y="379"/>
                  </a:lnTo>
                  <a:lnTo>
                    <a:pt x="0" y="423"/>
                  </a:lnTo>
                  <a:lnTo>
                    <a:pt x="62" y="501"/>
                  </a:lnTo>
                  <a:lnTo>
                    <a:pt x="166" y="585"/>
                  </a:lnTo>
                  <a:lnTo>
                    <a:pt x="295" y="651"/>
                  </a:lnTo>
                  <a:lnTo>
                    <a:pt x="339" y="651"/>
                  </a:lnTo>
                  <a:lnTo>
                    <a:pt x="378" y="715"/>
                  </a:lnTo>
                  <a:lnTo>
                    <a:pt x="487" y="854"/>
                  </a:lnTo>
                  <a:lnTo>
                    <a:pt x="543" y="780"/>
                  </a:lnTo>
                  <a:lnTo>
                    <a:pt x="627" y="802"/>
                  </a:lnTo>
                  <a:lnTo>
                    <a:pt x="677" y="711"/>
                  </a:lnTo>
                  <a:lnTo>
                    <a:pt x="726" y="695"/>
                  </a:lnTo>
                  <a:lnTo>
                    <a:pt x="717" y="642"/>
                  </a:lnTo>
                  <a:lnTo>
                    <a:pt x="771" y="644"/>
                  </a:lnTo>
                  <a:lnTo>
                    <a:pt x="809" y="543"/>
                  </a:lnTo>
                  <a:lnTo>
                    <a:pt x="856" y="439"/>
                  </a:lnTo>
                  <a:lnTo>
                    <a:pt x="755" y="443"/>
                  </a:lnTo>
                  <a:lnTo>
                    <a:pt x="781" y="371"/>
                  </a:lnTo>
                  <a:lnTo>
                    <a:pt x="806" y="329"/>
                  </a:lnTo>
                  <a:lnTo>
                    <a:pt x="749" y="288"/>
                  </a:lnTo>
                  <a:lnTo>
                    <a:pt x="697" y="248"/>
                  </a:lnTo>
                  <a:lnTo>
                    <a:pt x="729" y="198"/>
                  </a:lnTo>
                  <a:lnTo>
                    <a:pt x="652" y="94"/>
                  </a:lnTo>
                  <a:lnTo>
                    <a:pt x="529" y="59"/>
                  </a:lnTo>
                  <a:lnTo>
                    <a:pt x="445" y="0"/>
                  </a:lnTo>
                  <a:lnTo>
                    <a:pt x="361" y="40"/>
                  </a:lnTo>
                  <a:lnTo>
                    <a:pt x="305" y="146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4191291" y="2759879"/>
              <a:ext cx="451725" cy="657040"/>
            </a:xfrm>
            <a:custGeom>
              <a:avLst/>
              <a:gdLst>
                <a:gd name="T0" fmla="*/ 62475156 w 625"/>
                <a:gd name="T1" fmla="*/ 338173586 h 956"/>
                <a:gd name="T2" fmla="*/ 25882404 w 625"/>
                <a:gd name="T3" fmla="*/ 318889908 h 956"/>
                <a:gd name="T4" fmla="*/ 26328641 w 625"/>
                <a:gd name="T5" fmla="*/ 261979122 h 956"/>
                <a:gd name="T6" fmla="*/ 0 w 625"/>
                <a:gd name="T7" fmla="*/ 246928279 h 956"/>
                <a:gd name="T8" fmla="*/ 24989931 w 625"/>
                <a:gd name="T9" fmla="*/ 212123290 h 956"/>
                <a:gd name="T10" fmla="*/ 62475156 w 625"/>
                <a:gd name="T11" fmla="*/ 222470145 h 956"/>
                <a:gd name="T12" fmla="*/ 84787657 w 625"/>
                <a:gd name="T13" fmla="*/ 179669224 h 956"/>
                <a:gd name="T14" fmla="*/ 106653942 w 625"/>
                <a:gd name="T15" fmla="*/ 172143803 h 956"/>
                <a:gd name="T16" fmla="*/ 102637144 w 625"/>
                <a:gd name="T17" fmla="*/ 147215887 h 956"/>
                <a:gd name="T18" fmla="*/ 126734591 w 625"/>
                <a:gd name="T19" fmla="*/ 148156822 h 956"/>
                <a:gd name="T20" fmla="*/ 143692252 w 625"/>
                <a:gd name="T21" fmla="*/ 100652641 h 956"/>
                <a:gd name="T22" fmla="*/ 164666042 w 625"/>
                <a:gd name="T23" fmla="*/ 51737037 h 956"/>
                <a:gd name="T24" fmla="*/ 119594804 w 625"/>
                <a:gd name="T25" fmla="*/ 53618907 h 956"/>
                <a:gd name="T26" fmla="*/ 131197625 w 625"/>
                <a:gd name="T27" fmla="*/ 19754151 h 956"/>
                <a:gd name="T28" fmla="*/ 142353542 w 625"/>
                <a:gd name="T29" fmla="*/ 0 h 956"/>
                <a:gd name="T30" fmla="*/ 195010844 w 625"/>
                <a:gd name="T31" fmla="*/ 38097586 h 956"/>
                <a:gd name="T32" fmla="*/ 224463799 w 625"/>
                <a:gd name="T33" fmla="*/ 51737037 h 956"/>
                <a:gd name="T34" fmla="*/ 253469850 w 625"/>
                <a:gd name="T35" fmla="*/ 124639622 h 956"/>
                <a:gd name="T36" fmla="*/ 260609636 w 625"/>
                <a:gd name="T37" fmla="*/ 134516695 h 956"/>
                <a:gd name="T38" fmla="*/ 261948346 w 625"/>
                <a:gd name="T39" fmla="*/ 165559316 h 956"/>
                <a:gd name="T40" fmla="*/ 242759502 w 625"/>
                <a:gd name="T41" fmla="*/ 255393950 h 956"/>
                <a:gd name="T42" fmla="*/ 245883827 w 625"/>
                <a:gd name="T43" fmla="*/ 263389839 h 956"/>
                <a:gd name="T44" fmla="*/ 262840819 w 625"/>
                <a:gd name="T45" fmla="*/ 278911149 h 956"/>
                <a:gd name="T46" fmla="*/ 278906007 w 625"/>
                <a:gd name="T47" fmla="*/ 339584989 h 956"/>
                <a:gd name="T48" fmla="*/ 270873747 w 625"/>
                <a:gd name="T49" fmla="*/ 355106299 h 956"/>
                <a:gd name="T50" fmla="*/ 220893238 w 625"/>
                <a:gd name="T51" fmla="*/ 404021282 h 956"/>
                <a:gd name="T52" fmla="*/ 218662055 w 625"/>
                <a:gd name="T53" fmla="*/ 423304960 h 956"/>
                <a:gd name="T54" fmla="*/ 219108291 w 625"/>
                <a:gd name="T55" fmla="*/ 436004152 h 956"/>
                <a:gd name="T56" fmla="*/ 185639875 w 625"/>
                <a:gd name="T57" fmla="*/ 449644278 h 956"/>
                <a:gd name="T58" fmla="*/ 117363621 w 625"/>
                <a:gd name="T59" fmla="*/ 444000041 h 956"/>
                <a:gd name="T60" fmla="*/ 94604884 w 625"/>
                <a:gd name="T61" fmla="*/ 427538481 h 956"/>
                <a:gd name="T62" fmla="*/ 66045049 w 625"/>
                <a:gd name="T63" fmla="*/ 408254117 h 956"/>
                <a:gd name="T64" fmla="*/ 62475156 w 625"/>
                <a:gd name="T65" fmla="*/ 338173586 h 9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5"/>
                <a:gd name="T100" fmla="*/ 0 h 956"/>
                <a:gd name="T101" fmla="*/ 625 w 625"/>
                <a:gd name="T102" fmla="*/ 956 h 9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5" h="956">
                  <a:moveTo>
                    <a:pt x="140" y="719"/>
                  </a:moveTo>
                  <a:lnTo>
                    <a:pt x="58" y="678"/>
                  </a:lnTo>
                  <a:lnTo>
                    <a:pt x="59" y="557"/>
                  </a:lnTo>
                  <a:lnTo>
                    <a:pt x="0" y="525"/>
                  </a:lnTo>
                  <a:lnTo>
                    <a:pt x="56" y="451"/>
                  </a:lnTo>
                  <a:lnTo>
                    <a:pt x="140" y="473"/>
                  </a:lnTo>
                  <a:lnTo>
                    <a:pt x="190" y="382"/>
                  </a:lnTo>
                  <a:lnTo>
                    <a:pt x="239" y="366"/>
                  </a:lnTo>
                  <a:lnTo>
                    <a:pt x="230" y="313"/>
                  </a:lnTo>
                  <a:lnTo>
                    <a:pt x="284" y="315"/>
                  </a:lnTo>
                  <a:lnTo>
                    <a:pt x="322" y="214"/>
                  </a:lnTo>
                  <a:lnTo>
                    <a:pt x="369" y="110"/>
                  </a:lnTo>
                  <a:lnTo>
                    <a:pt x="268" y="114"/>
                  </a:lnTo>
                  <a:lnTo>
                    <a:pt x="294" y="42"/>
                  </a:lnTo>
                  <a:lnTo>
                    <a:pt x="319" y="0"/>
                  </a:lnTo>
                  <a:lnTo>
                    <a:pt x="437" y="81"/>
                  </a:lnTo>
                  <a:lnTo>
                    <a:pt x="503" y="110"/>
                  </a:lnTo>
                  <a:lnTo>
                    <a:pt x="568" y="265"/>
                  </a:lnTo>
                  <a:lnTo>
                    <a:pt x="584" y="286"/>
                  </a:lnTo>
                  <a:lnTo>
                    <a:pt x="587" y="352"/>
                  </a:lnTo>
                  <a:lnTo>
                    <a:pt x="544" y="543"/>
                  </a:lnTo>
                  <a:lnTo>
                    <a:pt x="551" y="560"/>
                  </a:lnTo>
                  <a:lnTo>
                    <a:pt x="589" y="593"/>
                  </a:lnTo>
                  <a:lnTo>
                    <a:pt x="625" y="722"/>
                  </a:lnTo>
                  <a:lnTo>
                    <a:pt x="607" y="755"/>
                  </a:lnTo>
                  <a:lnTo>
                    <a:pt x="495" y="859"/>
                  </a:lnTo>
                  <a:lnTo>
                    <a:pt x="490" y="900"/>
                  </a:lnTo>
                  <a:lnTo>
                    <a:pt x="491" y="927"/>
                  </a:lnTo>
                  <a:lnTo>
                    <a:pt x="416" y="956"/>
                  </a:lnTo>
                  <a:lnTo>
                    <a:pt x="263" y="944"/>
                  </a:lnTo>
                  <a:lnTo>
                    <a:pt x="212" y="909"/>
                  </a:lnTo>
                  <a:lnTo>
                    <a:pt x="148" y="868"/>
                  </a:lnTo>
                  <a:lnTo>
                    <a:pt x="140" y="719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047469" y="3355689"/>
              <a:ext cx="798115" cy="657042"/>
            </a:xfrm>
            <a:custGeom>
              <a:avLst/>
              <a:gdLst>
                <a:gd name="T0" fmla="*/ 386023727 w 845"/>
                <a:gd name="T1" fmla="*/ 41476827 h 955"/>
                <a:gd name="T2" fmla="*/ 443014757 w 845"/>
                <a:gd name="T3" fmla="*/ 27807980 h 955"/>
                <a:gd name="T4" fmla="*/ 488608214 w 845"/>
                <a:gd name="T5" fmla="*/ 33464315 h 955"/>
                <a:gd name="T6" fmla="*/ 538001370 w 845"/>
                <a:gd name="T7" fmla="*/ 99921308 h 955"/>
                <a:gd name="T8" fmla="*/ 624628992 w 845"/>
                <a:gd name="T9" fmla="*/ 111704253 h 955"/>
                <a:gd name="T10" fmla="*/ 642106021 w 845"/>
                <a:gd name="T11" fmla="*/ 121601981 h 955"/>
                <a:gd name="T12" fmla="*/ 622348584 w 845"/>
                <a:gd name="T13" fmla="*/ 266299577 h 955"/>
                <a:gd name="T14" fmla="*/ 593473000 w 845"/>
                <a:gd name="T15" fmla="*/ 280439386 h 955"/>
                <a:gd name="T16" fmla="*/ 512924724 w 845"/>
                <a:gd name="T17" fmla="*/ 303534314 h 955"/>
                <a:gd name="T18" fmla="*/ 448333967 w 845"/>
                <a:gd name="T19" fmla="*/ 304005275 h 955"/>
                <a:gd name="T20" fmla="*/ 443774893 w 845"/>
                <a:gd name="T21" fmla="*/ 377061265 h 955"/>
                <a:gd name="T22" fmla="*/ 377664845 w 845"/>
                <a:gd name="T23" fmla="*/ 411467491 h 955"/>
                <a:gd name="T24" fmla="*/ 263681040 w 845"/>
                <a:gd name="T25" fmla="*/ 434091458 h 955"/>
                <a:gd name="T26" fmla="*/ 208969491 w 845"/>
                <a:gd name="T27" fmla="*/ 450116483 h 955"/>
                <a:gd name="T28" fmla="*/ 193771999 w 845"/>
                <a:gd name="T29" fmla="*/ 413824354 h 955"/>
                <a:gd name="T30" fmla="*/ 161096607 w 845"/>
                <a:gd name="T31" fmla="*/ 391201073 h 955"/>
                <a:gd name="T32" fmla="*/ 195291400 w 845"/>
                <a:gd name="T33" fmla="*/ 313432042 h 955"/>
                <a:gd name="T34" fmla="*/ 189212054 w 845"/>
                <a:gd name="T35" fmla="*/ 267713146 h 955"/>
                <a:gd name="T36" fmla="*/ 50912571 w 845"/>
                <a:gd name="T37" fmla="*/ 184288553 h 955"/>
                <a:gd name="T38" fmla="*/ 43313825 w 845"/>
                <a:gd name="T39" fmla="*/ 175333390 h 955"/>
                <a:gd name="T40" fmla="*/ 0 w 845"/>
                <a:gd name="T41" fmla="*/ 168263485 h 955"/>
                <a:gd name="T42" fmla="*/ 138299498 w 845"/>
                <a:gd name="T43" fmla="*/ 94264973 h 955"/>
                <a:gd name="T44" fmla="*/ 204410418 w 845"/>
                <a:gd name="T45" fmla="*/ 61272295 h 955"/>
                <a:gd name="T46" fmla="*/ 178573636 w 845"/>
                <a:gd name="T47" fmla="*/ 17910246 h 955"/>
                <a:gd name="T48" fmla="*/ 182373445 w 845"/>
                <a:gd name="T49" fmla="*/ 0 h 955"/>
                <a:gd name="T50" fmla="*/ 231006519 w 845"/>
                <a:gd name="T51" fmla="*/ 19324501 h 955"/>
                <a:gd name="T52" fmla="*/ 269760385 w 845"/>
                <a:gd name="T53" fmla="*/ 35820492 h 955"/>
                <a:gd name="T54" fmla="*/ 386023727 w 845"/>
                <a:gd name="T55" fmla="*/ 41476827 h 95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45"/>
                <a:gd name="T85" fmla="*/ 0 h 955"/>
                <a:gd name="T86" fmla="*/ 845 w 845"/>
                <a:gd name="T87" fmla="*/ 955 h 95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45" h="955">
                  <a:moveTo>
                    <a:pt x="508" y="88"/>
                  </a:moveTo>
                  <a:lnTo>
                    <a:pt x="583" y="59"/>
                  </a:lnTo>
                  <a:lnTo>
                    <a:pt x="643" y="71"/>
                  </a:lnTo>
                  <a:lnTo>
                    <a:pt x="708" y="212"/>
                  </a:lnTo>
                  <a:lnTo>
                    <a:pt x="822" y="237"/>
                  </a:lnTo>
                  <a:lnTo>
                    <a:pt x="845" y="258"/>
                  </a:lnTo>
                  <a:lnTo>
                    <a:pt x="819" y="565"/>
                  </a:lnTo>
                  <a:lnTo>
                    <a:pt x="781" y="595"/>
                  </a:lnTo>
                  <a:lnTo>
                    <a:pt x="675" y="644"/>
                  </a:lnTo>
                  <a:lnTo>
                    <a:pt x="590" y="645"/>
                  </a:lnTo>
                  <a:lnTo>
                    <a:pt x="584" y="800"/>
                  </a:lnTo>
                  <a:lnTo>
                    <a:pt x="497" y="873"/>
                  </a:lnTo>
                  <a:lnTo>
                    <a:pt x="347" y="921"/>
                  </a:lnTo>
                  <a:lnTo>
                    <a:pt x="275" y="955"/>
                  </a:lnTo>
                  <a:lnTo>
                    <a:pt x="255" y="878"/>
                  </a:lnTo>
                  <a:lnTo>
                    <a:pt x="212" y="830"/>
                  </a:lnTo>
                  <a:lnTo>
                    <a:pt x="257" y="665"/>
                  </a:lnTo>
                  <a:lnTo>
                    <a:pt x="249" y="568"/>
                  </a:lnTo>
                  <a:lnTo>
                    <a:pt x="67" y="391"/>
                  </a:lnTo>
                  <a:lnTo>
                    <a:pt x="57" y="372"/>
                  </a:lnTo>
                  <a:lnTo>
                    <a:pt x="0" y="357"/>
                  </a:lnTo>
                  <a:lnTo>
                    <a:pt x="182" y="200"/>
                  </a:lnTo>
                  <a:lnTo>
                    <a:pt x="269" y="130"/>
                  </a:lnTo>
                  <a:lnTo>
                    <a:pt x="235" y="38"/>
                  </a:lnTo>
                  <a:lnTo>
                    <a:pt x="240" y="0"/>
                  </a:lnTo>
                  <a:lnTo>
                    <a:pt x="304" y="41"/>
                  </a:lnTo>
                  <a:lnTo>
                    <a:pt x="355" y="76"/>
                  </a:lnTo>
                  <a:lnTo>
                    <a:pt x="508" y="88"/>
                  </a:lnTo>
                  <a:close/>
                </a:path>
              </a:pathLst>
            </a:custGeom>
            <a:solidFill>
              <a:srgbClr val="FFC000"/>
            </a:solidFill>
            <a:ln w="1587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3676770" y="2981247"/>
              <a:ext cx="674549" cy="645266"/>
            </a:xfrm>
            <a:custGeom>
              <a:avLst/>
              <a:gdLst>
                <a:gd name="T0" fmla="*/ 198430666 w 838"/>
                <a:gd name="T1" fmla="*/ 183865936 h 941"/>
                <a:gd name="T2" fmla="*/ 151871316 w 838"/>
                <a:gd name="T3" fmla="*/ 193766347 h 941"/>
                <a:gd name="T4" fmla="*/ 135797643 w 838"/>
                <a:gd name="T5" fmla="*/ 235725165 h 941"/>
                <a:gd name="T6" fmla="*/ 125266000 w 838"/>
                <a:gd name="T7" fmla="*/ 251755055 h 941"/>
                <a:gd name="T8" fmla="*/ 114180451 w 838"/>
                <a:gd name="T9" fmla="*/ 228181929 h 941"/>
                <a:gd name="T10" fmla="*/ 57644875 w 838"/>
                <a:gd name="T11" fmla="*/ 201781292 h 941"/>
                <a:gd name="T12" fmla="*/ 14411219 w 838"/>
                <a:gd name="T13" fmla="*/ 270613144 h 941"/>
                <a:gd name="T14" fmla="*/ 0 w 838"/>
                <a:gd name="T15" fmla="*/ 311629229 h 941"/>
                <a:gd name="T16" fmla="*/ 19399343 w 838"/>
                <a:gd name="T17" fmla="*/ 363960254 h 941"/>
                <a:gd name="T18" fmla="*/ 76490308 w 838"/>
                <a:gd name="T19" fmla="*/ 443635249 h 941"/>
                <a:gd name="T20" fmla="*/ 118060765 w 838"/>
                <a:gd name="T21" fmla="*/ 443635249 h 941"/>
                <a:gd name="T22" fmla="*/ 135797643 w 838"/>
                <a:gd name="T23" fmla="*/ 442692517 h 941"/>
                <a:gd name="T24" fmla="*/ 315382830 w 838"/>
                <a:gd name="T25" fmla="*/ 425719894 h 941"/>
                <a:gd name="T26" fmla="*/ 416260670 w 838"/>
                <a:gd name="T27" fmla="*/ 351702582 h 941"/>
                <a:gd name="T28" fmla="*/ 464482433 w 838"/>
                <a:gd name="T29" fmla="*/ 318700755 h 941"/>
                <a:gd name="T30" fmla="*/ 445637001 w 838"/>
                <a:gd name="T31" fmla="*/ 275327494 h 941"/>
                <a:gd name="T32" fmla="*/ 448408760 w 838"/>
                <a:gd name="T33" fmla="*/ 257412138 h 941"/>
                <a:gd name="T34" fmla="*/ 443974541 w 838"/>
                <a:gd name="T35" fmla="*/ 187165844 h 941"/>
                <a:gd name="T36" fmla="*/ 398523792 w 838"/>
                <a:gd name="T37" fmla="*/ 167836689 h 941"/>
                <a:gd name="T38" fmla="*/ 399077697 w 838"/>
                <a:gd name="T39" fmla="*/ 110790713 h 941"/>
                <a:gd name="T40" fmla="*/ 366375609 w 838"/>
                <a:gd name="T41" fmla="*/ 95704242 h 941"/>
                <a:gd name="T42" fmla="*/ 305959742 w 838"/>
                <a:gd name="T43" fmla="*/ 30172953 h 941"/>
                <a:gd name="T44" fmla="*/ 284343294 w 838"/>
                <a:gd name="T45" fmla="*/ 0 h 941"/>
                <a:gd name="T46" fmla="*/ 259955088 w 838"/>
                <a:gd name="T47" fmla="*/ 0 h 941"/>
                <a:gd name="T48" fmla="*/ 200647776 w 838"/>
                <a:gd name="T49" fmla="*/ 38658921 h 941"/>
                <a:gd name="T50" fmla="*/ 206744455 w 838"/>
                <a:gd name="T51" fmla="*/ 54688135 h 941"/>
                <a:gd name="T52" fmla="*/ 225035982 w 838"/>
                <a:gd name="T53" fmla="*/ 67889141 h 941"/>
                <a:gd name="T54" fmla="*/ 196767462 w 838"/>
                <a:gd name="T55" fmla="*/ 136249305 h 941"/>
                <a:gd name="T56" fmla="*/ 177368077 w 838"/>
                <a:gd name="T57" fmla="*/ 154164661 h 941"/>
                <a:gd name="T58" fmla="*/ 198430666 w 838"/>
                <a:gd name="T59" fmla="*/ 183865936 h 9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38"/>
                <a:gd name="T91" fmla="*/ 0 h 941"/>
                <a:gd name="T92" fmla="*/ 838 w 838"/>
                <a:gd name="T93" fmla="*/ 941 h 9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38" h="941">
                  <a:moveTo>
                    <a:pt x="358" y="390"/>
                  </a:moveTo>
                  <a:lnTo>
                    <a:pt x="274" y="411"/>
                  </a:lnTo>
                  <a:lnTo>
                    <a:pt x="245" y="500"/>
                  </a:lnTo>
                  <a:lnTo>
                    <a:pt x="226" y="534"/>
                  </a:lnTo>
                  <a:lnTo>
                    <a:pt x="206" y="484"/>
                  </a:lnTo>
                  <a:lnTo>
                    <a:pt x="104" y="428"/>
                  </a:lnTo>
                  <a:lnTo>
                    <a:pt x="26" y="574"/>
                  </a:lnTo>
                  <a:lnTo>
                    <a:pt x="0" y="661"/>
                  </a:lnTo>
                  <a:lnTo>
                    <a:pt x="35" y="772"/>
                  </a:lnTo>
                  <a:lnTo>
                    <a:pt x="138" y="941"/>
                  </a:lnTo>
                  <a:lnTo>
                    <a:pt x="213" y="941"/>
                  </a:lnTo>
                  <a:lnTo>
                    <a:pt x="245" y="939"/>
                  </a:lnTo>
                  <a:lnTo>
                    <a:pt x="569" y="903"/>
                  </a:lnTo>
                  <a:lnTo>
                    <a:pt x="751" y="746"/>
                  </a:lnTo>
                  <a:lnTo>
                    <a:pt x="838" y="676"/>
                  </a:lnTo>
                  <a:lnTo>
                    <a:pt x="804" y="584"/>
                  </a:lnTo>
                  <a:lnTo>
                    <a:pt x="809" y="546"/>
                  </a:lnTo>
                  <a:lnTo>
                    <a:pt x="801" y="397"/>
                  </a:lnTo>
                  <a:lnTo>
                    <a:pt x="719" y="356"/>
                  </a:lnTo>
                  <a:lnTo>
                    <a:pt x="720" y="235"/>
                  </a:lnTo>
                  <a:lnTo>
                    <a:pt x="661" y="203"/>
                  </a:lnTo>
                  <a:lnTo>
                    <a:pt x="552" y="64"/>
                  </a:lnTo>
                  <a:lnTo>
                    <a:pt x="513" y="0"/>
                  </a:lnTo>
                  <a:lnTo>
                    <a:pt x="469" y="0"/>
                  </a:lnTo>
                  <a:lnTo>
                    <a:pt x="362" y="82"/>
                  </a:lnTo>
                  <a:lnTo>
                    <a:pt x="373" y="116"/>
                  </a:lnTo>
                  <a:lnTo>
                    <a:pt x="406" y="144"/>
                  </a:lnTo>
                  <a:lnTo>
                    <a:pt x="355" y="289"/>
                  </a:lnTo>
                  <a:lnTo>
                    <a:pt x="320" y="327"/>
                  </a:lnTo>
                  <a:lnTo>
                    <a:pt x="358" y="39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7" name="Freeform 47"/>
            <p:cNvSpPr>
              <a:spLocks/>
            </p:cNvSpPr>
            <p:nvPr/>
          </p:nvSpPr>
          <p:spPr bwMode="auto">
            <a:xfrm>
              <a:off x="4543758" y="2816398"/>
              <a:ext cx="1024990" cy="939639"/>
            </a:xfrm>
            <a:custGeom>
              <a:avLst/>
              <a:gdLst>
                <a:gd name="T0" fmla="*/ 275688800 w 1412"/>
                <a:gd name="T1" fmla="*/ 524339686 h 1368"/>
                <a:gd name="T2" fmla="*/ 227644901 w 1412"/>
                <a:gd name="T3" fmla="*/ 552656647 h 1368"/>
                <a:gd name="T4" fmla="*/ 215521856 w 1412"/>
                <a:gd name="T5" fmla="*/ 573422922 h 1368"/>
                <a:gd name="T6" fmla="*/ 215521856 w 1412"/>
                <a:gd name="T7" fmla="*/ 645631549 h 1368"/>
                <a:gd name="T8" fmla="*/ 106413737 w 1412"/>
                <a:gd name="T9" fmla="*/ 637608216 h 1368"/>
                <a:gd name="T10" fmla="*/ 118088500 w 1412"/>
                <a:gd name="T11" fmla="*/ 492718999 h 1368"/>
                <a:gd name="T12" fmla="*/ 107761263 w 1412"/>
                <a:gd name="T13" fmla="*/ 482807823 h 1368"/>
                <a:gd name="T14" fmla="*/ 56574679 w 1412"/>
                <a:gd name="T15" fmla="*/ 471008803 h 1368"/>
                <a:gd name="T16" fmla="*/ 27389435 w 1412"/>
                <a:gd name="T17" fmla="*/ 404463704 h 1368"/>
                <a:gd name="T18" fmla="*/ 448952 w 1412"/>
                <a:gd name="T19" fmla="*/ 398800175 h 1368"/>
                <a:gd name="T20" fmla="*/ 0 w 1412"/>
                <a:gd name="T21" fmla="*/ 386057233 h 1368"/>
                <a:gd name="T22" fmla="*/ 2244761 w 1412"/>
                <a:gd name="T23" fmla="*/ 366707528 h 1368"/>
                <a:gd name="T24" fmla="*/ 52533440 w 1412"/>
                <a:gd name="T25" fmla="*/ 317624206 h 1368"/>
                <a:gd name="T26" fmla="*/ 60615917 w 1412"/>
                <a:gd name="T27" fmla="*/ 302050187 h 1368"/>
                <a:gd name="T28" fmla="*/ 44451634 w 1412"/>
                <a:gd name="T29" fmla="*/ 241167931 h 1368"/>
                <a:gd name="T30" fmla="*/ 27389435 w 1412"/>
                <a:gd name="T31" fmla="*/ 225593225 h 1368"/>
                <a:gd name="T32" fmla="*/ 24246101 w 1412"/>
                <a:gd name="T33" fmla="*/ 217570578 h 1368"/>
                <a:gd name="T34" fmla="*/ 43553719 w 1412"/>
                <a:gd name="T35" fmla="*/ 127427397 h 1368"/>
                <a:gd name="T36" fmla="*/ 126619259 w 1412"/>
                <a:gd name="T37" fmla="*/ 140170339 h 1368"/>
                <a:gd name="T38" fmla="*/ 189479957 w 1412"/>
                <a:gd name="T39" fmla="*/ 92974946 h 1368"/>
                <a:gd name="T40" fmla="*/ 177805864 w 1412"/>
                <a:gd name="T41" fmla="*/ 60882277 h 1368"/>
                <a:gd name="T42" fmla="*/ 194868052 w 1412"/>
                <a:gd name="T43" fmla="*/ 53802865 h 1368"/>
                <a:gd name="T44" fmla="*/ 204296715 w 1412"/>
                <a:gd name="T45" fmla="*/ 51915022 h 1368"/>
                <a:gd name="T46" fmla="*/ 220909950 w 1412"/>
                <a:gd name="T47" fmla="*/ 49555218 h 1368"/>
                <a:gd name="T48" fmla="*/ 288709750 w 1412"/>
                <a:gd name="T49" fmla="*/ 0 h 1368"/>
                <a:gd name="T50" fmla="*/ 305771937 w 1412"/>
                <a:gd name="T51" fmla="*/ 16990594 h 1368"/>
                <a:gd name="T52" fmla="*/ 296792226 w 1412"/>
                <a:gd name="T53" fmla="*/ 53802865 h 1368"/>
                <a:gd name="T54" fmla="*/ 324180981 w 1412"/>
                <a:gd name="T55" fmla="*/ 53802865 h 1368"/>
                <a:gd name="T56" fmla="*/ 377612388 w 1412"/>
                <a:gd name="T57" fmla="*/ 78344140 h 1368"/>
                <a:gd name="T58" fmla="*/ 449004474 w 1412"/>
                <a:gd name="T59" fmla="*/ 74096493 h 1368"/>
                <a:gd name="T60" fmla="*/ 458882759 w 1412"/>
                <a:gd name="T61" fmla="*/ 67489041 h 1368"/>
                <a:gd name="T62" fmla="*/ 547785314 w 1412"/>
                <a:gd name="T63" fmla="*/ 50499140 h 1368"/>
                <a:gd name="T64" fmla="*/ 565745406 w 1412"/>
                <a:gd name="T65" fmla="*/ 51915022 h 1368"/>
                <a:gd name="T66" fmla="*/ 585501976 w 1412"/>
                <a:gd name="T67" fmla="*/ 85895512 h 1368"/>
                <a:gd name="T68" fmla="*/ 633994157 w 1412"/>
                <a:gd name="T69" fmla="*/ 114212495 h 1368"/>
                <a:gd name="T70" fmla="*/ 625463398 w 1412"/>
                <a:gd name="T71" fmla="*/ 142529456 h 1368"/>
                <a:gd name="T72" fmla="*/ 590890070 w 1412"/>
                <a:gd name="T73" fmla="*/ 200108029 h 1368"/>
                <a:gd name="T74" fmla="*/ 564398550 w 1412"/>
                <a:gd name="T75" fmla="*/ 220402343 h 1368"/>
                <a:gd name="T76" fmla="*/ 559010455 w 1412"/>
                <a:gd name="T77" fmla="*/ 241167931 h 1368"/>
                <a:gd name="T78" fmla="*/ 577868451 w 1412"/>
                <a:gd name="T79" fmla="*/ 302994108 h 1368"/>
                <a:gd name="T80" fmla="*/ 556765695 w 1412"/>
                <a:gd name="T81" fmla="*/ 321399892 h 1368"/>
                <a:gd name="T82" fmla="*/ 564847502 w 1412"/>
                <a:gd name="T83" fmla="*/ 352076657 h 1368"/>
                <a:gd name="T84" fmla="*/ 529825222 w 1412"/>
                <a:gd name="T85" fmla="*/ 362931841 h 1368"/>
                <a:gd name="T86" fmla="*/ 479985515 w 1412"/>
                <a:gd name="T87" fmla="*/ 439860077 h 1368"/>
                <a:gd name="T88" fmla="*/ 467413518 w 1412"/>
                <a:gd name="T89" fmla="*/ 432780665 h 1368"/>
                <a:gd name="T90" fmla="*/ 456188377 w 1412"/>
                <a:gd name="T91" fmla="*/ 396440371 h 1368"/>
                <a:gd name="T92" fmla="*/ 415329050 w 1412"/>
                <a:gd name="T93" fmla="*/ 374730861 h 1368"/>
                <a:gd name="T94" fmla="*/ 356509632 w 1412"/>
                <a:gd name="T95" fmla="*/ 438916156 h 1368"/>
                <a:gd name="T96" fmla="*/ 339896313 w 1412"/>
                <a:gd name="T97" fmla="*/ 473368607 h 1368"/>
                <a:gd name="T98" fmla="*/ 275688800 w 1412"/>
                <a:gd name="T99" fmla="*/ 524339686 h 13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12"/>
                <a:gd name="T151" fmla="*/ 0 h 1368"/>
                <a:gd name="T152" fmla="*/ 1412 w 1412"/>
                <a:gd name="T153" fmla="*/ 1368 h 13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12" h="1368">
                  <a:moveTo>
                    <a:pt x="614" y="1111"/>
                  </a:moveTo>
                  <a:lnTo>
                    <a:pt x="507" y="1171"/>
                  </a:lnTo>
                  <a:lnTo>
                    <a:pt x="480" y="1215"/>
                  </a:lnTo>
                  <a:lnTo>
                    <a:pt x="480" y="1368"/>
                  </a:lnTo>
                  <a:lnTo>
                    <a:pt x="237" y="1351"/>
                  </a:lnTo>
                  <a:lnTo>
                    <a:pt x="263" y="1044"/>
                  </a:lnTo>
                  <a:lnTo>
                    <a:pt x="240" y="1023"/>
                  </a:lnTo>
                  <a:lnTo>
                    <a:pt x="126" y="998"/>
                  </a:lnTo>
                  <a:lnTo>
                    <a:pt x="61" y="857"/>
                  </a:lnTo>
                  <a:lnTo>
                    <a:pt x="1" y="845"/>
                  </a:lnTo>
                  <a:lnTo>
                    <a:pt x="0" y="818"/>
                  </a:lnTo>
                  <a:lnTo>
                    <a:pt x="5" y="777"/>
                  </a:lnTo>
                  <a:lnTo>
                    <a:pt x="117" y="673"/>
                  </a:lnTo>
                  <a:lnTo>
                    <a:pt x="135" y="640"/>
                  </a:lnTo>
                  <a:lnTo>
                    <a:pt x="99" y="511"/>
                  </a:lnTo>
                  <a:lnTo>
                    <a:pt x="61" y="478"/>
                  </a:lnTo>
                  <a:lnTo>
                    <a:pt x="54" y="461"/>
                  </a:lnTo>
                  <a:lnTo>
                    <a:pt x="97" y="270"/>
                  </a:lnTo>
                  <a:lnTo>
                    <a:pt x="282" y="297"/>
                  </a:lnTo>
                  <a:lnTo>
                    <a:pt x="422" y="197"/>
                  </a:lnTo>
                  <a:lnTo>
                    <a:pt x="396" y="129"/>
                  </a:lnTo>
                  <a:lnTo>
                    <a:pt x="434" y="114"/>
                  </a:lnTo>
                  <a:lnTo>
                    <a:pt x="455" y="110"/>
                  </a:lnTo>
                  <a:lnTo>
                    <a:pt x="492" y="105"/>
                  </a:lnTo>
                  <a:lnTo>
                    <a:pt x="643" y="0"/>
                  </a:lnTo>
                  <a:lnTo>
                    <a:pt x="681" y="36"/>
                  </a:lnTo>
                  <a:lnTo>
                    <a:pt x="661" y="114"/>
                  </a:lnTo>
                  <a:lnTo>
                    <a:pt x="722" y="114"/>
                  </a:lnTo>
                  <a:lnTo>
                    <a:pt x="841" y="166"/>
                  </a:lnTo>
                  <a:lnTo>
                    <a:pt x="1000" y="157"/>
                  </a:lnTo>
                  <a:lnTo>
                    <a:pt x="1022" y="143"/>
                  </a:lnTo>
                  <a:lnTo>
                    <a:pt x="1220" y="107"/>
                  </a:lnTo>
                  <a:lnTo>
                    <a:pt x="1260" y="110"/>
                  </a:lnTo>
                  <a:lnTo>
                    <a:pt x="1304" y="182"/>
                  </a:lnTo>
                  <a:lnTo>
                    <a:pt x="1412" y="242"/>
                  </a:lnTo>
                  <a:lnTo>
                    <a:pt x="1393" y="302"/>
                  </a:lnTo>
                  <a:lnTo>
                    <a:pt x="1316" y="424"/>
                  </a:lnTo>
                  <a:lnTo>
                    <a:pt x="1257" y="467"/>
                  </a:lnTo>
                  <a:lnTo>
                    <a:pt x="1245" y="511"/>
                  </a:lnTo>
                  <a:lnTo>
                    <a:pt x="1287" y="642"/>
                  </a:lnTo>
                  <a:lnTo>
                    <a:pt x="1240" y="681"/>
                  </a:lnTo>
                  <a:lnTo>
                    <a:pt x="1258" y="746"/>
                  </a:lnTo>
                  <a:lnTo>
                    <a:pt x="1180" y="769"/>
                  </a:lnTo>
                  <a:lnTo>
                    <a:pt x="1069" y="932"/>
                  </a:lnTo>
                  <a:lnTo>
                    <a:pt x="1041" y="917"/>
                  </a:lnTo>
                  <a:lnTo>
                    <a:pt x="1016" y="840"/>
                  </a:lnTo>
                  <a:lnTo>
                    <a:pt x="925" y="794"/>
                  </a:lnTo>
                  <a:lnTo>
                    <a:pt x="794" y="930"/>
                  </a:lnTo>
                  <a:lnTo>
                    <a:pt x="757" y="1003"/>
                  </a:lnTo>
                  <a:lnTo>
                    <a:pt x="614" y="1111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8" name="Freeform 48"/>
            <p:cNvSpPr>
              <a:spLocks/>
            </p:cNvSpPr>
            <p:nvPr/>
          </p:nvSpPr>
          <p:spPr bwMode="auto">
            <a:xfrm>
              <a:off x="5730801" y="2854078"/>
              <a:ext cx="945989" cy="763015"/>
            </a:xfrm>
            <a:custGeom>
              <a:avLst/>
              <a:gdLst>
                <a:gd name="T0" fmla="*/ 195760772 w 1309"/>
                <a:gd name="T1" fmla="*/ 32752906 h 1106"/>
                <a:gd name="T2" fmla="*/ 161057860 w 1309"/>
                <a:gd name="T3" fmla="*/ 31803507 h 1106"/>
                <a:gd name="T4" fmla="*/ 141036691 w 1309"/>
                <a:gd name="T5" fmla="*/ 79746111 h 1106"/>
                <a:gd name="T6" fmla="*/ 71630929 w 1309"/>
                <a:gd name="T7" fmla="*/ 60284116 h 1106"/>
                <a:gd name="T8" fmla="*/ 67626829 w 1309"/>
                <a:gd name="T9" fmla="*/ 81170210 h 1106"/>
                <a:gd name="T10" fmla="*/ 91651452 w 1309"/>
                <a:gd name="T11" fmla="*/ 162814430 h 1106"/>
                <a:gd name="T12" fmla="*/ 46270959 w 1309"/>
                <a:gd name="T13" fmla="*/ 197940867 h 1106"/>
                <a:gd name="T14" fmla="*/ 23580380 w 1309"/>
                <a:gd name="T15" fmla="*/ 243984662 h 1106"/>
                <a:gd name="T16" fmla="*/ 0 w 1309"/>
                <a:gd name="T17" fmla="*/ 291452556 h 1106"/>
                <a:gd name="T18" fmla="*/ 118791689 w 1309"/>
                <a:gd name="T19" fmla="*/ 339869849 h 1106"/>
                <a:gd name="T20" fmla="*/ 157053759 w 1309"/>
                <a:gd name="T21" fmla="*/ 398255232 h 1106"/>
                <a:gd name="T22" fmla="*/ 132583590 w 1309"/>
                <a:gd name="T23" fmla="*/ 450470122 h 1106"/>
                <a:gd name="T24" fmla="*/ 124575389 w 1309"/>
                <a:gd name="T25" fmla="*/ 513127714 h 1106"/>
                <a:gd name="T26" fmla="*/ 176185170 w 1309"/>
                <a:gd name="T27" fmla="*/ 524994516 h 1106"/>
                <a:gd name="T28" fmla="*/ 269616180 w 1309"/>
                <a:gd name="T29" fmla="*/ 490817522 h 1106"/>
                <a:gd name="T30" fmla="*/ 278959748 w 1309"/>
                <a:gd name="T31" fmla="*/ 484646427 h 1106"/>
                <a:gd name="T32" fmla="*/ 260273279 w 1309"/>
                <a:gd name="T33" fmla="*/ 437653921 h 1106"/>
                <a:gd name="T34" fmla="*/ 273175381 w 1309"/>
                <a:gd name="T35" fmla="*/ 429109328 h 1106"/>
                <a:gd name="T36" fmla="*/ 350145173 w 1309"/>
                <a:gd name="T37" fmla="*/ 388287229 h 1106"/>
                <a:gd name="T38" fmla="*/ 379509243 w 1309"/>
                <a:gd name="T39" fmla="*/ 403002228 h 1106"/>
                <a:gd name="T40" fmla="*/ 470716420 w 1309"/>
                <a:gd name="T41" fmla="*/ 445723126 h 1106"/>
                <a:gd name="T42" fmla="*/ 484063421 w 1309"/>
                <a:gd name="T43" fmla="*/ 460438124 h 1106"/>
                <a:gd name="T44" fmla="*/ 573046098 w 1309"/>
                <a:gd name="T45" fmla="*/ 384489632 h 1106"/>
                <a:gd name="T46" fmla="*/ 566371930 w 1309"/>
                <a:gd name="T47" fmla="*/ 373572230 h 1106"/>
                <a:gd name="T48" fmla="*/ 582388999 w 1309"/>
                <a:gd name="T49" fmla="*/ 333698754 h 1106"/>
                <a:gd name="T50" fmla="*/ 524550659 w 1309"/>
                <a:gd name="T51" fmla="*/ 322781352 h 1106"/>
                <a:gd name="T52" fmla="*/ 503194790 w 1309"/>
                <a:gd name="T53" fmla="*/ 310439851 h 1106"/>
                <a:gd name="T54" fmla="*/ 492517189 w 1309"/>
                <a:gd name="T55" fmla="*/ 296674252 h 1106"/>
                <a:gd name="T56" fmla="*/ 481394021 w 1309"/>
                <a:gd name="T57" fmla="*/ 282433952 h 1106"/>
                <a:gd name="T58" fmla="*/ 429339382 w 1309"/>
                <a:gd name="T59" fmla="*/ 293826054 h 1106"/>
                <a:gd name="T60" fmla="*/ 352814573 w 1309"/>
                <a:gd name="T61" fmla="*/ 270092452 h 1106"/>
                <a:gd name="T62" fmla="*/ 334128688 w 1309"/>
                <a:gd name="T63" fmla="*/ 225946766 h 1106"/>
                <a:gd name="T64" fmla="*/ 374170442 w 1309"/>
                <a:gd name="T65" fmla="*/ 154745226 h 1106"/>
                <a:gd name="T66" fmla="*/ 423555681 w 1309"/>
                <a:gd name="T67" fmla="*/ 152371728 h 1106"/>
                <a:gd name="T68" fmla="*/ 417327080 w 1309"/>
                <a:gd name="T69" fmla="*/ 120093533 h 1106"/>
                <a:gd name="T70" fmla="*/ 395081411 w 1309"/>
                <a:gd name="T71" fmla="*/ 80220811 h 1106"/>
                <a:gd name="T72" fmla="*/ 419996481 w 1309"/>
                <a:gd name="T73" fmla="*/ 53164311 h 1106"/>
                <a:gd name="T74" fmla="*/ 398640612 w 1309"/>
                <a:gd name="T75" fmla="*/ 9018606 h 1106"/>
                <a:gd name="T76" fmla="*/ 335463388 w 1309"/>
                <a:gd name="T77" fmla="*/ 10442705 h 1106"/>
                <a:gd name="T78" fmla="*/ 318111619 w 1309"/>
                <a:gd name="T79" fmla="*/ 0 h 1106"/>
                <a:gd name="T80" fmla="*/ 277624381 w 1309"/>
                <a:gd name="T81" fmla="*/ 18512601 h 1106"/>
                <a:gd name="T82" fmla="*/ 228239809 w 1309"/>
                <a:gd name="T83" fmla="*/ 28480609 h 1106"/>
                <a:gd name="T84" fmla="*/ 195760772 w 1309"/>
                <a:gd name="T85" fmla="*/ 32752906 h 11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9"/>
                <a:gd name="T130" fmla="*/ 0 h 1106"/>
                <a:gd name="T131" fmla="*/ 1309 w 1309"/>
                <a:gd name="T132" fmla="*/ 1106 h 110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9" h="1106">
                  <a:moveTo>
                    <a:pt x="440" y="69"/>
                  </a:moveTo>
                  <a:lnTo>
                    <a:pt x="362" y="67"/>
                  </a:lnTo>
                  <a:lnTo>
                    <a:pt x="317" y="168"/>
                  </a:lnTo>
                  <a:lnTo>
                    <a:pt x="161" y="127"/>
                  </a:lnTo>
                  <a:lnTo>
                    <a:pt x="152" y="171"/>
                  </a:lnTo>
                  <a:lnTo>
                    <a:pt x="206" y="343"/>
                  </a:lnTo>
                  <a:lnTo>
                    <a:pt x="104" y="417"/>
                  </a:lnTo>
                  <a:lnTo>
                    <a:pt x="53" y="514"/>
                  </a:lnTo>
                  <a:lnTo>
                    <a:pt x="0" y="614"/>
                  </a:lnTo>
                  <a:lnTo>
                    <a:pt x="267" y="716"/>
                  </a:lnTo>
                  <a:lnTo>
                    <a:pt x="353" y="839"/>
                  </a:lnTo>
                  <a:lnTo>
                    <a:pt x="298" y="949"/>
                  </a:lnTo>
                  <a:lnTo>
                    <a:pt x="280" y="1081"/>
                  </a:lnTo>
                  <a:lnTo>
                    <a:pt x="396" y="1106"/>
                  </a:lnTo>
                  <a:lnTo>
                    <a:pt x="606" y="1034"/>
                  </a:lnTo>
                  <a:lnTo>
                    <a:pt x="627" y="1021"/>
                  </a:lnTo>
                  <a:lnTo>
                    <a:pt x="585" y="922"/>
                  </a:lnTo>
                  <a:lnTo>
                    <a:pt x="614" y="904"/>
                  </a:lnTo>
                  <a:lnTo>
                    <a:pt x="787" y="818"/>
                  </a:lnTo>
                  <a:lnTo>
                    <a:pt x="853" y="849"/>
                  </a:lnTo>
                  <a:lnTo>
                    <a:pt x="1058" y="939"/>
                  </a:lnTo>
                  <a:lnTo>
                    <a:pt x="1088" y="970"/>
                  </a:lnTo>
                  <a:lnTo>
                    <a:pt x="1288" y="810"/>
                  </a:lnTo>
                  <a:lnTo>
                    <a:pt x="1273" y="787"/>
                  </a:lnTo>
                  <a:lnTo>
                    <a:pt x="1309" y="703"/>
                  </a:lnTo>
                  <a:lnTo>
                    <a:pt x="1179" y="680"/>
                  </a:lnTo>
                  <a:lnTo>
                    <a:pt x="1131" y="654"/>
                  </a:lnTo>
                  <a:lnTo>
                    <a:pt x="1107" y="625"/>
                  </a:lnTo>
                  <a:lnTo>
                    <a:pt x="1082" y="595"/>
                  </a:lnTo>
                  <a:lnTo>
                    <a:pt x="965" y="619"/>
                  </a:lnTo>
                  <a:lnTo>
                    <a:pt x="793" y="569"/>
                  </a:lnTo>
                  <a:lnTo>
                    <a:pt x="751" y="476"/>
                  </a:lnTo>
                  <a:lnTo>
                    <a:pt x="841" y="326"/>
                  </a:lnTo>
                  <a:lnTo>
                    <a:pt x="952" y="321"/>
                  </a:lnTo>
                  <a:lnTo>
                    <a:pt x="938" y="253"/>
                  </a:lnTo>
                  <a:lnTo>
                    <a:pt x="888" y="169"/>
                  </a:lnTo>
                  <a:lnTo>
                    <a:pt x="944" y="112"/>
                  </a:lnTo>
                  <a:lnTo>
                    <a:pt x="896" y="19"/>
                  </a:lnTo>
                  <a:lnTo>
                    <a:pt x="754" y="22"/>
                  </a:lnTo>
                  <a:lnTo>
                    <a:pt x="715" y="0"/>
                  </a:lnTo>
                  <a:lnTo>
                    <a:pt x="624" y="39"/>
                  </a:lnTo>
                  <a:lnTo>
                    <a:pt x="513" y="60"/>
                  </a:lnTo>
                  <a:lnTo>
                    <a:pt x="440" y="69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59" name="Freeform 49" descr="Buket"/>
            <p:cNvSpPr>
              <a:spLocks/>
            </p:cNvSpPr>
            <p:nvPr/>
          </p:nvSpPr>
          <p:spPr bwMode="auto">
            <a:xfrm>
              <a:off x="6012370" y="1700135"/>
              <a:ext cx="571239" cy="602876"/>
            </a:xfrm>
            <a:custGeom>
              <a:avLst/>
              <a:gdLst>
                <a:gd name="T0" fmla="*/ 313246710 w 789"/>
                <a:gd name="T1" fmla="*/ 13960333 h 882"/>
                <a:gd name="T2" fmla="*/ 272194270 w 789"/>
                <a:gd name="T3" fmla="*/ 15821256 h 882"/>
                <a:gd name="T4" fmla="*/ 224895388 w 789"/>
                <a:gd name="T5" fmla="*/ 45137620 h 882"/>
                <a:gd name="T6" fmla="*/ 191874948 w 789"/>
                <a:gd name="T7" fmla="*/ 50256520 h 882"/>
                <a:gd name="T8" fmla="*/ 133866024 w 789"/>
                <a:gd name="T9" fmla="*/ 75384429 h 882"/>
                <a:gd name="T10" fmla="*/ 102184250 w 789"/>
                <a:gd name="T11" fmla="*/ 76315572 h 882"/>
                <a:gd name="T12" fmla="*/ 52654237 w 789"/>
                <a:gd name="T13" fmla="*/ 67939375 h 882"/>
                <a:gd name="T14" fmla="*/ 33912895 w 789"/>
                <a:gd name="T15" fmla="*/ 63285705 h 882"/>
                <a:gd name="T16" fmla="*/ 19633781 w 789"/>
                <a:gd name="T17" fmla="*/ 91206383 h 882"/>
                <a:gd name="T18" fmla="*/ 13386670 w 789"/>
                <a:gd name="T19" fmla="*/ 107492864 h 882"/>
                <a:gd name="T20" fmla="*/ 0 w 789"/>
                <a:gd name="T21" fmla="*/ 148907936 h 882"/>
                <a:gd name="T22" fmla="*/ 23649785 w 789"/>
                <a:gd name="T23" fmla="*/ 210332740 h 882"/>
                <a:gd name="T24" fmla="*/ 57562681 w 789"/>
                <a:gd name="T25" fmla="*/ 218243024 h 882"/>
                <a:gd name="T26" fmla="*/ 56224014 w 789"/>
                <a:gd name="T27" fmla="*/ 232668583 h 882"/>
                <a:gd name="T28" fmla="*/ 53546681 w 789"/>
                <a:gd name="T29" fmla="*/ 239183175 h 882"/>
                <a:gd name="T30" fmla="*/ 59347569 w 789"/>
                <a:gd name="T31" fmla="*/ 265707458 h 882"/>
                <a:gd name="T32" fmla="*/ 78088900 w 789"/>
                <a:gd name="T33" fmla="*/ 309914595 h 882"/>
                <a:gd name="T34" fmla="*/ 74519123 w 789"/>
                <a:gd name="T35" fmla="*/ 359240718 h 882"/>
                <a:gd name="T36" fmla="*/ 107985139 w 789"/>
                <a:gd name="T37" fmla="*/ 371804672 h 882"/>
                <a:gd name="T38" fmla="*/ 145021579 w 789"/>
                <a:gd name="T39" fmla="*/ 389022297 h 882"/>
                <a:gd name="T40" fmla="*/ 172241131 w 789"/>
                <a:gd name="T41" fmla="*/ 378784495 h 882"/>
                <a:gd name="T42" fmla="*/ 181165616 w 789"/>
                <a:gd name="T43" fmla="*/ 385299770 h 882"/>
                <a:gd name="T44" fmla="*/ 250330052 w 789"/>
                <a:gd name="T45" fmla="*/ 407170382 h 882"/>
                <a:gd name="T46" fmla="*/ 302537378 w 789"/>
                <a:gd name="T47" fmla="*/ 410427679 h 882"/>
                <a:gd name="T48" fmla="*/ 278887603 w 789"/>
                <a:gd name="T49" fmla="*/ 356913798 h 882"/>
                <a:gd name="T50" fmla="*/ 331541819 w 789"/>
                <a:gd name="T51" fmla="*/ 291766509 h 882"/>
                <a:gd name="T52" fmla="*/ 292720490 w 789"/>
                <a:gd name="T53" fmla="*/ 253143503 h 882"/>
                <a:gd name="T54" fmla="*/ 248991386 w 789"/>
                <a:gd name="T55" fmla="*/ 239183175 h 882"/>
                <a:gd name="T56" fmla="*/ 242744275 w 789"/>
                <a:gd name="T57" fmla="*/ 222896694 h 882"/>
                <a:gd name="T58" fmla="*/ 281118714 w 789"/>
                <a:gd name="T59" fmla="*/ 168452395 h 882"/>
                <a:gd name="T60" fmla="*/ 302983600 w 789"/>
                <a:gd name="T61" fmla="*/ 144720178 h 882"/>
                <a:gd name="T62" fmla="*/ 294059157 w 789"/>
                <a:gd name="T63" fmla="*/ 129829389 h 882"/>
                <a:gd name="T64" fmla="*/ 320386265 w 789"/>
                <a:gd name="T65" fmla="*/ 129364158 h 882"/>
                <a:gd name="T66" fmla="*/ 352068122 w 789"/>
                <a:gd name="T67" fmla="*/ 114007456 h 882"/>
                <a:gd name="T68" fmla="*/ 333326707 w 789"/>
                <a:gd name="T69" fmla="*/ 75850342 h 882"/>
                <a:gd name="T70" fmla="*/ 332880485 w 789"/>
                <a:gd name="T71" fmla="*/ 63285705 h 882"/>
                <a:gd name="T72" fmla="*/ 334219152 w 789"/>
                <a:gd name="T73" fmla="*/ 27919985 h 882"/>
                <a:gd name="T74" fmla="*/ 344482262 w 789"/>
                <a:gd name="T75" fmla="*/ 0 h 882"/>
                <a:gd name="T76" fmla="*/ 313246710 w 789"/>
                <a:gd name="T77" fmla="*/ 13960333 h 8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89"/>
                <a:gd name="T118" fmla="*/ 0 h 882"/>
                <a:gd name="T119" fmla="*/ 789 w 789"/>
                <a:gd name="T120" fmla="*/ 882 h 8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89" h="882">
                  <a:moveTo>
                    <a:pt x="702" y="30"/>
                  </a:moveTo>
                  <a:lnTo>
                    <a:pt x="610" y="34"/>
                  </a:lnTo>
                  <a:lnTo>
                    <a:pt x="504" y="97"/>
                  </a:lnTo>
                  <a:lnTo>
                    <a:pt x="430" y="108"/>
                  </a:lnTo>
                  <a:lnTo>
                    <a:pt x="300" y="162"/>
                  </a:lnTo>
                  <a:lnTo>
                    <a:pt x="229" y="164"/>
                  </a:lnTo>
                  <a:lnTo>
                    <a:pt x="118" y="146"/>
                  </a:lnTo>
                  <a:lnTo>
                    <a:pt x="76" y="136"/>
                  </a:lnTo>
                  <a:lnTo>
                    <a:pt x="44" y="196"/>
                  </a:lnTo>
                  <a:lnTo>
                    <a:pt x="30" y="231"/>
                  </a:lnTo>
                  <a:lnTo>
                    <a:pt x="0" y="320"/>
                  </a:lnTo>
                  <a:lnTo>
                    <a:pt x="53" y="452"/>
                  </a:lnTo>
                  <a:lnTo>
                    <a:pt x="129" y="469"/>
                  </a:lnTo>
                  <a:lnTo>
                    <a:pt x="126" y="500"/>
                  </a:lnTo>
                  <a:lnTo>
                    <a:pt x="120" y="514"/>
                  </a:lnTo>
                  <a:lnTo>
                    <a:pt x="133" y="571"/>
                  </a:lnTo>
                  <a:lnTo>
                    <a:pt x="175" y="666"/>
                  </a:lnTo>
                  <a:lnTo>
                    <a:pt x="167" y="772"/>
                  </a:lnTo>
                  <a:lnTo>
                    <a:pt x="242" y="799"/>
                  </a:lnTo>
                  <a:lnTo>
                    <a:pt x="325" y="836"/>
                  </a:lnTo>
                  <a:lnTo>
                    <a:pt x="386" y="814"/>
                  </a:lnTo>
                  <a:lnTo>
                    <a:pt x="406" y="828"/>
                  </a:lnTo>
                  <a:lnTo>
                    <a:pt x="561" y="875"/>
                  </a:lnTo>
                  <a:lnTo>
                    <a:pt x="678" y="882"/>
                  </a:lnTo>
                  <a:lnTo>
                    <a:pt x="625" y="767"/>
                  </a:lnTo>
                  <a:lnTo>
                    <a:pt x="743" y="627"/>
                  </a:lnTo>
                  <a:lnTo>
                    <a:pt x="656" y="544"/>
                  </a:lnTo>
                  <a:lnTo>
                    <a:pt x="558" y="514"/>
                  </a:lnTo>
                  <a:lnTo>
                    <a:pt x="544" y="479"/>
                  </a:lnTo>
                  <a:lnTo>
                    <a:pt x="630" y="362"/>
                  </a:lnTo>
                  <a:lnTo>
                    <a:pt x="679" y="311"/>
                  </a:lnTo>
                  <a:lnTo>
                    <a:pt x="659" y="279"/>
                  </a:lnTo>
                  <a:lnTo>
                    <a:pt x="718" y="278"/>
                  </a:lnTo>
                  <a:lnTo>
                    <a:pt x="789" y="245"/>
                  </a:lnTo>
                  <a:lnTo>
                    <a:pt x="747" y="163"/>
                  </a:lnTo>
                  <a:lnTo>
                    <a:pt x="746" y="136"/>
                  </a:lnTo>
                  <a:lnTo>
                    <a:pt x="749" y="60"/>
                  </a:lnTo>
                  <a:lnTo>
                    <a:pt x="772" y="0"/>
                  </a:lnTo>
                  <a:lnTo>
                    <a:pt x="702" y="3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0" name="Freeform 50" descr="Buket"/>
            <p:cNvSpPr>
              <a:spLocks/>
            </p:cNvSpPr>
            <p:nvPr/>
          </p:nvSpPr>
          <p:spPr bwMode="auto">
            <a:xfrm>
              <a:off x="7128515" y="1481120"/>
              <a:ext cx="514521" cy="503967"/>
            </a:xfrm>
            <a:custGeom>
              <a:avLst/>
              <a:gdLst>
                <a:gd name="T0" fmla="*/ 259345121 w 708"/>
                <a:gd name="T1" fmla="*/ 0 h 730"/>
                <a:gd name="T2" fmla="*/ 219342123 w 708"/>
                <a:gd name="T3" fmla="*/ 37780271 h 730"/>
                <a:gd name="T4" fmla="*/ 177541042 w 708"/>
                <a:gd name="T5" fmla="*/ 64083039 h 730"/>
                <a:gd name="T6" fmla="*/ 142932252 w 708"/>
                <a:gd name="T7" fmla="*/ 68386498 h 730"/>
                <a:gd name="T8" fmla="*/ 122256304 w 708"/>
                <a:gd name="T9" fmla="*/ 89907249 h 730"/>
                <a:gd name="T10" fmla="*/ 90793197 w 708"/>
                <a:gd name="T11" fmla="*/ 117644284 h 730"/>
                <a:gd name="T12" fmla="*/ 26518724 w 708"/>
                <a:gd name="T13" fmla="*/ 140599291 h 730"/>
                <a:gd name="T14" fmla="*/ 13034434 w 708"/>
                <a:gd name="T15" fmla="*/ 151120394 h 730"/>
                <a:gd name="T16" fmla="*/ 0 w 708"/>
                <a:gd name="T17" fmla="*/ 165945647 h 730"/>
                <a:gd name="T18" fmla="*/ 12585248 w 708"/>
                <a:gd name="T19" fmla="*/ 179335953 h 730"/>
                <a:gd name="T20" fmla="*/ 34159572 w 708"/>
                <a:gd name="T21" fmla="*/ 218072657 h 730"/>
                <a:gd name="T22" fmla="*/ 51689220 w 708"/>
                <a:gd name="T23" fmla="*/ 273068828 h 730"/>
                <a:gd name="T24" fmla="*/ 40452194 w 708"/>
                <a:gd name="T25" fmla="*/ 311326943 h 730"/>
                <a:gd name="T26" fmla="*/ 47643868 w 708"/>
                <a:gd name="T27" fmla="*/ 349107203 h 730"/>
                <a:gd name="T28" fmla="*/ 89894155 w 708"/>
                <a:gd name="T29" fmla="*/ 342890251 h 730"/>
                <a:gd name="T30" fmla="*/ 134392362 w 708"/>
                <a:gd name="T31" fmla="*/ 312761890 h 730"/>
                <a:gd name="T32" fmla="*/ 165854799 w 708"/>
                <a:gd name="T33" fmla="*/ 263982672 h 730"/>
                <a:gd name="T34" fmla="*/ 224735703 w 708"/>
                <a:gd name="T35" fmla="*/ 239114863 h 730"/>
                <a:gd name="T36" fmla="*/ 237770802 w 708"/>
                <a:gd name="T37" fmla="*/ 211377159 h 730"/>
                <a:gd name="T38" fmla="*/ 245860836 w 708"/>
                <a:gd name="T39" fmla="*/ 204682352 h 730"/>
                <a:gd name="T40" fmla="*/ 298898933 w 708"/>
                <a:gd name="T41" fmla="*/ 108079582 h 730"/>
                <a:gd name="T42" fmla="*/ 318225983 w 708"/>
                <a:gd name="T43" fmla="*/ 73647049 h 730"/>
                <a:gd name="T44" fmla="*/ 281818481 w 708"/>
                <a:gd name="T45" fmla="*/ 44475078 h 730"/>
                <a:gd name="T46" fmla="*/ 259345121 w 708"/>
                <a:gd name="T47" fmla="*/ 0 h 7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08"/>
                <a:gd name="T73" fmla="*/ 0 h 730"/>
                <a:gd name="T74" fmla="*/ 708 w 708"/>
                <a:gd name="T75" fmla="*/ 730 h 7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08" h="730">
                  <a:moveTo>
                    <a:pt x="577" y="0"/>
                  </a:moveTo>
                  <a:lnTo>
                    <a:pt x="488" y="79"/>
                  </a:lnTo>
                  <a:lnTo>
                    <a:pt x="395" y="134"/>
                  </a:lnTo>
                  <a:lnTo>
                    <a:pt x="318" y="143"/>
                  </a:lnTo>
                  <a:lnTo>
                    <a:pt x="272" y="188"/>
                  </a:lnTo>
                  <a:lnTo>
                    <a:pt x="202" y="246"/>
                  </a:lnTo>
                  <a:lnTo>
                    <a:pt x="59" y="294"/>
                  </a:lnTo>
                  <a:lnTo>
                    <a:pt x="29" y="316"/>
                  </a:lnTo>
                  <a:lnTo>
                    <a:pt x="0" y="347"/>
                  </a:lnTo>
                  <a:lnTo>
                    <a:pt x="28" y="375"/>
                  </a:lnTo>
                  <a:lnTo>
                    <a:pt x="76" y="456"/>
                  </a:lnTo>
                  <a:lnTo>
                    <a:pt x="115" y="571"/>
                  </a:lnTo>
                  <a:lnTo>
                    <a:pt x="90" y="651"/>
                  </a:lnTo>
                  <a:lnTo>
                    <a:pt x="106" y="730"/>
                  </a:lnTo>
                  <a:lnTo>
                    <a:pt x="200" y="717"/>
                  </a:lnTo>
                  <a:lnTo>
                    <a:pt x="299" y="654"/>
                  </a:lnTo>
                  <a:lnTo>
                    <a:pt x="369" y="552"/>
                  </a:lnTo>
                  <a:lnTo>
                    <a:pt x="500" y="500"/>
                  </a:lnTo>
                  <a:lnTo>
                    <a:pt x="529" y="442"/>
                  </a:lnTo>
                  <a:lnTo>
                    <a:pt x="547" y="428"/>
                  </a:lnTo>
                  <a:lnTo>
                    <a:pt x="665" y="226"/>
                  </a:lnTo>
                  <a:lnTo>
                    <a:pt x="708" y="154"/>
                  </a:lnTo>
                  <a:lnTo>
                    <a:pt x="627" y="93"/>
                  </a:lnTo>
                  <a:lnTo>
                    <a:pt x="577" y="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1" name="Freeform 51" descr="Buket"/>
            <p:cNvSpPr>
              <a:spLocks/>
            </p:cNvSpPr>
            <p:nvPr/>
          </p:nvSpPr>
          <p:spPr bwMode="auto">
            <a:xfrm>
              <a:off x="6549173" y="1674229"/>
              <a:ext cx="664420" cy="317924"/>
            </a:xfrm>
            <a:custGeom>
              <a:avLst/>
              <a:gdLst>
                <a:gd name="T0" fmla="*/ 135589730 w 913"/>
                <a:gd name="T1" fmla="*/ 195053617 h 462"/>
                <a:gd name="T2" fmla="*/ 196853161 w 913"/>
                <a:gd name="T3" fmla="*/ 155381890 h 462"/>
                <a:gd name="T4" fmla="*/ 205411874 w 913"/>
                <a:gd name="T5" fmla="*/ 148297244 h 462"/>
                <a:gd name="T6" fmla="*/ 215322315 w 913"/>
                <a:gd name="T7" fmla="*/ 152075630 h 462"/>
                <a:gd name="T8" fmla="*/ 213970586 w 913"/>
                <a:gd name="T9" fmla="*/ 184663398 h 462"/>
                <a:gd name="T10" fmla="*/ 245052969 w 913"/>
                <a:gd name="T11" fmla="*/ 205915962 h 462"/>
                <a:gd name="T12" fmla="*/ 260818666 w 913"/>
                <a:gd name="T13" fmla="*/ 203082516 h 462"/>
                <a:gd name="T14" fmla="*/ 256764821 w 913"/>
                <a:gd name="T15" fmla="*/ 177578708 h 462"/>
                <a:gd name="T16" fmla="*/ 266224239 w 913"/>
                <a:gd name="T17" fmla="*/ 172383942 h 462"/>
                <a:gd name="T18" fmla="*/ 274332599 w 913"/>
                <a:gd name="T19" fmla="*/ 173328195 h 462"/>
                <a:gd name="T20" fmla="*/ 295054188 w 913"/>
                <a:gd name="T21" fmla="*/ 204498896 h 462"/>
                <a:gd name="T22" fmla="*/ 346407135 w 913"/>
                <a:gd name="T23" fmla="*/ 218195375 h 462"/>
                <a:gd name="T24" fmla="*/ 407220256 w 913"/>
                <a:gd name="T25" fmla="*/ 213472735 h 462"/>
                <a:gd name="T26" fmla="*/ 400012601 w 913"/>
                <a:gd name="T27" fmla="*/ 176162329 h 462"/>
                <a:gd name="T28" fmla="*/ 411274100 w 913"/>
                <a:gd name="T29" fmla="*/ 138379151 h 462"/>
                <a:gd name="T30" fmla="*/ 393706322 w 913"/>
                <a:gd name="T31" fmla="*/ 84066715 h 462"/>
                <a:gd name="T32" fmla="*/ 372084028 w 913"/>
                <a:gd name="T33" fmla="*/ 45811411 h 462"/>
                <a:gd name="T34" fmla="*/ 359470800 w 913"/>
                <a:gd name="T35" fmla="*/ 32587735 h 462"/>
                <a:gd name="T36" fmla="*/ 319379268 w 913"/>
                <a:gd name="T37" fmla="*/ 54785251 h 462"/>
                <a:gd name="T38" fmla="*/ 277486410 w 913"/>
                <a:gd name="T39" fmla="*/ 54785251 h 462"/>
                <a:gd name="T40" fmla="*/ 259467608 w 913"/>
                <a:gd name="T41" fmla="*/ 43922207 h 462"/>
                <a:gd name="T42" fmla="*/ 223881028 w 913"/>
                <a:gd name="T43" fmla="*/ 48172731 h 462"/>
                <a:gd name="T44" fmla="*/ 204060145 w 913"/>
                <a:gd name="T45" fmla="*/ 44867147 h 462"/>
                <a:gd name="T46" fmla="*/ 144148443 w 913"/>
                <a:gd name="T47" fmla="*/ 36838248 h 462"/>
                <a:gd name="T48" fmla="*/ 125679288 w 913"/>
                <a:gd name="T49" fmla="*/ 34476928 h 462"/>
                <a:gd name="T50" fmla="*/ 104056995 w 913"/>
                <a:gd name="T51" fmla="*/ 4250514 h 462"/>
                <a:gd name="T52" fmla="*/ 79731893 w 913"/>
                <a:gd name="T53" fmla="*/ 0 h 462"/>
                <a:gd name="T54" fmla="*/ 50452263 w 913"/>
                <a:gd name="T55" fmla="*/ 22669642 h 462"/>
                <a:gd name="T56" fmla="*/ 32883804 w 913"/>
                <a:gd name="T57" fmla="*/ 32115608 h 462"/>
                <a:gd name="T58" fmla="*/ 11711857 w 913"/>
                <a:gd name="T59" fmla="*/ 17002057 h 462"/>
                <a:gd name="T60" fmla="*/ 1351058 w 913"/>
                <a:gd name="T61" fmla="*/ 45339284 h 462"/>
                <a:gd name="T62" fmla="*/ 0 w 913"/>
                <a:gd name="T63" fmla="*/ 81232581 h 462"/>
                <a:gd name="T64" fmla="*/ 450353 w 913"/>
                <a:gd name="T65" fmla="*/ 93984829 h 462"/>
                <a:gd name="T66" fmla="*/ 19369865 w 913"/>
                <a:gd name="T67" fmla="*/ 132712259 h 462"/>
                <a:gd name="T68" fmla="*/ 26577525 w 913"/>
                <a:gd name="T69" fmla="*/ 136962772 h 462"/>
                <a:gd name="T70" fmla="*/ 45947395 w 913"/>
                <a:gd name="T71" fmla="*/ 149242184 h 462"/>
                <a:gd name="T72" fmla="*/ 56308189 w 913"/>
                <a:gd name="T73" fmla="*/ 156326143 h 462"/>
                <a:gd name="T74" fmla="*/ 135589730 w 913"/>
                <a:gd name="T75" fmla="*/ 195053617 h 4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13"/>
                <a:gd name="T115" fmla="*/ 0 h 462"/>
                <a:gd name="T116" fmla="*/ 913 w 913"/>
                <a:gd name="T117" fmla="*/ 462 h 4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13" h="462">
                  <a:moveTo>
                    <a:pt x="301" y="413"/>
                  </a:moveTo>
                  <a:lnTo>
                    <a:pt x="437" y="329"/>
                  </a:lnTo>
                  <a:lnTo>
                    <a:pt x="456" y="314"/>
                  </a:lnTo>
                  <a:lnTo>
                    <a:pt x="478" y="322"/>
                  </a:lnTo>
                  <a:lnTo>
                    <a:pt x="475" y="391"/>
                  </a:lnTo>
                  <a:lnTo>
                    <a:pt x="544" y="436"/>
                  </a:lnTo>
                  <a:lnTo>
                    <a:pt x="579" y="430"/>
                  </a:lnTo>
                  <a:lnTo>
                    <a:pt x="570" y="376"/>
                  </a:lnTo>
                  <a:lnTo>
                    <a:pt x="591" y="365"/>
                  </a:lnTo>
                  <a:lnTo>
                    <a:pt x="609" y="367"/>
                  </a:lnTo>
                  <a:lnTo>
                    <a:pt x="655" y="433"/>
                  </a:lnTo>
                  <a:lnTo>
                    <a:pt x="769" y="462"/>
                  </a:lnTo>
                  <a:lnTo>
                    <a:pt x="904" y="452"/>
                  </a:lnTo>
                  <a:lnTo>
                    <a:pt x="888" y="373"/>
                  </a:lnTo>
                  <a:lnTo>
                    <a:pt x="913" y="293"/>
                  </a:lnTo>
                  <a:lnTo>
                    <a:pt x="874" y="178"/>
                  </a:lnTo>
                  <a:lnTo>
                    <a:pt x="826" y="97"/>
                  </a:lnTo>
                  <a:lnTo>
                    <a:pt x="798" y="69"/>
                  </a:lnTo>
                  <a:lnTo>
                    <a:pt x="709" y="116"/>
                  </a:lnTo>
                  <a:lnTo>
                    <a:pt x="616" y="116"/>
                  </a:lnTo>
                  <a:lnTo>
                    <a:pt x="576" y="93"/>
                  </a:lnTo>
                  <a:lnTo>
                    <a:pt x="497" y="102"/>
                  </a:lnTo>
                  <a:lnTo>
                    <a:pt x="453" y="95"/>
                  </a:lnTo>
                  <a:lnTo>
                    <a:pt x="320" y="78"/>
                  </a:lnTo>
                  <a:lnTo>
                    <a:pt x="279" y="73"/>
                  </a:lnTo>
                  <a:lnTo>
                    <a:pt x="231" y="9"/>
                  </a:lnTo>
                  <a:lnTo>
                    <a:pt x="177" y="0"/>
                  </a:lnTo>
                  <a:lnTo>
                    <a:pt x="112" y="48"/>
                  </a:lnTo>
                  <a:lnTo>
                    <a:pt x="73" y="68"/>
                  </a:lnTo>
                  <a:lnTo>
                    <a:pt x="26" y="36"/>
                  </a:lnTo>
                  <a:lnTo>
                    <a:pt x="3" y="96"/>
                  </a:lnTo>
                  <a:lnTo>
                    <a:pt x="0" y="172"/>
                  </a:lnTo>
                  <a:lnTo>
                    <a:pt x="1" y="199"/>
                  </a:lnTo>
                  <a:lnTo>
                    <a:pt x="43" y="281"/>
                  </a:lnTo>
                  <a:lnTo>
                    <a:pt x="59" y="290"/>
                  </a:lnTo>
                  <a:lnTo>
                    <a:pt x="102" y="316"/>
                  </a:lnTo>
                  <a:lnTo>
                    <a:pt x="125" y="331"/>
                  </a:lnTo>
                  <a:lnTo>
                    <a:pt x="301" y="413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2" name="Freeform 52" descr="Buket"/>
            <p:cNvSpPr>
              <a:spLocks/>
            </p:cNvSpPr>
            <p:nvPr/>
          </p:nvSpPr>
          <p:spPr bwMode="auto">
            <a:xfrm>
              <a:off x="6403324" y="1867338"/>
              <a:ext cx="625933" cy="539293"/>
            </a:xfrm>
            <a:custGeom>
              <a:avLst/>
              <a:gdLst>
                <a:gd name="T0" fmla="*/ 225321530 w 861"/>
                <a:gd name="T1" fmla="*/ 61773671 h 789"/>
                <a:gd name="T2" fmla="*/ 286244091 w 861"/>
                <a:gd name="T3" fmla="*/ 22463592 h 789"/>
                <a:gd name="T4" fmla="*/ 294754843 w 861"/>
                <a:gd name="T5" fmla="*/ 15443418 h 789"/>
                <a:gd name="T6" fmla="*/ 304610210 w 861"/>
                <a:gd name="T7" fmla="*/ 19187462 h 789"/>
                <a:gd name="T8" fmla="*/ 303266266 w 861"/>
                <a:gd name="T9" fmla="*/ 51478063 h 789"/>
                <a:gd name="T10" fmla="*/ 334174970 w 861"/>
                <a:gd name="T11" fmla="*/ 72537884 h 789"/>
                <a:gd name="T12" fmla="*/ 349853201 w 861"/>
                <a:gd name="T13" fmla="*/ 69729680 h 789"/>
                <a:gd name="T14" fmla="*/ 345822038 w 861"/>
                <a:gd name="T15" fmla="*/ 44458568 h 789"/>
                <a:gd name="T16" fmla="*/ 355229060 w 861"/>
                <a:gd name="T17" fmla="*/ 39310764 h 789"/>
                <a:gd name="T18" fmla="*/ 363292055 w 861"/>
                <a:gd name="T19" fmla="*/ 40246604 h 789"/>
                <a:gd name="T20" fmla="*/ 383898304 w 861"/>
                <a:gd name="T21" fmla="*/ 71133440 h 789"/>
                <a:gd name="T22" fmla="*/ 385690006 w 861"/>
                <a:gd name="T23" fmla="*/ 100148606 h 789"/>
                <a:gd name="T24" fmla="*/ 336862858 w 861"/>
                <a:gd name="T25" fmla="*/ 102956810 h 789"/>
                <a:gd name="T26" fmla="*/ 331487082 w 861"/>
                <a:gd name="T27" fmla="*/ 124951787 h 789"/>
                <a:gd name="T28" fmla="*/ 309089800 w 861"/>
                <a:gd name="T29" fmla="*/ 171749945 h 789"/>
                <a:gd name="T30" fmla="*/ 308641372 w 861"/>
                <a:gd name="T31" fmla="*/ 178770113 h 789"/>
                <a:gd name="T32" fmla="*/ 320736199 w 861"/>
                <a:gd name="T33" fmla="*/ 216676465 h 789"/>
                <a:gd name="T34" fmla="*/ 264293898 w 861"/>
                <a:gd name="T35" fmla="*/ 273302995 h 789"/>
                <a:gd name="T36" fmla="*/ 269221246 w 861"/>
                <a:gd name="T37" fmla="*/ 304657740 h 789"/>
                <a:gd name="T38" fmla="*/ 311777019 w 861"/>
                <a:gd name="T39" fmla="*/ 333672885 h 789"/>
                <a:gd name="T40" fmla="*/ 258918791 w 861"/>
                <a:gd name="T41" fmla="*/ 369239680 h 789"/>
                <a:gd name="T42" fmla="*/ 204715950 w 861"/>
                <a:gd name="T43" fmla="*/ 365495636 h 789"/>
                <a:gd name="T44" fmla="*/ 111092942 w 861"/>
                <a:gd name="T45" fmla="*/ 324313117 h 789"/>
                <a:gd name="T46" fmla="*/ 60026396 w 861"/>
                <a:gd name="T47" fmla="*/ 298106176 h 789"/>
                <a:gd name="T48" fmla="*/ 36284490 w 861"/>
                <a:gd name="T49" fmla="*/ 244287850 h 789"/>
                <a:gd name="T50" fmla="*/ 89143418 w 861"/>
                <a:gd name="T51" fmla="*/ 178770113 h 789"/>
                <a:gd name="T52" fmla="*/ 50171030 w 861"/>
                <a:gd name="T53" fmla="*/ 139927280 h 789"/>
                <a:gd name="T54" fmla="*/ 6271295 w 861"/>
                <a:gd name="T55" fmla="*/ 125887627 h 789"/>
                <a:gd name="T56" fmla="*/ 0 w 861"/>
                <a:gd name="T57" fmla="*/ 109508375 h 789"/>
                <a:gd name="T58" fmla="*/ 38523951 w 861"/>
                <a:gd name="T59" fmla="*/ 54754187 h 789"/>
                <a:gd name="T60" fmla="*/ 60474154 w 861"/>
                <a:gd name="T61" fmla="*/ 30886836 h 789"/>
                <a:gd name="T62" fmla="*/ 51514974 w 861"/>
                <a:gd name="T63" fmla="*/ 15911338 h 789"/>
                <a:gd name="T64" fmla="*/ 77944087 w 861"/>
                <a:gd name="T65" fmla="*/ 15443418 h 789"/>
                <a:gd name="T66" fmla="*/ 109748998 w 861"/>
                <a:gd name="T67" fmla="*/ 0 h 789"/>
                <a:gd name="T68" fmla="*/ 116916476 w 861"/>
                <a:gd name="T69" fmla="*/ 4211965 h 789"/>
                <a:gd name="T70" fmla="*/ 136178781 w 861"/>
                <a:gd name="T71" fmla="*/ 16379258 h 789"/>
                <a:gd name="T72" fmla="*/ 146481236 w 861"/>
                <a:gd name="T73" fmla="*/ 23399432 h 789"/>
                <a:gd name="T74" fmla="*/ 225321530 w 861"/>
                <a:gd name="T75" fmla="*/ 61773671 h 7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1"/>
                <a:gd name="T115" fmla="*/ 0 h 789"/>
                <a:gd name="T116" fmla="*/ 861 w 861"/>
                <a:gd name="T117" fmla="*/ 789 h 7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1" h="789">
                  <a:moveTo>
                    <a:pt x="503" y="132"/>
                  </a:moveTo>
                  <a:lnTo>
                    <a:pt x="639" y="48"/>
                  </a:lnTo>
                  <a:lnTo>
                    <a:pt x="658" y="33"/>
                  </a:lnTo>
                  <a:lnTo>
                    <a:pt x="680" y="41"/>
                  </a:lnTo>
                  <a:lnTo>
                    <a:pt x="677" y="110"/>
                  </a:lnTo>
                  <a:lnTo>
                    <a:pt x="746" y="155"/>
                  </a:lnTo>
                  <a:lnTo>
                    <a:pt x="781" y="149"/>
                  </a:lnTo>
                  <a:lnTo>
                    <a:pt x="772" y="95"/>
                  </a:lnTo>
                  <a:lnTo>
                    <a:pt x="793" y="84"/>
                  </a:lnTo>
                  <a:lnTo>
                    <a:pt x="811" y="86"/>
                  </a:lnTo>
                  <a:lnTo>
                    <a:pt x="857" y="152"/>
                  </a:lnTo>
                  <a:lnTo>
                    <a:pt x="861" y="214"/>
                  </a:lnTo>
                  <a:lnTo>
                    <a:pt x="752" y="220"/>
                  </a:lnTo>
                  <a:lnTo>
                    <a:pt x="740" y="267"/>
                  </a:lnTo>
                  <a:lnTo>
                    <a:pt x="690" y="367"/>
                  </a:lnTo>
                  <a:lnTo>
                    <a:pt x="689" y="382"/>
                  </a:lnTo>
                  <a:lnTo>
                    <a:pt x="716" y="463"/>
                  </a:lnTo>
                  <a:lnTo>
                    <a:pt x="590" y="584"/>
                  </a:lnTo>
                  <a:lnTo>
                    <a:pt x="601" y="651"/>
                  </a:lnTo>
                  <a:lnTo>
                    <a:pt x="696" y="713"/>
                  </a:lnTo>
                  <a:lnTo>
                    <a:pt x="578" y="789"/>
                  </a:lnTo>
                  <a:lnTo>
                    <a:pt x="457" y="781"/>
                  </a:lnTo>
                  <a:lnTo>
                    <a:pt x="248" y="693"/>
                  </a:lnTo>
                  <a:lnTo>
                    <a:pt x="134" y="637"/>
                  </a:lnTo>
                  <a:lnTo>
                    <a:pt x="81" y="522"/>
                  </a:lnTo>
                  <a:lnTo>
                    <a:pt x="199" y="382"/>
                  </a:lnTo>
                  <a:lnTo>
                    <a:pt x="112" y="299"/>
                  </a:lnTo>
                  <a:lnTo>
                    <a:pt x="14" y="269"/>
                  </a:lnTo>
                  <a:lnTo>
                    <a:pt x="0" y="234"/>
                  </a:lnTo>
                  <a:lnTo>
                    <a:pt x="86" y="117"/>
                  </a:lnTo>
                  <a:lnTo>
                    <a:pt x="135" y="66"/>
                  </a:lnTo>
                  <a:lnTo>
                    <a:pt x="115" y="34"/>
                  </a:lnTo>
                  <a:lnTo>
                    <a:pt x="174" y="33"/>
                  </a:lnTo>
                  <a:lnTo>
                    <a:pt x="245" y="0"/>
                  </a:lnTo>
                  <a:lnTo>
                    <a:pt x="261" y="9"/>
                  </a:lnTo>
                  <a:lnTo>
                    <a:pt x="304" y="35"/>
                  </a:lnTo>
                  <a:lnTo>
                    <a:pt x="327" y="50"/>
                  </a:lnTo>
                  <a:lnTo>
                    <a:pt x="503" y="132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3" name="Freeform 53" descr="Buket"/>
            <p:cNvSpPr>
              <a:spLocks/>
            </p:cNvSpPr>
            <p:nvPr/>
          </p:nvSpPr>
          <p:spPr bwMode="auto">
            <a:xfrm>
              <a:off x="5382386" y="1695425"/>
              <a:ext cx="723165" cy="473351"/>
            </a:xfrm>
            <a:custGeom>
              <a:avLst/>
              <a:gdLst>
                <a:gd name="T0" fmla="*/ 86416540 w 999"/>
                <a:gd name="T1" fmla="*/ 46986032 h 689"/>
                <a:gd name="T2" fmla="*/ 89979901 w 999"/>
                <a:gd name="T3" fmla="*/ 26102967 h 689"/>
                <a:gd name="T4" fmla="*/ 132742659 w 999"/>
                <a:gd name="T5" fmla="*/ 12339835 h 689"/>
                <a:gd name="T6" fmla="*/ 139870008 w 999"/>
                <a:gd name="T7" fmla="*/ 474662 h 689"/>
                <a:gd name="T8" fmla="*/ 178178466 w 999"/>
                <a:gd name="T9" fmla="*/ 949324 h 689"/>
                <a:gd name="T10" fmla="*/ 225841401 w 999"/>
                <a:gd name="T11" fmla="*/ 28950938 h 689"/>
                <a:gd name="T12" fmla="*/ 273503670 w 999"/>
                <a:gd name="T13" fmla="*/ 30374923 h 689"/>
                <a:gd name="T14" fmla="*/ 290430706 w 999"/>
                <a:gd name="T15" fmla="*/ 0 h 689"/>
                <a:gd name="T16" fmla="*/ 323393777 w 999"/>
                <a:gd name="T17" fmla="*/ 5220593 h 689"/>
                <a:gd name="T18" fmla="*/ 322057608 w 999"/>
                <a:gd name="T19" fmla="*/ 29425600 h 689"/>
                <a:gd name="T20" fmla="*/ 343884154 w 999"/>
                <a:gd name="T21" fmla="*/ 45562046 h 689"/>
                <a:gd name="T22" fmla="*/ 355911764 w 999"/>
                <a:gd name="T23" fmla="*/ 59325172 h 689"/>
                <a:gd name="T24" fmla="*/ 389320002 w 999"/>
                <a:gd name="T25" fmla="*/ 59799834 h 689"/>
                <a:gd name="T26" fmla="*/ 421392071 w 999"/>
                <a:gd name="T27" fmla="*/ 66919073 h 689"/>
                <a:gd name="T28" fmla="*/ 407138040 w 999"/>
                <a:gd name="T29" fmla="*/ 95395360 h 689"/>
                <a:gd name="T30" fmla="*/ 400901694 w 999"/>
                <a:gd name="T31" fmla="*/ 112006457 h 689"/>
                <a:gd name="T32" fmla="*/ 387537998 w 999"/>
                <a:gd name="T33" fmla="*/ 154245849 h 689"/>
                <a:gd name="T34" fmla="*/ 411146548 w 999"/>
                <a:gd name="T35" fmla="*/ 216893676 h 689"/>
                <a:gd name="T36" fmla="*/ 445000621 w 999"/>
                <a:gd name="T37" fmla="*/ 224961549 h 689"/>
                <a:gd name="T38" fmla="*/ 443664452 w 999"/>
                <a:gd name="T39" fmla="*/ 239674688 h 689"/>
                <a:gd name="T40" fmla="*/ 440991446 w 999"/>
                <a:gd name="T41" fmla="*/ 246319265 h 689"/>
                <a:gd name="T42" fmla="*/ 393329177 w 999"/>
                <a:gd name="T43" fmla="*/ 262930362 h 689"/>
                <a:gd name="T44" fmla="*/ 376847308 w 999"/>
                <a:gd name="T45" fmla="*/ 309441021 h 689"/>
                <a:gd name="T46" fmla="*/ 326957118 w 999"/>
                <a:gd name="T47" fmla="*/ 301847810 h 689"/>
                <a:gd name="T48" fmla="*/ 322502775 w 999"/>
                <a:gd name="T49" fmla="*/ 327001442 h 689"/>
                <a:gd name="T50" fmla="*/ 276176676 w 999"/>
                <a:gd name="T51" fmla="*/ 295677895 h 689"/>
                <a:gd name="T52" fmla="*/ 290430706 w 999"/>
                <a:gd name="T53" fmla="*/ 250115870 h 689"/>
                <a:gd name="T54" fmla="*/ 272167500 w 999"/>
                <a:gd name="T55" fmla="*/ 244895279 h 689"/>
                <a:gd name="T56" fmla="*/ 257913470 w 999"/>
                <a:gd name="T57" fmla="*/ 245844603 h 689"/>
                <a:gd name="T58" fmla="*/ 174615083 w 999"/>
                <a:gd name="T59" fmla="*/ 213571043 h 689"/>
                <a:gd name="T60" fmla="*/ 168378736 w 999"/>
                <a:gd name="T61" fmla="*/ 197434607 h 689"/>
                <a:gd name="T62" fmla="*/ 159915218 w 999"/>
                <a:gd name="T63" fmla="*/ 185570128 h 689"/>
                <a:gd name="T64" fmla="*/ 137642837 w 999"/>
                <a:gd name="T65" fmla="*/ 180823510 h 689"/>
                <a:gd name="T66" fmla="*/ 62807989 w 999"/>
                <a:gd name="T67" fmla="*/ 171331608 h 689"/>
                <a:gd name="T68" fmla="*/ 5345346 w 999"/>
                <a:gd name="T69" fmla="*/ 121023654 h 689"/>
                <a:gd name="T70" fmla="*/ 0 w 999"/>
                <a:gd name="T71" fmla="*/ 104412557 h 689"/>
                <a:gd name="T72" fmla="*/ 57462644 w 999"/>
                <a:gd name="T73" fmla="*/ 84954156 h 689"/>
                <a:gd name="T74" fmla="*/ 81516362 w 999"/>
                <a:gd name="T75" fmla="*/ 58375849 h 689"/>
                <a:gd name="T76" fmla="*/ 86416540 w 999"/>
                <a:gd name="T77" fmla="*/ 46986032 h 6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99"/>
                <a:gd name="T118" fmla="*/ 0 h 689"/>
                <a:gd name="T119" fmla="*/ 999 w 999"/>
                <a:gd name="T120" fmla="*/ 689 h 6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99" h="689">
                  <a:moveTo>
                    <a:pt x="194" y="99"/>
                  </a:moveTo>
                  <a:lnTo>
                    <a:pt x="202" y="55"/>
                  </a:lnTo>
                  <a:lnTo>
                    <a:pt x="298" y="26"/>
                  </a:lnTo>
                  <a:lnTo>
                    <a:pt x="314" y="1"/>
                  </a:lnTo>
                  <a:lnTo>
                    <a:pt x="400" y="2"/>
                  </a:lnTo>
                  <a:lnTo>
                    <a:pt x="507" y="61"/>
                  </a:lnTo>
                  <a:lnTo>
                    <a:pt x="614" y="64"/>
                  </a:lnTo>
                  <a:lnTo>
                    <a:pt x="652" y="0"/>
                  </a:lnTo>
                  <a:lnTo>
                    <a:pt x="726" y="11"/>
                  </a:lnTo>
                  <a:lnTo>
                    <a:pt x="723" y="62"/>
                  </a:lnTo>
                  <a:lnTo>
                    <a:pt x="772" y="96"/>
                  </a:lnTo>
                  <a:lnTo>
                    <a:pt x="799" y="125"/>
                  </a:lnTo>
                  <a:lnTo>
                    <a:pt x="874" y="126"/>
                  </a:lnTo>
                  <a:lnTo>
                    <a:pt x="946" y="141"/>
                  </a:lnTo>
                  <a:lnTo>
                    <a:pt x="914" y="201"/>
                  </a:lnTo>
                  <a:lnTo>
                    <a:pt x="900" y="236"/>
                  </a:lnTo>
                  <a:lnTo>
                    <a:pt x="870" y="325"/>
                  </a:lnTo>
                  <a:lnTo>
                    <a:pt x="923" y="457"/>
                  </a:lnTo>
                  <a:lnTo>
                    <a:pt x="999" y="474"/>
                  </a:lnTo>
                  <a:lnTo>
                    <a:pt x="996" y="505"/>
                  </a:lnTo>
                  <a:lnTo>
                    <a:pt x="990" y="519"/>
                  </a:lnTo>
                  <a:lnTo>
                    <a:pt x="883" y="554"/>
                  </a:lnTo>
                  <a:lnTo>
                    <a:pt x="846" y="652"/>
                  </a:lnTo>
                  <a:lnTo>
                    <a:pt x="734" y="636"/>
                  </a:lnTo>
                  <a:lnTo>
                    <a:pt x="724" y="689"/>
                  </a:lnTo>
                  <a:lnTo>
                    <a:pt x="620" y="623"/>
                  </a:lnTo>
                  <a:lnTo>
                    <a:pt x="652" y="527"/>
                  </a:lnTo>
                  <a:lnTo>
                    <a:pt x="611" y="516"/>
                  </a:lnTo>
                  <a:lnTo>
                    <a:pt x="579" y="518"/>
                  </a:lnTo>
                  <a:lnTo>
                    <a:pt x="392" y="450"/>
                  </a:lnTo>
                  <a:lnTo>
                    <a:pt x="378" y="416"/>
                  </a:lnTo>
                  <a:lnTo>
                    <a:pt x="359" y="391"/>
                  </a:lnTo>
                  <a:lnTo>
                    <a:pt x="309" y="381"/>
                  </a:lnTo>
                  <a:lnTo>
                    <a:pt x="141" y="361"/>
                  </a:lnTo>
                  <a:lnTo>
                    <a:pt x="12" y="255"/>
                  </a:lnTo>
                  <a:lnTo>
                    <a:pt x="0" y="220"/>
                  </a:lnTo>
                  <a:lnTo>
                    <a:pt x="129" y="179"/>
                  </a:lnTo>
                  <a:lnTo>
                    <a:pt x="183" y="123"/>
                  </a:lnTo>
                  <a:lnTo>
                    <a:pt x="194" y="99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4" name="Freeform 54" descr="Buket"/>
            <p:cNvSpPr>
              <a:spLocks/>
            </p:cNvSpPr>
            <p:nvPr/>
          </p:nvSpPr>
          <p:spPr bwMode="auto">
            <a:xfrm>
              <a:off x="4513373" y="1370437"/>
              <a:ext cx="1095888" cy="520451"/>
            </a:xfrm>
            <a:custGeom>
              <a:avLst/>
              <a:gdLst>
                <a:gd name="T0" fmla="*/ 623024300 w 1511"/>
                <a:gd name="T1" fmla="*/ 269918377 h 758"/>
                <a:gd name="T2" fmla="*/ 626607468 w 1511"/>
                <a:gd name="T3" fmla="*/ 249155643 h 758"/>
                <a:gd name="T4" fmla="*/ 669605481 w 1511"/>
                <a:gd name="T5" fmla="*/ 235471129 h 758"/>
                <a:gd name="T6" fmla="*/ 676771817 w 1511"/>
                <a:gd name="T7" fmla="*/ 223673637 h 758"/>
                <a:gd name="T8" fmla="*/ 638252429 w 1511"/>
                <a:gd name="T9" fmla="*/ 212348759 h 758"/>
                <a:gd name="T10" fmla="*/ 627951323 w 1511"/>
                <a:gd name="T11" fmla="*/ 178372709 h 758"/>
                <a:gd name="T12" fmla="*/ 576443119 w 1511"/>
                <a:gd name="T13" fmla="*/ 148172118 h 758"/>
                <a:gd name="T14" fmla="*/ 514633140 w 1511"/>
                <a:gd name="T15" fmla="*/ 141093898 h 758"/>
                <a:gd name="T16" fmla="*/ 482384630 w 1511"/>
                <a:gd name="T17" fmla="*/ 184979045 h 758"/>
                <a:gd name="T18" fmla="*/ 455958601 w 1511"/>
                <a:gd name="T19" fmla="*/ 194416901 h 758"/>
                <a:gd name="T20" fmla="*/ 387878413 w 1511"/>
                <a:gd name="T21" fmla="*/ 129296406 h 758"/>
                <a:gd name="T22" fmla="*/ 362348510 w 1511"/>
                <a:gd name="T23" fmla="*/ 76917279 h 758"/>
                <a:gd name="T24" fmla="*/ 368618719 w 1511"/>
                <a:gd name="T25" fmla="*/ 49548251 h 758"/>
                <a:gd name="T26" fmla="*/ 323829038 w 1511"/>
                <a:gd name="T27" fmla="*/ 0 h 758"/>
                <a:gd name="T28" fmla="*/ 251270226 w 1511"/>
                <a:gd name="T29" fmla="*/ 31616382 h 758"/>
                <a:gd name="T30" fmla="*/ 208719941 w 1511"/>
                <a:gd name="T31" fmla="*/ 46716688 h 758"/>
                <a:gd name="T32" fmla="*/ 189460247 w 1511"/>
                <a:gd name="T33" fmla="*/ 41998093 h 758"/>
                <a:gd name="T34" fmla="*/ 167513470 w 1511"/>
                <a:gd name="T35" fmla="*/ 81164623 h 758"/>
                <a:gd name="T36" fmla="*/ 159899406 w 1511"/>
                <a:gd name="T37" fmla="*/ 106174036 h 758"/>
                <a:gd name="T38" fmla="*/ 169752782 w 1511"/>
                <a:gd name="T39" fmla="*/ 151946849 h 758"/>
                <a:gd name="T40" fmla="*/ 163930302 w 1511"/>
                <a:gd name="T41" fmla="*/ 166103976 h 758"/>
                <a:gd name="T42" fmla="*/ 127202498 w 1511"/>
                <a:gd name="T43" fmla="*/ 200079340 h 758"/>
                <a:gd name="T44" fmla="*/ 106599618 w 1511"/>
                <a:gd name="T45" fmla="*/ 198663558 h 758"/>
                <a:gd name="T46" fmla="*/ 71663376 w 1511"/>
                <a:gd name="T47" fmla="*/ 139206189 h 758"/>
                <a:gd name="T48" fmla="*/ 25082185 w 1511"/>
                <a:gd name="T49" fmla="*/ 167990998 h 758"/>
                <a:gd name="T50" fmla="*/ 0 w 1511"/>
                <a:gd name="T51" fmla="*/ 215651562 h 758"/>
                <a:gd name="T52" fmla="*/ 22395144 w 1511"/>
                <a:gd name="T53" fmla="*/ 253402300 h 758"/>
                <a:gd name="T54" fmla="*/ 60913873 w 1511"/>
                <a:gd name="T55" fmla="*/ 267559428 h 758"/>
                <a:gd name="T56" fmla="*/ 120483891 w 1511"/>
                <a:gd name="T57" fmla="*/ 295400382 h 758"/>
                <a:gd name="T58" fmla="*/ 187668663 w 1511"/>
                <a:gd name="T59" fmla="*/ 287850235 h 758"/>
                <a:gd name="T60" fmla="*/ 183190038 w 1511"/>
                <a:gd name="T61" fmla="*/ 314748022 h 758"/>
                <a:gd name="T62" fmla="*/ 216334005 w 1511"/>
                <a:gd name="T63" fmla="*/ 318050825 h 758"/>
                <a:gd name="T64" fmla="*/ 233354387 w 1511"/>
                <a:gd name="T65" fmla="*/ 339285486 h 758"/>
                <a:gd name="T66" fmla="*/ 253061809 w 1511"/>
                <a:gd name="T67" fmla="*/ 344948612 h 758"/>
                <a:gd name="T68" fmla="*/ 317558829 w 1511"/>
                <a:gd name="T69" fmla="*/ 352498760 h 758"/>
                <a:gd name="T70" fmla="*/ 354286048 w 1511"/>
                <a:gd name="T71" fmla="*/ 357689271 h 758"/>
                <a:gd name="T72" fmla="*/ 390117726 w 1511"/>
                <a:gd name="T73" fmla="*/ 303894384 h 758"/>
                <a:gd name="T74" fmla="*/ 394149291 w 1511"/>
                <a:gd name="T75" fmla="*/ 299647040 h 758"/>
                <a:gd name="T76" fmla="*/ 443865912 w 1511"/>
                <a:gd name="T77" fmla="*/ 306725947 h 758"/>
                <a:gd name="T78" fmla="*/ 433116408 w 1511"/>
                <a:gd name="T79" fmla="*/ 324657118 h 758"/>
                <a:gd name="T80" fmla="*/ 459541769 w 1511"/>
                <a:gd name="T81" fmla="*/ 340701268 h 758"/>
                <a:gd name="T82" fmla="*/ 536132147 w 1511"/>
                <a:gd name="T83" fmla="*/ 327016754 h 758"/>
                <a:gd name="T84" fmla="*/ 593911229 w 1511"/>
                <a:gd name="T85" fmla="*/ 307669114 h 758"/>
                <a:gd name="T86" fmla="*/ 618097277 w 1511"/>
                <a:gd name="T87" fmla="*/ 281243941 h 758"/>
                <a:gd name="T88" fmla="*/ 623024300 w 1511"/>
                <a:gd name="T89" fmla="*/ 269918377 h 75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11"/>
                <a:gd name="T136" fmla="*/ 0 h 758"/>
                <a:gd name="T137" fmla="*/ 1511 w 1511"/>
                <a:gd name="T138" fmla="*/ 758 h 75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11" h="758">
                  <a:moveTo>
                    <a:pt x="1391" y="572"/>
                  </a:moveTo>
                  <a:lnTo>
                    <a:pt x="1399" y="528"/>
                  </a:lnTo>
                  <a:lnTo>
                    <a:pt x="1495" y="499"/>
                  </a:lnTo>
                  <a:lnTo>
                    <a:pt x="1511" y="474"/>
                  </a:lnTo>
                  <a:lnTo>
                    <a:pt x="1425" y="450"/>
                  </a:lnTo>
                  <a:lnTo>
                    <a:pt x="1402" y="378"/>
                  </a:lnTo>
                  <a:lnTo>
                    <a:pt x="1287" y="314"/>
                  </a:lnTo>
                  <a:lnTo>
                    <a:pt x="1149" y="299"/>
                  </a:lnTo>
                  <a:lnTo>
                    <a:pt x="1077" y="392"/>
                  </a:lnTo>
                  <a:lnTo>
                    <a:pt x="1018" y="412"/>
                  </a:lnTo>
                  <a:lnTo>
                    <a:pt x="866" y="274"/>
                  </a:lnTo>
                  <a:lnTo>
                    <a:pt x="809" y="163"/>
                  </a:lnTo>
                  <a:lnTo>
                    <a:pt x="823" y="105"/>
                  </a:lnTo>
                  <a:lnTo>
                    <a:pt x="723" y="0"/>
                  </a:lnTo>
                  <a:lnTo>
                    <a:pt x="561" y="67"/>
                  </a:lnTo>
                  <a:lnTo>
                    <a:pt x="466" y="99"/>
                  </a:lnTo>
                  <a:lnTo>
                    <a:pt x="423" y="89"/>
                  </a:lnTo>
                  <a:lnTo>
                    <a:pt x="374" y="172"/>
                  </a:lnTo>
                  <a:lnTo>
                    <a:pt x="357" y="225"/>
                  </a:lnTo>
                  <a:lnTo>
                    <a:pt x="379" y="322"/>
                  </a:lnTo>
                  <a:lnTo>
                    <a:pt x="366" y="352"/>
                  </a:lnTo>
                  <a:lnTo>
                    <a:pt x="284" y="424"/>
                  </a:lnTo>
                  <a:lnTo>
                    <a:pt x="238" y="421"/>
                  </a:lnTo>
                  <a:lnTo>
                    <a:pt x="160" y="295"/>
                  </a:lnTo>
                  <a:lnTo>
                    <a:pt x="56" y="356"/>
                  </a:lnTo>
                  <a:lnTo>
                    <a:pt x="0" y="457"/>
                  </a:lnTo>
                  <a:lnTo>
                    <a:pt x="50" y="537"/>
                  </a:lnTo>
                  <a:lnTo>
                    <a:pt x="136" y="567"/>
                  </a:lnTo>
                  <a:lnTo>
                    <a:pt x="269" y="626"/>
                  </a:lnTo>
                  <a:lnTo>
                    <a:pt x="419" y="610"/>
                  </a:lnTo>
                  <a:lnTo>
                    <a:pt x="409" y="667"/>
                  </a:lnTo>
                  <a:lnTo>
                    <a:pt x="483" y="674"/>
                  </a:lnTo>
                  <a:lnTo>
                    <a:pt x="521" y="719"/>
                  </a:lnTo>
                  <a:lnTo>
                    <a:pt x="565" y="731"/>
                  </a:lnTo>
                  <a:lnTo>
                    <a:pt x="709" y="747"/>
                  </a:lnTo>
                  <a:lnTo>
                    <a:pt x="791" y="758"/>
                  </a:lnTo>
                  <a:lnTo>
                    <a:pt x="871" y="644"/>
                  </a:lnTo>
                  <a:lnTo>
                    <a:pt x="880" y="635"/>
                  </a:lnTo>
                  <a:lnTo>
                    <a:pt x="991" y="650"/>
                  </a:lnTo>
                  <a:lnTo>
                    <a:pt x="967" y="688"/>
                  </a:lnTo>
                  <a:lnTo>
                    <a:pt x="1026" y="722"/>
                  </a:lnTo>
                  <a:lnTo>
                    <a:pt x="1197" y="693"/>
                  </a:lnTo>
                  <a:lnTo>
                    <a:pt x="1326" y="652"/>
                  </a:lnTo>
                  <a:lnTo>
                    <a:pt x="1380" y="596"/>
                  </a:lnTo>
                  <a:lnTo>
                    <a:pt x="1391" y="572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5" name="Freeform 55"/>
            <p:cNvSpPr>
              <a:spLocks/>
            </p:cNvSpPr>
            <p:nvPr/>
          </p:nvSpPr>
          <p:spPr bwMode="auto">
            <a:xfrm>
              <a:off x="4213574" y="1160842"/>
              <a:ext cx="611753" cy="522807"/>
            </a:xfrm>
            <a:custGeom>
              <a:avLst/>
              <a:gdLst>
                <a:gd name="T0" fmla="*/ 103859611 w 835"/>
                <a:gd name="T1" fmla="*/ 197570335 h 762"/>
                <a:gd name="T2" fmla="*/ 63318162 w 835"/>
                <a:gd name="T3" fmla="*/ 225456701 h 762"/>
                <a:gd name="T4" fmla="*/ 65595360 w 835"/>
                <a:gd name="T5" fmla="*/ 314789048 h 762"/>
                <a:gd name="T6" fmla="*/ 117069929 w 835"/>
                <a:gd name="T7" fmla="*/ 322824545 h 762"/>
                <a:gd name="T8" fmla="*/ 187675957 w 835"/>
                <a:gd name="T9" fmla="*/ 360164033 h 762"/>
                <a:gd name="T10" fmla="*/ 213185444 w 835"/>
                <a:gd name="T11" fmla="*/ 312426111 h 762"/>
                <a:gd name="T12" fmla="*/ 260560493 w 835"/>
                <a:gd name="T13" fmla="*/ 283593745 h 762"/>
                <a:gd name="T14" fmla="*/ 296091274 w 835"/>
                <a:gd name="T15" fmla="*/ 343148413 h 762"/>
                <a:gd name="T16" fmla="*/ 317045012 w 835"/>
                <a:gd name="T17" fmla="*/ 344566726 h 762"/>
                <a:gd name="T18" fmla="*/ 354398176 w 835"/>
                <a:gd name="T19" fmla="*/ 310535486 h 762"/>
                <a:gd name="T20" fmla="*/ 360319973 w 835"/>
                <a:gd name="T21" fmla="*/ 296355803 h 762"/>
                <a:gd name="T22" fmla="*/ 350298594 w 835"/>
                <a:gd name="T23" fmla="*/ 250507818 h 762"/>
                <a:gd name="T24" fmla="*/ 358042774 w 835"/>
                <a:gd name="T25" fmla="*/ 225456701 h 762"/>
                <a:gd name="T26" fmla="*/ 380363237 w 835"/>
                <a:gd name="T27" fmla="*/ 186226589 h 762"/>
                <a:gd name="T28" fmla="*/ 331166479 w 835"/>
                <a:gd name="T29" fmla="*/ 160703116 h 762"/>
                <a:gd name="T30" fmla="*/ 291536201 w 835"/>
                <a:gd name="T31" fmla="*/ 133289063 h 762"/>
                <a:gd name="T32" fmla="*/ 265571140 w 835"/>
                <a:gd name="T33" fmla="*/ 88859368 h 762"/>
                <a:gd name="T34" fmla="*/ 260560493 w 835"/>
                <a:gd name="T35" fmla="*/ 39703123 h 762"/>
                <a:gd name="T36" fmla="*/ 289258327 w 835"/>
                <a:gd name="T37" fmla="*/ 34504250 h 762"/>
                <a:gd name="T38" fmla="*/ 286524879 w 835"/>
                <a:gd name="T39" fmla="*/ 25050440 h 762"/>
                <a:gd name="T40" fmla="*/ 256460320 w 835"/>
                <a:gd name="T41" fmla="*/ 30250001 h 762"/>
                <a:gd name="T42" fmla="*/ 242794428 w 835"/>
                <a:gd name="T43" fmla="*/ 24578128 h 762"/>
                <a:gd name="T44" fmla="*/ 235051007 w 835"/>
                <a:gd name="T45" fmla="*/ 3781250 h 762"/>
                <a:gd name="T46" fmla="*/ 210908245 w 835"/>
                <a:gd name="T47" fmla="*/ 0 h 762"/>
                <a:gd name="T48" fmla="*/ 198609076 w 835"/>
                <a:gd name="T49" fmla="*/ 32140625 h 762"/>
                <a:gd name="T50" fmla="*/ 166266602 w 835"/>
                <a:gd name="T51" fmla="*/ 60027002 h 762"/>
                <a:gd name="T52" fmla="*/ 55118491 w 835"/>
                <a:gd name="T53" fmla="*/ 57664066 h 762"/>
                <a:gd name="T54" fmla="*/ 0 w 835"/>
                <a:gd name="T55" fmla="*/ 59554690 h 762"/>
                <a:gd name="T56" fmla="*/ 10932447 w 835"/>
                <a:gd name="T57" fmla="*/ 146523434 h 762"/>
                <a:gd name="T58" fmla="*/ 16398671 w 835"/>
                <a:gd name="T59" fmla="*/ 155031243 h 762"/>
                <a:gd name="T60" fmla="*/ 25965071 w 835"/>
                <a:gd name="T61" fmla="*/ 155504243 h 762"/>
                <a:gd name="T62" fmla="*/ 107503534 w 835"/>
                <a:gd name="T63" fmla="*/ 165902677 h 762"/>
                <a:gd name="T64" fmla="*/ 103859611 w 835"/>
                <a:gd name="T65" fmla="*/ 197570335 h 7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5"/>
                <a:gd name="T100" fmla="*/ 0 h 762"/>
                <a:gd name="T101" fmla="*/ 835 w 835"/>
                <a:gd name="T102" fmla="*/ 762 h 7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5" h="762">
                  <a:moveTo>
                    <a:pt x="228" y="418"/>
                  </a:moveTo>
                  <a:lnTo>
                    <a:pt x="139" y="477"/>
                  </a:lnTo>
                  <a:lnTo>
                    <a:pt x="144" y="666"/>
                  </a:lnTo>
                  <a:lnTo>
                    <a:pt x="257" y="683"/>
                  </a:lnTo>
                  <a:lnTo>
                    <a:pt x="412" y="762"/>
                  </a:lnTo>
                  <a:lnTo>
                    <a:pt x="468" y="661"/>
                  </a:lnTo>
                  <a:lnTo>
                    <a:pt x="572" y="600"/>
                  </a:lnTo>
                  <a:lnTo>
                    <a:pt x="650" y="726"/>
                  </a:lnTo>
                  <a:lnTo>
                    <a:pt x="696" y="729"/>
                  </a:lnTo>
                  <a:lnTo>
                    <a:pt x="778" y="657"/>
                  </a:lnTo>
                  <a:lnTo>
                    <a:pt x="791" y="627"/>
                  </a:lnTo>
                  <a:lnTo>
                    <a:pt x="769" y="530"/>
                  </a:lnTo>
                  <a:lnTo>
                    <a:pt x="786" y="477"/>
                  </a:lnTo>
                  <a:lnTo>
                    <a:pt x="835" y="394"/>
                  </a:lnTo>
                  <a:lnTo>
                    <a:pt x="727" y="340"/>
                  </a:lnTo>
                  <a:lnTo>
                    <a:pt x="640" y="282"/>
                  </a:lnTo>
                  <a:lnTo>
                    <a:pt x="583" y="188"/>
                  </a:lnTo>
                  <a:lnTo>
                    <a:pt x="572" y="84"/>
                  </a:lnTo>
                  <a:lnTo>
                    <a:pt x="635" y="73"/>
                  </a:lnTo>
                  <a:lnTo>
                    <a:pt x="629" y="53"/>
                  </a:lnTo>
                  <a:lnTo>
                    <a:pt x="563" y="64"/>
                  </a:lnTo>
                  <a:lnTo>
                    <a:pt x="533" y="52"/>
                  </a:lnTo>
                  <a:lnTo>
                    <a:pt x="516" y="8"/>
                  </a:lnTo>
                  <a:lnTo>
                    <a:pt x="463" y="0"/>
                  </a:lnTo>
                  <a:lnTo>
                    <a:pt x="436" y="68"/>
                  </a:lnTo>
                  <a:lnTo>
                    <a:pt x="365" y="127"/>
                  </a:lnTo>
                  <a:lnTo>
                    <a:pt x="121" y="122"/>
                  </a:lnTo>
                  <a:lnTo>
                    <a:pt x="0" y="126"/>
                  </a:lnTo>
                  <a:lnTo>
                    <a:pt x="24" y="310"/>
                  </a:lnTo>
                  <a:lnTo>
                    <a:pt x="36" y="328"/>
                  </a:lnTo>
                  <a:lnTo>
                    <a:pt x="57" y="329"/>
                  </a:lnTo>
                  <a:lnTo>
                    <a:pt x="236" y="351"/>
                  </a:lnTo>
                  <a:lnTo>
                    <a:pt x="228" y="418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6" name="Freeform 56" descr="Buket"/>
            <p:cNvSpPr>
              <a:spLocks/>
            </p:cNvSpPr>
            <p:nvPr/>
          </p:nvSpPr>
          <p:spPr bwMode="auto">
            <a:xfrm>
              <a:off x="5011688" y="2036897"/>
              <a:ext cx="1407841" cy="1219883"/>
            </a:xfrm>
            <a:custGeom>
              <a:avLst/>
              <a:gdLst>
                <a:gd name="T0" fmla="*/ 259258077 w 1942"/>
                <a:gd name="T1" fmla="*/ 146113524 h 1773"/>
                <a:gd name="T2" fmla="*/ 363500693 w 1942"/>
                <a:gd name="T3" fmla="*/ 127199082 h 1773"/>
                <a:gd name="T4" fmla="*/ 472686119 w 1942"/>
                <a:gd name="T5" fmla="*/ 154625229 h 1773"/>
                <a:gd name="T6" fmla="*/ 508181924 w 1942"/>
                <a:gd name="T7" fmla="*/ 94572254 h 1773"/>
                <a:gd name="T8" fmla="*/ 554911520 w 1942"/>
                <a:gd name="T9" fmla="*/ 80386057 h 1773"/>
                <a:gd name="T10" fmla="*/ 609728453 w 1942"/>
                <a:gd name="T11" fmla="*/ 62890232 h 1773"/>
                <a:gd name="T12" fmla="*/ 674431176 w 1942"/>
                <a:gd name="T13" fmla="*/ 0 h 1773"/>
                <a:gd name="T14" fmla="*/ 699143640 w 1942"/>
                <a:gd name="T15" fmla="*/ 71875039 h 1773"/>
                <a:gd name="T16" fmla="*/ 729248277 w 1942"/>
                <a:gd name="T17" fmla="*/ 134765272 h 1773"/>
                <a:gd name="T18" fmla="*/ 793950331 w 1942"/>
                <a:gd name="T19" fmla="*/ 141857672 h 1773"/>
                <a:gd name="T20" fmla="*/ 872581507 w 1942"/>
                <a:gd name="T21" fmla="*/ 170702437 h 1773"/>
                <a:gd name="T22" fmla="*/ 810125676 w 1942"/>
                <a:gd name="T23" fmla="*/ 225080985 h 1773"/>
                <a:gd name="T24" fmla="*/ 750815628 w 1942"/>
                <a:gd name="T25" fmla="*/ 236903027 h 1773"/>
                <a:gd name="T26" fmla="*/ 761149859 w 1942"/>
                <a:gd name="T27" fmla="*/ 304521505 h 1773"/>
                <a:gd name="T28" fmla="*/ 744075622 w 1942"/>
                <a:gd name="T29" fmla="*/ 397675184 h 1773"/>
                <a:gd name="T30" fmla="*/ 777774985 w 1942"/>
                <a:gd name="T31" fmla="*/ 445433703 h 1773"/>
                <a:gd name="T32" fmla="*/ 757555635 w 1942"/>
                <a:gd name="T33" fmla="*/ 476642602 h 1773"/>
                <a:gd name="T34" fmla="*/ 720262049 w 1942"/>
                <a:gd name="T35" fmla="*/ 579253416 h 1773"/>
                <a:gd name="T36" fmla="*/ 637586700 w 1942"/>
                <a:gd name="T37" fmla="*/ 593438904 h 1773"/>
                <a:gd name="T38" fmla="*/ 582319986 w 1942"/>
                <a:gd name="T39" fmla="*/ 640252595 h 1773"/>
                <a:gd name="T40" fmla="*/ 508181924 w 1942"/>
                <a:gd name="T41" fmla="*/ 641670525 h 1773"/>
                <a:gd name="T42" fmla="*/ 486614573 w 1942"/>
                <a:gd name="T43" fmla="*/ 757994585 h 1773"/>
                <a:gd name="T44" fmla="*/ 383270932 w 1942"/>
                <a:gd name="T45" fmla="*/ 815683427 h 1773"/>
                <a:gd name="T46" fmla="*/ 294754552 w 1942"/>
                <a:gd name="T47" fmla="*/ 838380621 h 1773"/>
                <a:gd name="T48" fmla="*/ 270491198 w 1942"/>
                <a:gd name="T49" fmla="*/ 767924220 h 1773"/>
                <a:gd name="T50" fmla="*/ 302392779 w 1942"/>
                <a:gd name="T51" fmla="*/ 726785687 h 1773"/>
                <a:gd name="T52" fmla="*/ 345528151 w 1942"/>
                <a:gd name="T53" fmla="*/ 640725009 h 1773"/>
                <a:gd name="T54" fmla="*/ 277231205 w 1942"/>
                <a:gd name="T55" fmla="*/ 578307900 h 1773"/>
                <a:gd name="T56" fmla="*/ 170292628 w 1942"/>
                <a:gd name="T57" fmla="*/ 593912006 h 1773"/>
                <a:gd name="T58" fmla="*/ 88965449 w 1942"/>
                <a:gd name="T59" fmla="*/ 604787844 h 1773"/>
                <a:gd name="T60" fmla="*/ 8088011 w 1942"/>
                <a:gd name="T61" fmla="*/ 580198932 h 1773"/>
                <a:gd name="T62" fmla="*/ 0 w 1942"/>
                <a:gd name="T63" fmla="*/ 526292841 h 1773"/>
                <a:gd name="T64" fmla="*/ 68296968 w 1942"/>
                <a:gd name="T65" fmla="*/ 446379907 h 1773"/>
                <a:gd name="T66" fmla="*/ 79530089 w 1942"/>
                <a:gd name="T67" fmla="*/ 347079343 h 1773"/>
                <a:gd name="T68" fmla="*/ 57512957 w 1942"/>
                <a:gd name="T69" fmla="*/ 299320136 h 1773"/>
                <a:gd name="T70" fmla="*/ 33699374 w 1942"/>
                <a:gd name="T71" fmla="*/ 264328487 h 1773"/>
                <a:gd name="T72" fmla="*/ 101995681 w 1942"/>
                <a:gd name="T73" fmla="*/ 249669897 h 1773"/>
                <a:gd name="T74" fmla="*/ 227356496 w 1942"/>
                <a:gd name="T75" fmla="*/ 238321645 h 17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2"/>
                <a:gd name="T115" fmla="*/ 0 h 1773"/>
                <a:gd name="T116" fmla="*/ 1942 w 1942"/>
                <a:gd name="T117" fmla="*/ 1773 h 177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2" h="1773">
                  <a:moveTo>
                    <a:pt x="506" y="504"/>
                  </a:moveTo>
                  <a:lnTo>
                    <a:pt x="577" y="309"/>
                  </a:lnTo>
                  <a:lnTo>
                    <a:pt x="726" y="306"/>
                  </a:lnTo>
                  <a:lnTo>
                    <a:pt x="809" y="269"/>
                  </a:lnTo>
                  <a:lnTo>
                    <a:pt x="872" y="310"/>
                  </a:lnTo>
                  <a:lnTo>
                    <a:pt x="1052" y="327"/>
                  </a:lnTo>
                  <a:lnTo>
                    <a:pt x="1057" y="256"/>
                  </a:lnTo>
                  <a:lnTo>
                    <a:pt x="1131" y="200"/>
                  </a:lnTo>
                  <a:lnTo>
                    <a:pt x="1131" y="104"/>
                  </a:lnTo>
                  <a:lnTo>
                    <a:pt x="1235" y="170"/>
                  </a:lnTo>
                  <a:lnTo>
                    <a:pt x="1245" y="117"/>
                  </a:lnTo>
                  <a:lnTo>
                    <a:pt x="1357" y="133"/>
                  </a:lnTo>
                  <a:lnTo>
                    <a:pt x="1394" y="35"/>
                  </a:lnTo>
                  <a:lnTo>
                    <a:pt x="1501" y="0"/>
                  </a:lnTo>
                  <a:lnTo>
                    <a:pt x="1514" y="57"/>
                  </a:lnTo>
                  <a:lnTo>
                    <a:pt x="1556" y="152"/>
                  </a:lnTo>
                  <a:lnTo>
                    <a:pt x="1548" y="258"/>
                  </a:lnTo>
                  <a:lnTo>
                    <a:pt x="1623" y="285"/>
                  </a:lnTo>
                  <a:lnTo>
                    <a:pt x="1706" y="322"/>
                  </a:lnTo>
                  <a:lnTo>
                    <a:pt x="1767" y="300"/>
                  </a:lnTo>
                  <a:lnTo>
                    <a:pt x="1787" y="314"/>
                  </a:lnTo>
                  <a:lnTo>
                    <a:pt x="1942" y="361"/>
                  </a:lnTo>
                  <a:lnTo>
                    <a:pt x="1920" y="447"/>
                  </a:lnTo>
                  <a:lnTo>
                    <a:pt x="1803" y="476"/>
                  </a:lnTo>
                  <a:lnTo>
                    <a:pt x="1741" y="450"/>
                  </a:lnTo>
                  <a:lnTo>
                    <a:pt x="1671" y="501"/>
                  </a:lnTo>
                  <a:lnTo>
                    <a:pt x="1749" y="569"/>
                  </a:lnTo>
                  <a:lnTo>
                    <a:pt x="1694" y="644"/>
                  </a:lnTo>
                  <a:lnTo>
                    <a:pt x="1656" y="747"/>
                  </a:lnTo>
                  <a:lnTo>
                    <a:pt x="1656" y="841"/>
                  </a:lnTo>
                  <a:lnTo>
                    <a:pt x="1676" y="899"/>
                  </a:lnTo>
                  <a:lnTo>
                    <a:pt x="1731" y="942"/>
                  </a:lnTo>
                  <a:lnTo>
                    <a:pt x="1714" y="963"/>
                  </a:lnTo>
                  <a:lnTo>
                    <a:pt x="1686" y="1008"/>
                  </a:lnTo>
                  <a:lnTo>
                    <a:pt x="1694" y="1186"/>
                  </a:lnTo>
                  <a:lnTo>
                    <a:pt x="1603" y="1225"/>
                  </a:lnTo>
                  <a:lnTo>
                    <a:pt x="1492" y="1246"/>
                  </a:lnTo>
                  <a:lnTo>
                    <a:pt x="1419" y="1255"/>
                  </a:lnTo>
                  <a:lnTo>
                    <a:pt x="1341" y="1253"/>
                  </a:lnTo>
                  <a:lnTo>
                    <a:pt x="1296" y="1354"/>
                  </a:lnTo>
                  <a:lnTo>
                    <a:pt x="1140" y="1313"/>
                  </a:lnTo>
                  <a:lnTo>
                    <a:pt x="1131" y="1357"/>
                  </a:lnTo>
                  <a:lnTo>
                    <a:pt x="1185" y="1529"/>
                  </a:lnTo>
                  <a:lnTo>
                    <a:pt x="1083" y="1603"/>
                  </a:lnTo>
                  <a:lnTo>
                    <a:pt x="1032" y="1700"/>
                  </a:lnTo>
                  <a:lnTo>
                    <a:pt x="853" y="1725"/>
                  </a:lnTo>
                  <a:lnTo>
                    <a:pt x="709" y="1742"/>
                  </a:lnTo>
                  <a:lnTo>
                    <a:pt x="656" y="1773"/>
                  </a:lnTo>
                  <a:lnTo>
                    <a:pt x="644" y="1755"/>
                  </a:lnTo>
                  <a:lnTo>
                    <a:pt x="602" y="1624"/>
                  </a:lnTo>
                  <a:lnTo>
                    <a:pt x="614" y="1580"/>
                  </a:lnTo>
                  <a:lnTo>
                    <a:pt x="673" y="1537"/>
                  </a:lnTo>
                  <a:lnTo>
                    <a:pt x="750" y="1415"/>
                  </a:lnTo>
                  <a:lnTo>
                    <a:pt x="769" y="1355"/>
                  </a:lnTo>
                  <a:lnTo>
                    <a:pt x="661" y="1295"/>
                  </a:lnTo>
                  <a:lnTo>
                    <a:pt x="617" y="1223"/>
                  </a:lnTo>
                  <a:lnTo>
                    <a:pt x="577" y="1220"/>
                  </a:lnTo>
                  <a:lnTo>
                    <a:pt x="379" y="1256"/>
                  </a:lnTo>
                  <a:lnTo>
                    <a:pt x="357" y="1270"/>
                  </a:lnTo>
                  <a:lnTo>
                    <a:pt x="198" y="1279"/>
                  </a:lnTo>
                  <a:lnTo>
                    <a:pt x="79" y="1227"/>
                  </a:lnTo>
                  <a:lnTo>
                    <a:pt x="18" y="1227"/>
                  </a:lnTo>
                  <a:lnTo>
                    <a:pt x="38" y="1149"/>
                  </a:lnTo>
                  <a:lnTo>
                    <a:pt x="0" y="1113"/>
                  </a:lnTo>
                  <a:lnTo>
                    <a:pt x="117" y="1023"/>
                  </a:lnTo>
                  <a:lnTo>
                    <a:pt x="152" y="944"/>
                  </a:lnTo>
                  <a:lnTo>
                    <a:pt x="181" y="768"/>
                  </a:lnTo>
                  <a:lnTo>
                    <a:pt x="177" y="734"/>
                  </a:lnTo>
                  <a:lnTo>
                    <a:pt x="136" y="695"/>
                  </a:lnTo>
                  <a:lnTo>
                    <a:pt x="128" y="633"/>
                  </a:lnTo>
                  <a:lnTo>
                    <a:pt x="71" y="591"/>
                  </a:lnTo>
                  <a:lnTo>
                    <a:pt x="75" y="559"/>
                  </a:lnTo>
                  <a:lnTo>
                    <a:pt x="92" y="546"/>
                  </a:lnTo>
                  <a:lnTo>
                    <a:pt x="227" y="528"/>
                  </a:lnTo>
                  <a:lnTo>
                    <a:pt x="352" y="522"/>
                  </a:lnTo>
                  <a:lnTo>
                    <a:pt x="506" y="50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7" name="Freeform 57" descr="Buket"/>
            <p:cNvSpPr>
              <a:spLocks/>
            </p:cNvSpPr>
            <p:nvPr/>
          </p:nvSpPr>
          <p:spPr bwMode="auto">
            <a:xfrm>
              <a:off x="4803044" y="1846144"/>
              <a:ext cx="1053349" cy="579327"/>
            </a:xfrm>
            <a:custGeom>
              <a:avLst/>
              <a:gdLst>
                <a:gd name="T0" fmla="*/ 153485439 w 1450"/>
                <a:gd name="T1" fmla="*/ 354544112 h 845"/>
                <a:gd name="T2" fmla="*/ 126189380 w 1450"/>
                <a:gd name="T3" fmla="*/ 331973504 h 845"/>
                <a:gd name="T4" fmla="*/ 74729213 w 1450"/>
                <a:gd name="T5" fmla="*/ 345140092 h 845"/>
                <a:gd name="T6" fmla="*/ 6264617 w 1450"/>
                <a:gd name="T7" fmla="*/ 307052235 h 845"/>
                <a:gd name="T8" fmla="*/ 0 w 1450"/>
                <a:gd name="T9" fmla="*/ 286832975 h 845"/>
                <a:gd name="T10" fmla="*/ 16109396 w 1450"/>
                <a:gd name="T11" fmla="*/ 251566872 h 845"/>
                <a:gd name="T12" fmla="*/ 102025293 w 1450"/>
                <a:gd name="T13" fmla="*/ 202663775 h 845"/>
                <a:gd name="T14" fmla="*/ 112765110 w 1450"/>
                <a:gd name="T15" fmla="*/ 171629233 h 845"/>
                <a:gd name="T16" fmla="*/ 161540135 w 1450"/>
                <a:gd name="T17" fmla="*/ 171629233 h 845"/>
                <a:gd name="T18" fmla="*/ 171832431 w 1450"/>
                <a:gd name="T19" fmla="*/ 188087339 h 845"/>
                <a:gd name="T20" fmla="*/ 216132964 w 1450"/>
                <a:gd name="T21" fmla="*/ 181504388 h 845"/>
                <a:gd name="T22" fmla="*/ 243429023 w 1450"/>
                <a:gd name="T23" fmla="*/ 158933737 h 845"/>
                <a:gd name="T24" fmla="*/ 233584247 w 1450"/>
                <a:gd name="T25" fmla="*/ 134011782 h 845"/>
                <a:gd name="T26" fmla="*/ 273857725 w 1450"/>
                <a:gd name="T27" fmla="*/ 129309772 h 845"/>
                <a:gd name="T28" fmla="*/ 303391385 w 1450"/>
                <a:gd name="T29" fmla="*/ 137303943 h 845"/>
                <a:gd name="T30" fmla="*/ 282359940 w 1450"/>
                <a:gd name="T31" fmla="*/ 85109349 h 845"/>
                <a:gd name="T32" fmla="*/ 288624555 w 1450"/>
                <a:gd name="T33" fmla="*/ 61128207 h 845"/>
                <a:gd name="T34" fmla="*/ 309656000 w 1450"/>
                <a:gd name="T35" fmla="*/ 50783374 h 845"/>
                <a:gd name="T36" fmla="*/ 284149352 w 1450"/>
                <a:gd name="T37" fmla="*/ 36206927 h 845"/>
                <a:gd name="T38" fmla="*/ 280569859 w 1450"/>
                <a:gd name="T39" fmla="*/ 13636314 h 845"/>
                <a:gd name="T40" fmla="*/ 357089216 w 1450"/>
                <a:gd name="T41" fmla="*/ 0 h 845"/>
                <a:gd name="T42" fmla="*/ 362458790 w 1450"/>
                <a:gd name="T43" fmla="*/ 16457383 h 845"/>
                <a:gd name="T44" fmla="*/ 420183551 w 1450"/>
                <a:gd name="T45" fmla="*/ 66300624 h 845"/>
                <a:gd name="T46" fmla="*/ 495360263 w 1450"/>
                <a:gd name="T47" fmla="*/ 75705329 h 845"/>
                <a:gd name="T48" fmla="*/ 517734268 w 1450"/>
                <a:gd name="T49" fmla="*/ 80407339 h 845"/>
                <a:gd name="T50" fmla="*/ 526236484 w 1450"/>
                <a:gd name="T51" fmla="*/ 92162728 h 845"/>
                <a:gd name="T52" fmla="*/ 532501099 w 1450"/>
                <a:gd name="T53" fmla="*/ 108150385 h 845"/>
                <a:gd name="T54" fmla="*/ 616179358 w 1450"/>
                <a:gd name="T55" fmla="*/ 140125012 h 845"/>
                <a:gd name="T56" fmla="*/ 630498668 w 1450"/>
                <a:gd name="T57" fmla="*/ 139184199 h 845"/>
                <a:gd name="T58" fmla="*/ 648845660 w 1450"/>
                <a:gd name="T59" fmla="*/ 144356615 h 845"/>
                <a:gd name="T60" fmla="*/ 634526350 w 1450"/>
                <a:gd name="T61" fmla="*/ 189497873 h 845"/>
                <a:gd name="T62" fmla="*/ 634526350 w 1450"/>
                <a:gd name="T63" fmla="*/ 234638402 h 845"/>
                <a:gd name="T64" fmla="*/ 601412527 w 1450"/>
                <a:gd name="T65" fmla="*/ 260970892 h 845"/>
                <a:gd name="T66" fmla="*/ 599175595 w 1450"/>
                <a:gd name="T67" fmla="*/ 294356054 h 845"/>
                <a:gd name="T68" fmla="*/ 518629309 w 1450"/>
                <a:gd name="T69" fmla="*/ 286362568 h 845"/>
                <a:gd name="T70" fmla="*/ 490438209 w 1450"/>
                <a:gd name="T71" fmla="*/ 267083436 h 845"/>
                <a:gd name="T72" fmla="*/ 453296704 w 1450"/>
                <a:gd name="T73" fmla="*/ 284481627 h 845"/>
                <a:gd name="T74" fmla="*/ 386622877 w 1450"/>
                <a:gd name="T75" fmla="*/ 285892162 h 845"/>
                <a:gd name="T76" fmla="*/ 354851615 w 1450"/>
                <a:gd name="T77" fmla="*/ 377585212 h 845"/>
                <a:gd name="T78" fmla="*/ 285939433 w 1450"/>
                <a:gd name="T79" fmla="*/ 386049104 h 845"/>
                <a:gd name="T80" fmla="*/ 230004754 w 1450"/>
                <a:gd name="T81" fmla="*/ 388870173 h 845"/>
                <a:gd name="T82" fmla="*/ 169594830 w 1450"/>
                <a:gd name="T83" fmla="*/ 397334065 h 845"/>
                <a:gd name="T84" fmla="*/ 153485439 w 1450"/>
                <a:gd name="T85" fmla="*/ 354544112 h 8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50"/>
                <a:gd name="T130" fmla="*/ 0 h 845"/>
                <a:gd name="T131" fmla="*/ 1450 w 1450"/>
                <a:gd name="T132" fmla="*/ 845 h 8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50" h="845">
                  <a:moveTo>
                    <a:pt x="343" y="754"/>
                  </a:moveTo>
                  <a:lnTo>
                    <a:pt x="282" y="706"/>
                  </a:lnTo>
                  <a:lnTo>
                    <a:pt x="167" y="734"/>
                  </a:lnTo>
                  <a:lnTo>
                    <a:pt x="14" y="653"/>
                  </a:lnTo>
                  <a:lnTo>
                    <a:pt x="0" y="610"/>
                  </a:lnTo>
                  <a:lnTo>
                    <a:pt x="36" y="535"/>
                  </a:lnTo>
                  <a:lnTo>
                    <a:pt x="228" y="431"/>
                  </a:lnTo>
                  <a:lnTo>
                    <a:pt x="252" y="365"/>
                  </a:lnTo>
                  <a:lnTo>
                    <a:pt x="361" y="365"/>
                  </a:lnTo>
                  <a:lnTo>
                    <a:pt x="384" y="400"/>
                  </a:lnTo>
                  <a:lnTo>
                    <a:pt x="483" y="386"/>
                  </a:lnTo>
                  <a:lnTo>
                    <a:pt x="544" y="338"/>
                  </a:lnTo>
                  <a:lnTo>
                    <a:pt x="522" y="285"/>
                  </a:lnTo>
                  <a:lnTo>
                    <a:pt x="612" y="275"/>
                  </a:lnTo>
                  <a:lnTo>
                    <a:pt x="678" y="292"/>
                  </a:lnTo>
                  <a:lnTo>
                    <a:pt x="631" y="181"/>
                  </a:lnTo>
                  <a:lnTo>
                    <a:pt x="645" y="130"/>
                  </a:lnTo>
                  <a:lnTo>
                    <a:pt x="692" y="108"/>
                  </a:lnTo>
                  <a:lnTo>
                    <a:pt x="635" y="77"/>
                  </a:lnTo>
                  <a:lnTo>
                    <a:pt x="627" y="29"/>
                  </a:lnTo>
                  <a:lnTo>
                    <a:pt x="798" y="0"/>
                  </a:lnTo>
                  <a:lnTo>
                    <a:pt x="810" y="35"/>
                  </a:lnTo>
                  <a:lnTo>
                    <a:pt x="939" y="141"/>
                  </a:lnTo>
                  <a:lnTo>
                    <a:pt x="1107" y="161"/>
                  </a:lnTo>
                  <a:lnTo>
                    <a:pt x="1157" y="171"/>
                  </a:lnTo>
                  <a:lnTo>
                    <a:pt x="1176" y="196"/>
                  </a:lnTo>
                  <a:lnTo>
                    <a:pt x="1190" y="230"/>
                  </a:lnTo>
                  <a:lnTo>
                    <a:pt x="1377" y="298"/>
                  </a:lnTo>
                  <a:lnTo>
                    <a:pt x="1409" y="296"/>
                  </a:lnTo>
                  <a:lnTo>
                    <a:pt x="1450" y="307"/>
                  </a:lnTo>
                  <a:lnTo>
                    <a:pt x="1418" y="403"/>
                  </a:lnTo>
                  <a:lnTo>
                    <a:pt x="1418" y="499"/>
                  </a:lnTo>
                  <a:lnTo>
                    <a:pt x="1344" y="555"/>
                  </a:lnTo>
                  <a:lnTo>
                    <a:pt x="1339" y="626"/>
                  </a:lnTo>
                  <a:lnTo>
                    <a:pt x="1159" y="609"/>
                  </a:lnTo>
                  <a:lnTo>
                    <a:pt x="1096" y="568"/>
                  </a:lnTo>
                  <a:lnTo>
                    <a:pt x="1013" y="605"/>
                  </a:lnTo>
                  <a:lnTo>
                    <a:pt x="864" y="608"/>
                  </a:lnTo>
                  <a:lnTo>
                    <a:pt x="793" y="803"/>
                  </a:lnTo>
                  <a:lnTo>
                    <a:pt x="639" y="821"/>
                  </a:lnTo>
                  <a:lnTo>
                    <a:pt x="514" y="827"/>
                  </a:lnTo>
                  <a:lnTo>
                    <a:pt x="379" y="845"/>
                  </a:lnTo>
                  <a:lnTo>
                    <a:pt x="343" y="75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8" name="Freeform 58" descr="Buket"/>
            <p:cNvSpPr>
              <a:spLocks/>
            </p:cNvSpPr>
            <p:nvPr/>
          </p:nvSpPr>
          <p:spPr bwMode="auto">
            <a:xfrm>
              <a:off x="4576168" y="1761364"/>
              <a:ext cx="729242" cy="501611"/>
            </a:xfrm>
            <a:custGeom>
              <a:avLst/>
              <a:gdLst>
                <a:gd name="T0" fmla="*/ 15805441 w 1004"/>
                <a:gd name="T1" fmla="*/ 65450894 h 736"/>
                <a:gd name="T2" fmla="*/ 22127621 w 1004"/>
                <a:gd name="T3" fmla="*/ 0 h 736"/>
                <a:gd name="T4" fmla="*/ 82188289 w 1004"/>
                <a:gd name="T5" fmla="*/ 27582996 h 736"/>
                <a:gd name="T6" fmla="*/ 149925894 w 1004"/>
                <a:gd name="T7" fmla="*/ 20102813 h 736"/>
                <a:gd name="T8" fmla="*/ 145410055 w 1004"/>
                <a:gd name="T9" fmla="*/ 46751133 h 736"/>
                <a:gd name="T10" fmla="*/ 178827305 w 1004"/>
                <a:gd name="T11" fmla="*/ 50023540 h 736"/>
                <a:gd name="T12" fmla="*/ 195987492 w 1004"/>
                <a:gd name="T13" fmla="*/ 71061028 h 736"/>
                <a:gd name="T14" fmla="*/ 215857184 w 1004"/>
                <a:gd name="T15" fmla="*/ 76671161 h 736"/>
                <a:gd name="T16" fmla="*/ 280885264 w 1004"/>
                <a:gd name="T17" fmla="*/ 84151339 h 736"/>
                <a:gd name="T18" fmla="*/ 317915143 w 1004"/>
                <a:gd name="T19" fmla="*/ 89293791 h 736"/>
                <a:gd name="T20" fmla="*/ 354041938 w 1004"/>
                <a:gd name="T21" fmla="*/ 35997854 h 736"/>
                <a:gd name="T22" fmla="*/ 358106193 w 1004"/>
                <a:gd name="T23" fmla="*/ 31790767 h 736"/>
                <a:gd name="T24" fmla="*/ 408232005 w 1004"/>
                <a:gd name="T25" fmla="*/ 38803263 h 736"/>
                <a:gd name="T26" fmla="*/ 397393991 w 1004"/>
                <a:gd name="T27" fmla="*/ 56568354 h 736"/>
                <a:gd name="T28" fmla="*/ 424037441 w 1004"/>
                <a:gd name="T29" fmla="*/ 72464074 h 736"/>
                <a:gd name="T30" fmla="*/ 427650112 w 1004"/>
                <a:gd name="T31" fmla="*/ 94903945 h 736"/>
                <a:gd name="T32" fmla="*/ 453390394 w 1004"/>
                <a:gd name="T33" fmla="*/ 109397303 h 736"/>
                <a:gd name="T34" fmla="*/ 432165951 w 1004"/>
                <a:gd name="T35" fmla="*/ 119682206 h 736"/>
                <a:gd name="T36" fmla="*/ 425843776 w 1004"/>
                <a:gd name="T37" fmla="*/ 143525102 h 736"/>
                <a:gd name="T38" fmla="*/ 447068219 w 1004"/>
                <a:gd name="T39" fmla="*/ 195418708 h 736"/>
                <a:gd name="T40" fmla="*/ 417263683 w 1004"/>
                <a:gd name="T41" fmla="*/ 187470848 h 736"/>
                <a:gd name="T42" fmla="*/ 376621132 w 1004"/>
                <a:gd name="T43" fmla="*/ 192146301 h 736"/>
                <a:gd name="T44" fmla="*/ 386555978 w 1004"/>
                <a:gd name="T45" fmla="*/ 216923878 h 736"/>
                <a:gd name="T46" fmla="*/ 359009361 w 1004"/>
                <a:gd name="T47" fmla="*/ 239364412 h 736"/>
                <a:gd name="T48" fmla="*/ 314302472 w 1004"/>
                <a:gd name="T49" fmla="*/ 245909225 h 736"/>
                <a:gd name="T50" fmla="*/ 303916042 w 1004"/>
                <a:gd name="T51" fmla="*/ 229546507 h 736"/>
                <a:gd name="T52" fmla="*/ 254693398 w 1004"/>
                <a:gd name="T53" fmla="*/ 229546507 h 736"/>
                <a:gd name="T54" fmla="*/ 243855385 w 1004"/>
                <a:gd name="T55" fmla="*/ 260402583 h 736"/>
                <a:gd name="T56" fmla="*/ 157151236 w 1004"/>
                <a:gd name="T57" fmla="*/ 309023056 h 736"/>
                <a:gd name="T58" fmla="*/ 140894216 w 1004"/>
                <a:gd name="T59" fmla="*/ 344086219 h 736"/>
                <a:gd name="T60" fmla="*/ 113347598 w 1004"/>
                <a:gd name="T61" fmla="*/ 340813812 h 736"/>
                <a:gd name="T62" fmla="*/ 127346699 w 1004"/>
                <a:gd name="T63" fmla="*/ 303412922 h 736"/>
                <a:gd name="T64" fmla="*/ 117411853 w 1004"/>
                <a:gd name="T65" fmla="*/ 286115524 h 736"/>
                <a:gd name="T66" fmla="*/ 158054404 w 1004"/>
                <a:gd name="T67" fmla="*/ 227676463 h 736"/>
                <a:gd name="T68" fmla="*/ 162118659 w 1004"/>
                <a:gd name="T69" fmla="*/ 209911382 h 736"/>
                <a:gd name="T70" fmla="*/ 124637196 w 1004"/>
                <a:gd name="T71" fmla="*/ 179055947 h 736"/>
                <a:gd name="T72" fmla="*/ 102961169 w 1004"/>
                <a:gd name="T73" fmla="*/ 182328397 h 736"/>
                <a:gd name="T74" fmla="*/ 94381075 w 1004"/>
                <a:gd name="T75" fmla="*/ 158485458 h 736"/>
                <a:gd name="T76" fmla="*/ 70447108 w 1004"/>
                <a:gd name="T77" fmla="*/ 151005280 h 736"/>
                <a:gd name="T78" fmla="*/ 56899591 w 1004"/>
                <a:gd name="T79" fmla="*/ 148199871 h 736"/>
                <a:gd name="T80" fmla="*/ 10838016 w 1004"/>
                <a:gd name="T81" fmla="*/ 141655058 h 736"/>
                <a:gd name="T82" fmla="*/ 0 w 1004"/>
                <a:gd name="T83" fmla="*/ 94436947 h 736"/>
                <a:gd name="T84" fmla="*/ 3612672 w 1004"/>
                <a:gd name="T85" fmla="*/ 81814296 h 736"/>
                <a:gd name="T86" fmla="*/ 15805441 w 1004"/>
                <a:gd name="T87" fmla="*/ 65450894 h 7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04"/>
                <a:gd name="T133" fmla="*/ 0 h 736"/>
                <a:gd name="T134" fmla="*/ 1004 w 1004"/>
                <a:gd name="T135" fmla="*/ 736 h 7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04" h="736">
                  <a:moveTo>
                    <a:pt x="35" y="140"/>
                  </a:moveTo>
                  <a:lnTo>
                    <a:pt x="49" y="0"/>
                  </a:lnTo>
                  <a:lnTo>
                    <a:pt x="182" y="59"/>
                  </a:lnTo>
                  <a:lnTo>
                    <a:pt x="332" y="43"/>
                  </a:lnTo>
                  <a:lnTo>
                    <a:pt x="322" y="100"/>
                  </a:lnTo>
                  <a:lnTo>
                    <a:pt x="396" y="107"/>
                  </a:lnTo>
                  <a:lnTo>
                    <a:pt x="434" y="152"/>
                  </a:lnTo>
                  <a:lnTo>
                    <a:pt x="478" y="164"/>
                  </a:lnTo>
                  <a:lnTo>
                    <a:pt x="622" y="180"/>
                  </a:lnTo>
                  <a:lnTo>
                    <a:pt x="704" y="191"/>
                  </a:lnTo>
                  <a:lnTo>
                    <a:pt x="784" y="77"/>
                  </a:lnTo>
                  <a:lnTo>
                    <a:pt x="793" y="68"/>
                  </a:lnTo>
                  <a:lnTo>
                    <a:pt x="904" y="83"/>
                  </a:lnTo>
                  <a:lnTo>
                    <a:pt x="880" y="121"/>
                  </a:lnTo>
                  <a:lnTo>
                    <a:pt x="939" y="155"/>
                  </a:lnTo>
                  <a:lnTo>
                    <a:pt x="947" y="203"/>
                  </a:lnTo>
                  <a:lnTo>
                    <a:pt x="1004" y="234"/>
                  </a:lnTo>
                  <a:lnTo>
                    <a:pt x="957" y="256"/>
                  </a:lnTo>
                  <a:lnTo>
                    <a:pt x="943" y="307"/>
                  </a:lnTo>
                  <a:lnTo>
                    <a:pt x="990" y="418"/>
                  </a:lnTo>
                  <a:lnTo>
                    <a:pt x="924" y="401"/>
                  </a:lnTo>
                  <a:lnTo>
                    <a:pt x="834" y="411"/>
                  </a:lnTo>
                  <a:lnTo>
                    <a:pt x="856" y="464"/>
                  </a:lnTo>
                  <a:lnTo>
                    <a:pt x="795" y="512"/>
                  </a:lnTo>
                  <a:lnTo>
                    <a:pt x="696" y="526"/>
                  </a:lnTo>
                  <a:lnTo>
                    <a:pt x="673" y="491"/>
                  </a:lnTo>
                  <a:lnTo>
                    <a:pt x="564" y="491"/>
                  </a:lnTo>
                  <a:lnTo>
                    <a:pt x="540" y="557"/>
                  </a:lnTo>
                  <a:lnTo>
                    <a:pt x="348" y="661"/>
                  </a:lnTo>
                  <a:lnTo>
                    <a:pt x="312" y="736"/>
                  </a:lnTo>
                  <a:lnTo>
                    <a:pt x="251" y="729"/>
                  </a:lnTo>
                  <a:lnTo>
                    <a:pt x="282" y="649"/>
                  </a:lnTo>
                  <a:lnTo>
                    <a:pt x="260" y="612"/>
                  </a:lnTo>
                  <a:lnTo>
                    <a:pt x="350" y="487"/>
                  </a:lnTo>
                  <a:lnTo>
                    <a:pt x="359" y="449"/>
                  </a:lnTo>
                  <a:lnTo>
                    <a:pt x="276" y="383"/>
                  </a:lnTo>
                  <a:lnTo>
                    <a:pt x="228" y="390"/>
                  </a:lnTo>
                  <a:lnTo>
                    <a:pt x="209" y="339"/>
                  </a:lnTo>
                  <a:lnTo>
                    <a:pt x="156" y="323"/>
                  </a:lnTo>
                  <a:lnTo>
                    <a:pt x="126" y="317"/>
                  </a:lnTo>
                  <a:lnTo>
                    <a:pt x="24" y="303"/>
                  </a:lnTo>
                  <a:lnTo>
                    <a:pt x="0" y="202"/>
                  </a:lnTo>
                  <a:lnTo>
                    <a:pt x="8" y="175"/>
                  </a:lnTo>
                  <a:lnTo>
                    <a:pt x="35" y="14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69" name="Freeform 59" descr="Buket"/>
            <p:cNvSpPr>
              <a:spLocks/>
            </p:cNvSpPr>
            <p:nvPr/>
          </p:nvSpPr>
          <p:spPr bwMode="auto">
            <a:xfrm>
              <a:off x="4065699" y="1617710"/>
              <a:ext cx="769755" cy="828955"/>
            </a:xfrm>
            <a:custGeom>
              <a:avLst/>
              <a:gdLst>
                <a:gd name="T0" fmla="*/ 330796915 w 1063"/>
                <a:gd name="T1" fmla="*/ 163632687 h 1205"/>
                <a:gd name="T2" fmla="*/ 337063233 w 1063"/>
                <a:gd name="T3" fmla="*/ 97423300 h 1205"/>
                <a:gd name="T4" fmla="*/ 298567460 w 1063"/>
                <a:gd name="T5" fmla="*/ 83235406 h 1205"/>
                <a:gd name="T6" fmla="*/ 276186415 w 1063"/>
                <a:gd name="T7" fmla="*/ 45401078 h 1205"/>
                <a:gd name="T8" fmla="*/ 206803969 w 1063"/>
                <a:gd name="T9" fmla="*/ 8039866 h 1205"/>
                <a:gd name="T10" fmla="*/ 156221774 w 1063"/>
                <a:gd name="T11" fmla="*/ 0 h 1205"/>
                <a:gd name="T12" fmla="*/ 82363366 w 1063"/>
                <a:gd name="T13" fmla="*/ 61953252 h 1205"/>
                <a:gd name="T14" fmla="*/ 95792549 w 1063"/>
                <a:gd name="T15" fmla="*/ 132892639 h 1205"/>
                <a:gd name="T16" fmla="*/ 75648785 w 1063"/>
                <a:gd name="T17" fmla="*/ 193900330 h 1205"/>
                <a:gd name="T18" fmla="*/ 24619696 w 1063"/>
                <a:gd name="T19" fmla="*/ 193427194 h 1205"/>
                <a:gd name="T20" fmla="*/ 4028349 w 1063"/>
                <a:gd name="T21" fmla="*/ 205723213 h 1205"/>
                <a:gd name="T22" fmla="*/ 27305261 w 1063"/>
                <a:gd name="T23" fmla="*/ 218492368 h 1205"/>
                <a:gd name="T24" fmla="*/ 52372551 w 1063"/>
                <a:gd name="T25" fmla="*/ 266257726 h 1205"/>
                <a:gd name="T26" fmla="*/ 49238723 w 1063"/>
                <a:gd name="T27" fmla="*/ 279026880 h 1205"/>
                <a:gd name="T28" fmla="*/ 47895940 w 1063"/>
                <a:gd name="T29" fmla="*/ 303619606 h 1205"/>
                <a:gd name="T30" fmla="*/ 64458262 w 1063"/>
                <a:gd name="T31" fmla="*/ 312131917 h 1205"/>
                <a:gd name="T32" fmla="*/ 63115479 w 1063"/>
                <a:gd name="T33" fmla="*/ 340034528 h 1205"/>
                <a:gd name="T34" fmla="*/ 54162927 w 1063"/>
                <a:gd name="T35" fmla="*/ 347601256 h 1205"/>
                <a:gd name="T36" fmla="*/ 64905856 w 1063"/>
                <a:gd name="T37" fmla="*/ 379760796 h 1205"/>
                <a:gd name="T38" fmla="*/ 0 w 1063"/>
                <a:gd name="T39" fmla="*/ 437457871 h 1205"/>
                <a:gd name="T40" fmla="*/ 26410072 w 1063"/>
                <a:gd name="T41" fmla="*/ 462995492 h 1205"/>
                <a:gd name="T42" fmla="*/ 38495784 w 1063"/>
                <a:gd name="T43" fmla="*/ 472927210 h 1205"/>
                <a:gd name="T44" fmla="*/ 52820145 w 1063"/>
                <a:gd name="T45" fmla="*/ 535353576 h 1205"/>
                <a:gd name="T46" fmla="*/ 77439830 w 1063"/>
                <a:gd name="T47" fmla="*/ 569877332 h 1205"/>
                <a:gd name="T48" fmla="*/ 122650206 w 1063"/>
                <a:gd name="T49" fmla="*/ 551433303 h 1205"/>
                <a:gd name="T50" fmla="*/ 152641021 w 1063"/>
                <a:gd name="T51" fmla="*/ 544339023 h 1205"/>
                <a:gd name="T52" fmla="*/ 193374806 w 1063"/>
                <a:gd name="T53" fmla="*/ 561364333 h 1205"/>
                <a:gd name="T54" fmla="*/ 221128320 w 1063"/>
                <a:gd name="T55" fmla="*/ 547649595 h 1205"/>
                <a:gd name="T56" fmla="*/ 285586561 w 1063"/>
                <a:gd name="T57" fmla="*/ 529205566 h 1205"/>
                <a:gd name="T58" fmla="*/ 304834447 w 1063"/>
                <a:gd name="T59" fmla="*/ 550487032 h 1205"/>
                <a:gd name="T60" fmla="*/ 350940074 w 1063"/>
                <a:gd name="T61" fmla="*/ 536299847 h 1205"/>
                <a:gd name="T62" fmla="*/ 365712019 w 1063"/>
                <a:gd name="T63" fmla="*/ 523057557 h 1205"/>
                <a:gd name="T64" fmla="*/ 362578191 w 1063"/>
                <a:gd name="T65" fmla="*/ 498465519 h 1205"/>
                <a:gd name="T66" fmla="*/ 376454947 w 1063"/>
                <a:gd name="T67" fmla="*/ 482858927 h 1205"/>
                <a:gd name="T68" fmla="*/ 369292772 w 1063"/>
                <a:gd name="T69" fmla="*/ 450227026 h 1205"/>
                <a:gd name="T70" fmla="*/ 427484026 w 1063"/>
                <a:gd name="T71" fmla="*/ 442187162 h 1205"/>
                <a:gd name="T72" fmla="*/ 441360783 w 1063"/>
                <a:gd name="T73" fmla="*/ 404352834 h 1205"/>
                <a:gd name="T74" fmla="*/ 431513042 w 1063"/>
                <a:gd name="T75" fmla="*/ 386854388 h 1205"/>
                <a:gd name="T76" fmla="*/ 471799861 w 1063"/>
                <a:gd name="T77" fmla="*/ 327738509 h 1205"/>
                <a:gd name="T78" fmla="*/ 475828208 w 1063"/>
                <a:gd name="T79" fmla="*/ 309767616 h 1205"/>
                <a:gd name="T80" fmla="*/ 438675218 w 1063"/>
                <a:gd name="T81" fmla="*/ 278554432 h 1205"/>
                <a:gd name="T82" fmla="*/ 417188691 w 1063"/>
                <a:gd name="T83" fmla="*/ 281864317 h 1205"/>
                <a:gd name="T84" fmla="*/ 408683733 w 1063"/>
                <a:gd name="T85" fmla="*/ 257745414 h 1205"/>
                <a:gd name="T86" fmla="*/ 384959905 w 1063"/>
                <a:gd name="T87" fmla="*/ 250178686 h 1205"/>
                <a:gd name="T88" fmla="*/ 371530743 w 1063"/>
                <a:gd name="T89" fmla="*/ 247341249 h 1205"/>
                <a:gd name="T90" fmla="*/ 325872711 w 1063"/>
                <a:gd name="T91" fmla="*/ 240720104 h 1205"/>
                <a:gd name="T92" fmla="*/ 315129782 w 1063"/>
                <a:gd name="T93" fmla="*/ 192954059 h 1205"/>
                <a:gd name="T94" fmla="*/ 318710535 w 1063"/>
                <a:gd name="T95" fmla="*/ 180185549 h 1205"/>
                <a:gd name="T96" fmla="*/ 330796915 w 1063"/>
                <a:gd name="T97" fmla="*/ 163632687 h 1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3"/>
                <a:gd name="T148" fmla="*/ 0 h 1205"/>
                <a:gd name="T149" fmla="*/ 1063 w 1063"/>
                <a:gd name="T150" fmla="*/ 1205 h 12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3" h="1205">
                  <a:moveTo>
                    <a:pt x="739" y="346"/>
                  </a:moveTo>
                  <a:lnTo>
                    <a:pt x="753" y="206"/>
                  </a:lnTo>
                  <a:lnTo>
                    <a:pt x="667" y="176"/>
                  </a:lnTo>
                  <a:lnTo>
                    <a:pt x="617" y="96"/>
                  </a:lnTo>
                  <a:lnTo>
                    <a:pt x="462" y="17"/>
                  </a:lnTo>
                  <a:lnTo>
                    <a:pt x="349" y="0"/>
                  </a:lnTo>
                  <a:lnTo>
                    <a:pt x="184" y="131"/>
                  </a:lnTo>
                  <a:lnTo>
                    <a:pt x="214" y="281"/>
                  </a:lnTo>
                  <a:lnTo>
                    <a:pt x="169" y="410"/>
                  </a:lnTo>
                  <a:lnTo>
                    <a:pt x="55" y="409"/>
                  </a:lnTo>
                  <a:lnTo>
                    <a:pt x="9" y="435"/>
                  </a:lnTo>
                  <a:lnTo>
                    <a:pt x="61" y="462"/>
                  </a:lnTo>
                  <a:lnTo>
                    <a:pt x="117" y="563"/>
                  </a:lnTo>
                  <a:lnTo>
                    <a:pt x="110" y="590"/>
                  </a:lnTo>
                  <a:lnTo>
                    <a:pt x="107" y="642"/>
                  </a:lnTo>
                  <a:lnTo>
                    <a:pt x="144" y="660"/>
                  </a:lnTo>
                  <a:lnTo>
                    <a:pt x="141" y="719"/>
                  </a:lnTo>
                  <a:lnTo>
                    <a:pt x="121" y="735"/>
                  </a:lnTo>
                  <a:lnTo>
                    <a:pt x="145" y="803"/>
                  </a:lnTo>
                  <a:lnTo>
                    <a:pt x="0" y="925"/>
                  </a:lnTo>
                  <a:lnTo>
                    <a:pt x="59" y="979"/>
                  </a:lnTo>
                  <a:lnTo>
                    <a:pt x="86" y="1000"/>
                  </a:lnTo>
                  <a:lnTo>
                    <a:pt x="118" y="1132"/>
                  </a:lnTo>
                  <a:lnTo>
                    <a:pt x="173" y="1205"/>
                  </a:lnTo>
                  <a:lnTo>
                    <a:pt x="274" y="1166"/>
                  </a:lnTo>
                  <a:lnTo>
                    <a:pt x="341" y="1151"/>
                  </a:lnTo>
                  <a:lnTo>
                    <a:pt x="432" y="1187"/>
                  </a:lnTo>
                  <a:lnTo>
                    <a:pt x="494" y="1158"/>
                  </a:lnTo>
                  <a:lnTo>
                    <a:pt x="638" y="1119"/>
                  </a:lnTo>
                  <a:lnTo>
                    <a:pt x="681" y="1164"/>
                  </a:lnTo>
                  <a:lnTo>
                    <a:pt x="784" y="1134"/>
                  </a:lnTo>
                  <a:lnTo>
                    <a:pt x="817" y="1106"/>
                  </a:lnTo>
                  <a:lnTo>
                    <a:pt x="810" y="1054"/>
                  </a:lnTo>
                  <a:lnTo>
                    <a:pt x="841" y="1021"/>
                  </a:lnTo>
                  <a:lnTo>
                    <a:pt x="825" y="952"/>
                  </a:lnTo>
                  <a:lnTo>
                    <a:pt x="955" y="935"/>
                  </a:lnTo>
                  <a:lnTo>
                    <a:pt x="986" y="855"/>
                  </a:lnTo>
                  <a:lnTo>
                    <a:pt x="964" y="818"/>
                  </a:lnTo>
                  <a:lnTo>
                    <a:pt x="1054" y="693"/>
                  </a:lnTo>
                  <a:lnTo>
                    <a:pt x="1063" y="655"/>
                  </a:lnTo>
                  <a:lnTo>
                    <a:pt x="980" y="589"/>
                  </a:lnTo>
                  <a:lnTo>
                    <a:pt x="932" y="596"/>
                  </a:lnTo>
                  <a:lnTo>
                    <a:pt x="913" y="545"/>
                  </a:lnTo>
                  <a:lnTo>
                    <a:pt x="860" y="529"/>
                  </a:lnTo>
                  <a:lnTo>
                    <a:pt x="830" y="523"/>
                  </a:lnTo>
                  <a:lnTo>
                    <a:pt x="728" y="509"/>
                  </a:lnTo>
                  <a:lnTo>
                    <a:pt x="704" y="408"/>
                  </a:lnTo>
                  <a:lnTo>
                    <a:pt x="712" y="381"/>
                  </a:lnTo>
                  <a:lnTo>
                    <a:pt x="739" y="346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0" name="Freeform 60"/>
            <p:cNvSpPr>
              <a:spLocks/>
            </p:cNvSpPr>
            <p:nvPr/>
          </p:nvSpPr>
          <p:spPr bwMode="auto">
            <a:xfrm>
              <a:off x="2724704" y="2863498"/>
              <a:ext cx="1584075" cy="1485995"/>
            </a:xfrm>
            <a:custGeom>
              <a:avLst/>
              <a:gdLst>
                <a:gd name="T0" fmla="*/ 487334249 w 2191"/>
                <a:gd name="T1" fmla="*/ 34513994 h 2161"/>
                <a:gd name="T2" fmla="*/ 524821948 w 2191"/>
                <a:gd name="T3" fmla="*/ 0 h 2161"/>
                <a:gd name="T4" fmla="*/ 635944292 w 2191"/>
                <a:gd name="T5" fmla="*/ 64299375 h 2161"/>
                <a:gd name="T6" fmla="*/ 603366682 w 2191"/>
                <a:gd name="T7" fmla="*/ 132854295 h 2161"/>
                <a:gd name="T8" fmla="*/ 579714078 w 2191"/>
                <a:gd name="T9" fmla="*/ 218429350 h 2161"/>
                <a:gd name="T10" fmla="*/ 612737939 w 2191"/>
                <a:gd name="T11" fmla="*/ 349865775 h 2161"/>
                <a:gd name="T12" fmla="*/ 616754860 w 2191"/>
                <a:gd name="T13" fmla="*/ 443478206 h 2161"/>
                <a:gd name="T14" fmla="*/ 696192094 w 2191"/>
                <a:gd name="T15" fmla="*/ 523379847 h 2161"/>
                <a:gd name="T16" fmla="*/ 855066730 w 2191"/>
                <a:gd name="T17" fmla="*/ 505414286 h 2161"/>
                <a:gd name="T18" fmla="*/ 884966837 w 2191"/>
                <a:gd name="T19" fmla="*/ 521488952 h 2161"/>
                <a:gd name="T20" fmla="*/ 969759744 w 2191"/>
                <a:gd name="T21" fmla="*/ 651033795 h 2161"/>
                <a:gd name="T22" fmla="*/ 968867243 w 2191"/>
                <a:gd name="T23" fmla="*/ 751738198 h 2161"/>
                <a:gd name="T24" fmla="*/ 952801563 w 2191"/>
                <a:gd name="T25" fmla="*/ 831167459 h 2161"/>
                <a:gd name="T26" fmla="*/ 844356054 w 2191"/>
                <a:gd name="T27" fmla="*/ 878446012 h 2161"/>
                <a:gd name="T28" fmla="*/ 798389598 w 2191"/>
                <a:gd name="T29" fmla="*/ 752683646 h 2161"/>
                <a:gd name="T30" fmla="*/ 702886016 w 2191"/>
                <a:gd name="T31" fmla="*/ 663799052 h 2161"/>
                <a:gd name="T32" fmla="*/ 647548136 w 2191"/>
                <a:gd name="T33" fmla="*/ 731881055 h 2161"/>
                <a:gd name="T34" fmla="*/ 589531586 w 2191"/>
                <a:gd name="T35" fmla="*/ 699258483 h 2161"/>
                <a:gd name="T36" fmla="*/ 503846847 w 2191"/>
                <a:gd name="T37" fmla="*/ 777741780 h 2161"/>
                <a:gd name="T38" fmla="*/ 475731072 w 2191"/>
                <a:gd name="T39" fmla="*/ 808946354 h 2161"/>
                <a:gd name="T40" fmla="*/ 433334619 w 2191"/>
                <a:gd name="T41" fmla="*/ 865680754 h 2161"/>
                <a:gd name="T42" fmla="*/ 492689921 w 2191"/>
                <a:gd name="T43" fmla="*/ 933762585 h 2161"/>
                <a:gd name="T44" fmla="*/ 439582792 w 2191"/>
                <a:gd name="T45" fmla="*/ 986715884 h 2161"/>
                <a:gd name="T46" fmla="*/ 361930559 w 2191"/>
                <a:gd name="T47" fmla="*/ 1021702247 h 2161"/>
                <a:gd name="T48" fmla="*/ 315964019 w 2191"/>
                <a:gd name="T49" fmla="*/ 958820720 h 2161"/>
                <a:gd name="T50" fmla="*/ 236080535 w 2191"/>
                <a:gd name="T51" fmla="*/ 897357708 h 2161"/>
                <a:gd name="T52" fmla="*/ 183865906 w 2191"/>
                <a:gd name="T53" fmla="*/ 813201211 h 2161"/>
                <a:gd name="T54" fmla="*/ 132098155 w 2191"/>
                <a:gd name="T55" fmla="*/ 761194046 h 2161"/>
                <a:gd name="T56" fmla="*/ 20975107 w 2191"/>
                <a:gd name="T57" fmla="*/ 744646312 h 2161"/>
                <a:gd name="T58" fmla="*/ 16065685 w 2191"/>
                <a:gd name="T59" fmla="*/ 705877301 h 2161"/>
                <a:gd name="T60" fmla="*/ 16065685 w 2191"/>
                <a:gd name="T61" fmla="*/ 651033795 h 2161"/>
                <a:gd name="T62" fmla="*/ 41057713 w 2191"/>
                <a:gd name="T63" fmla="*/ 530944800 h 2161"/>
                <a:gd name="T64" fmla="*/ 106659882 w 2191"/>
                <a:gd name="T65" fmla="*/ 466644759 h 2161"/>
                <a:gd name="T66" fmla="*/ 53999651 w 2191"/>
                <a:gd name="T67" fmla="*/ 411801253 h 2161"/>
                <a:gd name="T68" fmla="*/ 0 w 2191"/>
                <a:gd name="T69" fmla="*/ 324807640 h 2161"/>
                <a:gd name="T70" fmla="*/ 120941229 w 2191"/>
                <a:gd name="T71" fmla="*/ 236868666 h 2161"/>
                <a:gd name="T72" fmla="*/ 124064981 w 2191"/>
                <a:gd name="T73" fmla="*/ 167840658 h 2161"/>
                <a:gd name="T74" fmla="*/ 125403732 w 2191"/>
                <a:gd name="T75" fmla="*/ 118198143 h 2161"/>
                <a:gd name="T76" fmla="*/ 124064981 w 2191"/>
                <a:gd name="T77" fmla="*/ 85102654 h 2161"/>
                <a:gd name="T78" fmla="*/ 185204657 w 2191"/>
                <a:gd name="T79" fmla="*/ 34986373 h 2161"/>
                <a:gd name="T80" fmla="*/ 235188034 w 2191"/>
                <a:gd name="T81" fmla="*/ 95976350 h 2161"/>
                <a:gd name="T82" fmla="*/ 319087772 w 2191"/>
                <a:gd name="T83" fmla="*/ 88412063 h 2161"/>
                <a:gd name="T84" fmla="*/ 434227788 w 2191"/>
                <a:gd name="T85" fmla="*/ 82265624 h 21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91"/>
                <a:gd name="T130" fmla="*/ 0 h 2161"/>
                <a:gd name="T131" fmla="*/ 2191 w 2191"/>
                <a:gd name="T132" fmla="*/ 2161 h 21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91" h="2161">
                  <a:moveTo>
                    <a:pt x="973" y="174"/>
                  </a:moveTo>
                  <a:lnTo>
                    <a:pt x="1092" y="73"/>
                  </a:lnTo>
                  <a:lnTo>
                    <a:pt x="1099" y="22"/>
                  </a:lnTo>
                  <a:lnTo>
                    <a:pt x="1176" y="0"/>
                  </a:lnTo>
                  <a:lnTo>
                    <a:pt x="1255" y="16"/>
                  </a:lnTo>
                  <a:lnTo>
                    <a:pt x="1425" y="136"/>
                  </a:lnTo>
                  <a:lnTo>
                    <a:pt x="1445" y="241"/>
                  </a:lnTo>
                  <a:lnTo>
                    <a:pt x="1352" y="281"/>
                  </a:lnTo>
                  <a:lnTo>
                    <a:pt x="1331" y="331"/>
                  </a:lnTo>
                  <a:lnTo>
                    <a:pt x="1299" y="462"/>
                  </a:lnTo>
                  <a:lnTo>
                    <a:pt x="1451" y="594"/>
                  </a:lnTo>
                  <a:lnTo>
                    <a:pt x="1373" y="740"/>
                  </a:lnTo>
                  <a:lnTo>
                    <a:pt x="1347" y="827"/>
                  </a:lnTo>
                  <a:lnTo>
                    <a:pt x="1382" y="938"/>
                  </a:lnTo>
                  <a:lnTo>
                    <a:pt x="1485" y="1107"/>
                  </a:lnTo>
                  <a:lnTo>
                    <a:pt x="1560" y="1107"/>
                  </a:lnTo>
                  <a:lnTo>
                    <a:pt x="1592" y="1105"/>
                  </a:lnTo>
                  <a:lnTo>
                    <a:pt x="1916" y="1069"/>
                  </a:lnTo>
                  <a:lnTo>
                    <a:pt x="1973" y="1084"/>
                  </a:lnTo>
                  <a:lnTo>
                    <a:pt x="1983" y="1103"/>
                  </a:lnTo>
                  <a:lnTo>
                    <a:pt x="2165" y="1280"/>
                  </a:lnTo>
                  <a:lnTo>
                    <a:pt x="2173" y="1377"/>
                  </a:lnTo>
                  <a:lnTo>
                    <a:pt x="2128" y="1542"/>
                  </a:lnTo>
                  <a:lnTo>
                    <a:pt x="2171" y="1590"/>
                  </a:lnTo>
                  <a:lnTo>
                    <a:pt x="2191" y="1667"/>
                  </a:lnTo>
                  <a:lnTo>
                    <a:pt x="2135" y="1758"/>
                  </a:lnTo>
                  <a:lnTo>
                    <a:pt x="2012" y="1787"/>
                  </a:lnTo>
                  <a:lnTo>
                    <a:pt x="1892" y="1858"/>
                  </a:lnTo>
                  <a:lnTo>
                    <a:pt x="1908" y="1652"/>
                  </a:lnTo>
                  <a:lnTo>
                    <a:pt x="1789" y="1592"/>
                  </a:lnTo>
                  <a:lnTo>
                    <a:pt x="1698" y="1370"/>
                  </a:lnTo>
                  <a:lnTo>
                    <a:pt x="1575" y="1404"/>
                  </a:lnTo>
                  <a:lnTo>
                    <a:pt x="1521" y="1433"/>
                  </a:lnTo>
                  <a:lnTo>
                    <a:pt x="1451" y="1548"/>
                  </a:lnTo>
                  <a:lnTo>
                    <a:pt x="1344" y="1527"/>
                  </a:lnTo>
                  <a:lnTo>
                    <a:pt x="1321" y="1479"/>
                  </a:lnTo>
                  <a:lnTo>
                    <a:pt x="1160" y="1641"/>
                  </a:lnTo>
                  <a:lnTo>
                    <a:pt x="1129" y="1645"/>
                  </a:lnTo>
                  <a:lnTo>
                    <a:pt x="1065" y="1652"/>
                  </a:lnTo>
                  <a:lnTo>
                    <a:pt x="1066" y="1711"/>
                  </a:lnTo>
                  <a:lnTo>
                    <a:pt x="1016" y="1756"/>
                  </a:lnTo>
                  <a:lnTo>
                    <a:pt x="971" y="1831"/>
                  </a:lnTo>
                  <a:lnTo>
                    <a:pt x="994" y="1907"/>
                  </a:lnTo>
                  <a:lnTo>
                    <a:pt x="1104" y="1975"/>
                  </a:lnTo>
                  <a:lnTo>
                    <a:pt x="1045" y="2047"/>
                  </a:lnTo>
                  <a:lnTo>
                    <a:pt x="985" y="2087"/>
                  </a:lnTo>
                  <a:lnTo>
                    <a:pt x="883" y="2134"/>
                  </a:lnTo>
                  <a:lnTo>
                    <a:pt x="811" y="2161"/>
                  </a:lnTo>
                  <a:lnTo>
                    <a:pt x="739" y="2082"/>
                  </a:lnTo>
                  <a:lnTo>
                    <a:pt x="708" y="2028"/>
                  </a:lnTo>
                  <a:lnTo>
                    <a:pt x="706" y="2008"/>
                  </a:lnTo>
                  <a:lnTo>
                    <a:pt x="529" y="1898"/>
                  </a:lnTo>
                  <a:lnTo>
                    <a:pt x="465" y="1827"/>
                  </a:lnTo>
                  <a:lnTo>
                    <a:pt x="412" y="1720"/>
                  </a:lnTo>
                  <a:lnTo>
                    <a:pt x="324" y="1613"/>
                  </a:lnTo>
                  <a:lnTo>
                    <a:pt x="296" y="1610"/>
                  </a:lnTo>
                  <a:lnTo>
                    <a:pt x="257" y="1634"/>
                  </a:lnTo>
                  <a:lnTo>
                    <a:pt x="47" y="1575"/>
                  </a:lnTo>
                  <a:lnTo>
                    <a:pt x="19" y="1562"/>
                  </a:lnTo>
                  <a:lnTo>
                    <a:pt x="36" y="1493"/>
                  </a:lnTo>
                  <a:lnTo>
                    <a:pt x="41" y="1461"/>
                  </a:lnTo>
                  <a:lnTo>
                    <a:pt x="36" y="1377"/>
                  </a:lnTo>
                  <a:lnTo>
                    <a:pt x="134" y="1271"/>
                  </a:lnTo>
                  <a:lnTo>
                    <a:pt x="92" y="1123"/>
                  </a:lnTo>
                  <a:lnTo>
                    <a:pt x="216" y="1035"/>
                  </a:lnTo>
                  <a:lnTo>
                    <a:pt x="239" y="987"/>
                  </a:lnTo>
                  <a:lnTo>
                    <a:pt x="176" y="917"/>
                  </a:lnTo>
                  <a:lnTo>
                    <a:pt x="121" y="871"/>
                  </a:lnTo>
                  <a:lnTo>
                    <a:pt x="41" y="794"/>
                  </a:lnTo>
                  <a:lnTo>
                    <a:pt x="0" y="687"/>
                  </a:lnTo>
                  <a:lnTo>
                    <a:pt x="118" y="608"/>
                  </a:lnTo>
                  <a:lnTo>
                    <a:pt x="271" y="501"/>
                  </a:lnTo>
                  <a:lnTo>
                    <a:pt x="206" y="441"/>
                  </a:lnTo>
                  <a:lnTo>
                    <a:pt x="278" y="355"/>
                  </a:lnTo>
                  <a:lnTo>
                    <a:pt x="293" y="289"/>
                  </a:lnTo>
                  <a:lnTo>
                    <a:pt x="281" y="250"/>
                  </a:lnTo>
                  <a:lnTo>
                    <a:pt x="346" y="225"/>
                  </a:lnTo>
                  <a:lnTo>
                    <a:pt x="278" y="180"/>
                  </a:lnTo>
                  <a:lnTo>
                    <a:pt x="281" y="92"/>
                  </a:lnTo>
                  <a:lnTo>
                    <a:pt x="415" y="74"/>
                  </a:lnTo>
                  <a:lnTo>
                    <a:pt x="456" y="93"/>
                  </a:lnTo>
                  <a:lnTo>
                    <a:pt x="527" y="203"/>
                  </a:lnTo>
                  <a:lnTo>
                    <a:pt x="606" y="204"/>
                  </a:lnTo>
                  <a:lnTo>
                    <a:pt x="715" y="187"/>
                  </a:lnTo>
                  <a:lnTo>
                    <a:pt x="791" y="221"/>
                  </a:lnTo>
                  <a:lnTo>
                    <a:pt x="973" y="174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1" name="Freeform 61"/>
            <p:cNvSpPr>
              <a:spLocks/>
            </p:cNvSpPr>
            <p:nvPr/>
          </p:nvSpPr>
          <p:spPr bwMode="auto">
            <a:xfrm>
              <a:off x="3310124" y="3800782"/>
              <a:ext cx="798115" cy="770080"/>
            </a:xfrm>
            <a:custGeom>
              <a:avLst/>
              <a:gdLst>
                <a:gd name="T0" fmla="*/ 439050044 w 1097"/>
                <a:gd name="T1" fmla="*/ 104167677 h 1124"/>
                <a:gd name="T2" fmla="*/ 492472729 w 1097"/>
                <a:gd name="T3" fmla="*/ 132320407 h 1124"/>
                <a:gd name="T4" fmla="*/ 485290117 w 1097"/>
                <a:gd name="T5" fmla="*/ 228980506 h 1124"/>
                <a:gd name="T6" fmla="*/ 432316345 w 1097"/>
                <a:gd name="T7" fmla="*/ 269333734 h 1124"/>
                <a:gd name="T8" fmla="*/ 379792156 w 1097"/>
                <a:gd name="T9" fmla="*/ 262764604 h 1124"/>
                <a:gd name="T10" fmla="*/ 352407779 w 1097"/>
                <a:gd name="T11" fmla="*/ 283410441 h 1124"/>
                <a:gd name="T12" fmla="*/ 242869515 w 1097"/>
                <a:gd name="T13" fmla="*/ 306402397 h 1124"/>
                <a:gd name="T14" fmla="*/ 219076444 w 1097"/>
                <a:gd name="T15" fmla="*/ 344409506 h 1124"/>
                <a:gd name="T16" fmla="*/ 205159463 w 1097"/>
                <a:gd name="T17" fmla="*/ 327986681 h 1124"/>
                <a:gd name="T18" fmla="*/ 155777625 w 1097"/>
                <a:gd name="T19" fmla="*/ 335494258 h 1124"/>
                <a:gd name="T20" fmla="*/ 172836998 w 1097"/>
                <a:gd name="T21" fmla="*/ 399308066 h 1124"/>
                <a:gd name="T22" fmla="*/ 246011908 w 1097"/>
                <a:gd name="T23" fmla="*/ 461714801 h 1124"/>
                <a:gd name="T24" fmla="*/ 203812723 w 1097"/>
                <a:gd name="T25" fmla="*/ 450922659 h 1124"/>
                <a:gd name="T26" fmla="*/ 186304437 w 1097"/>
                <a:gd name="T27" fmla="*/ 482360639 h 1124"/>
                <a:gd name="T28" fmla="*/ 163858063 w 1097"/>
                <a:gd name="T29" fmla="*/ 493152781 h 1124"/>
                <a:gd name="T30" fmla="*/ 34118757 w 1097"/>
                <a:gd name="T31" fmla="*/ 527406102 h 1124"/>
                <a:gd name="T32" fmla="*/ 13019159 w 1097"/>
                <a:gd name="T33" fmla="*/ 511452501 h 1124"/>
                <a:gd name="T34" fmla="*/ 18855031 w 1097"/>
                <a:gd name="T35" fmla="*/ 459837907 h 1124"/>
                <a:gd name="T36" fmla="*/ 16161552 w 1097"/>
                <a:gd name="T37" fmla="*/ 440130517 h 1124"/>
                <a:gd name="T38" fmla="*/ 0 w 1097"/>
                <a:gd name="T39" fmla="*/ 371155336 h 1124"/>
                <a:gd name="T40" fmla="*/ 32322434 w 1097"/>
                <a:gd name="T41" fmla="*/ 358486214 h 1124"/>
                <a:gd name="T42" fmla="*/ 78112934 w 1097"/>
                <a:gd name="T43" fmla="*/ 336432706 h 1124"/>
                <a:gd name="T44" fmla="*/ 105049089 w 1097"/>
                <a:gd name="T45" fmla="*/ 317663762 h 1124"/>
                <a:gd name="T46" fmla="*/ 131535640 w 1097"/>
                <a:gd name="T47" fmla="*/ 283879665 h 1124"/>
                <a:gd name="T48" fmla="*/ 82153823 w 1097"/>
                <a:gd name="T49" fmla="*/ 251972462 h 1124"/>
                <a:gd name="T50" fmla="*/ 71828149 w 1097"/>
                <a:gd name="T51" fmla="*/ 216311470 h 1124"/>
                <a:gd name="T52" fmla="*/ 92029936 w 1097"/>
                <a:gd name="T53" fmla="*/ 181119701 h 1124"/>
                <a:gd name="T54" fmla="*/ 114476267 w 1097"/>
                <a:gd name="T55" fmla="*/ 160004598 h 1124"/>
                <a:gd name="T56" fmla="*/ 114027354 w 1097"/>
                <a:gd name="T57" fmla="*/ 132320407 h 1124"/>
                <a:gd name="T58" fmla="*/ 142758471 w 1097"/>
                <a:gd name="T59" fmla="*/ 129036527 h 1124"/>
                <a:gd name="T60" fmla="*/ 156675452 w 1097"/>
                <a:gd name="T61" fmla="*/ 127159632 h 1124"/>
                <a:gd name="T62" fmla="*/ 228952535 w 1097"/>
                <a:gd name="T63" fmla="*/ 51145391 h 1124"/>
                <a:gd name="T64" fmla="*/ 239278209 w 1097"/>
                <a:gd name="T65" fmla="*/ 73668123 h 1124"/>
                <a:gd name="T66" fmla="*/ 287313266 w 1097"/>
                <a:gd name="T67" fmla="*/ 83521818 h 1124"/>
                <a:gd name="T68" fmla="*/ 318737862 w 1097"/>
                <a:gd name="T69" fmla="*/ 29561096 h 1124"/>
                <a:gd name="T70" fmla="*/ 342979847 w 1097"/>
                <a:gd name="T71" fmla="*/ 15953607 h 1124"/>
                <a:gd name="T72" fmla="*/ 398198269 w 1097"/>
                <a:gd name="T73" fmla="*/ 0 h 1124"/>
                <a:gd name="T74" fmla="*/ 439050044 w 1097"/>
                <a:gd name="T75" fmla="*/ 104167677 h 11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97"/>
                <a:gd name="T115" fmla="*/ 0 h 1124"/>
                <a:gd name="T116" fmla="*/ 1097 w 1097"/>
                <a:gd name="T117" fmla="*/ 1124 h 11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97" h="1124">
                  <a:moveTo>
                    <a:pt x="978" y="222"/>
                  </a:moveTo>
                  <a:lnTo>
                    <a:pt x="1097" y="282"/>
                  </a:lnTo>
                  <a:lnTo>
                    <a:pt x="1081" y="488"/>
                  </a:lnTo>
                  <a:lnTo>
                    <a:pt x="963" y="574"/>
                  </a:lnTo>
                  <a:lnTo>
                    <a:pt x="846" y="560"/>
                  </a:lnTo>
                  <a:lnTo>
                    <a:pt x="785" y="604"/>
                  </a:lnTo>
                  <a:lnTo>
                    <a:pt x="541" y="653"/>
                  </a:lnTo>
                  <a:lnTo>
                    <a:pt x="488" y="734"/>
                  </a:lnTo>
                  <a:lnTo>
                    <a:pt x="457" y="699"/>
                  </a:lnTo>
                  <a:lnTo>
                    <a:pt x="347" y="715"/>
                  </a:lnTo>
                  <a:lnTo>
                    <a:pt x="385" y="851"/>
                  </a:lnTo>
                  <a:lnTo>
                    <a:pt x="548" y="984"/>
                  </a:lnTo>
                  <a:lnTo>
                    <a:pt x="454" y="961"/>
                  </a:lnTo>
                  <a:lnTo>
                    <a:pt x="415" y="1028"/>
                  </a:lnTo>
                  <a:lnTo>
                    <a:pt x="365" y="1051"/>
                  </a:lnTo>
                  <a:lnTo>
                    <a:pt x="76" y="1124"/>
                  </a:lnTo>
                  <a:lnTo>
                    <a:pt x="29" y="1090"/>
                  </a:lnTo>
                  <a:lnTo>
                    <a:pt x="42" y="980"/>
                  </a:lnTo>
                  <a:lnTo>
                    <a:pt x="36" y="938"/>
                  </a:lnTo>
                  <a:lnTo>
                    <a:pt x="0" y="791"/>
                  </a:lnTo>
                  <a:lnTo>
                    <a:pt x="72" y="764"/>
                  </a:lnTo>
                  <a:lnTo>
                    <a:pt x="174" y="717"/>
                  </a:lnTo>
                  <a:lnTo>
                    <a:pt x="234" y="677"/>
                  </a:lnTo>
                  <a:lnTo>
                    <a:pt x="293" y="605"/>
                  </a:lnTo>
                  <a:lnTo>
                    <a:pt x="183" y="537"/>
                  </a:lnTo>
                  <a:lnTo>
                    <a:pt x="160" y="461"/>
                  </a:lnTo>
                  <a:lnTo>
                    <a:pt x="205" y="386"/>
                  </a:lnTo>
                  <a:lnTo>
                    <a:pt x="255" y="341"/>
                  </a:lnTo>
                  <a:lnTo>
                    <a:pt x="254" y="282"/>
                  </a:lnTo>
                  <a:lnTo>
                    <a:pt x="318" y="275"/>
                  </a:lnTo>
                  <a:lnTo>
                    <a:pt x="349" y="271"/>
                  </a:lnTo>
                  <a:lnTo>
                    <a:pt x="510" y="109"/>
                  </a:lnTo>
                  <a:lnTo>
                    <a:pt x="533" y="157"/>
                  </a:lnTo>
                  <a:lnTo>
                    <a:pt x="640" y="178"/>
                  </a:lnTo>
                  <a:lnTo>
                    <a:pt x="710" y="63"/>
                  </a:lnTo>
                  <a:lnTo>
                    <a:pt x="764" y="34"/>
                  </a:lnTo>
                  <a:lnTo>
                    <a:pt x="887" y="0"/>
                  </a:lnTo>
                  <a:lnTo>
                    <a:pt x="978" y="222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2" name="Freeform 62"/>
            <p:cNvSpPr>
              <a:spLocks/>
            </p:cNvSpPr>
            <p:nvPr/>
          </p:nvSpPr>
          <p:spPr bwMode="auto">
            <a:xfrm>
              <a:off x="1675406" y="3923242"/>
              <a:ext cx="1699539" cy="795985"/>
            </a:xfrm>
            <a:custGeom>
              <a:avLst/>
              <a:gdLst>
                <a:gd name="T0" fmla="*/ 836826276 w 2344"/>
                <a:gd name="T1" fmla="*/ 74274867 h 1160"/>
                <a:gd name="T2" fmla="*/ 889212082 w 2344"/>
                <a:gd name="T3" fmla="*/ 157951848 h 1160"/>
                <a:gd name="T4" fmla="*/ 969357569 w 2344"/>
                <a:gd name="T5" fmla="*/ 219064600 h 1160"/>
                <a:gd name="T6" fmla="*/ 1015474931 w 2344"/>
                <a:gd name="T7" fmla="*/ 281587661 h 1160"/>
                <a:gd name="T8" fmla="*/ 1034279595 w 2344"/>
                <a:gd name="T9" fmla="*/ 370435765 h 1160"/>
                <a:gd name="T10" fmla="*/ 1049503055 w 2344"/>
                <a:gd name="T11" fmla="*/ 438129200 h 1160"/>
                <a:gd name="T12" fmla="*/ 950552236 w 2344"/>
                <a:gd name="T13" fmla="*/ 458813438 h 1160"/>
                <a:gd name="T14" fmla="*/ 762501583 w 2344"/>
                <a:gd name="T15" fmla="*/ 314964375 h 1160"/>
                <a:gd name="T16" fmla="*/ 666237168 w 2344"/>
                <a:gd name="T17" fmla="*/ 249150952 h 1160"/>
                <a:gd name="T18" fmla="*/ 528333400 w 2344"/>
                <a:gd name="T19" fmla="*/ 223765314 h 1160"/>
                <a:gd name="T20" fmla="*/ 421323535 w 2344"/>
                <a:gd name="T21" fmla="*/ 280177309 h 1160"/>
                <a:gd name="T22" fmla="*/ 424010106 w 2344"/>
                <a:gd name="T23" fmla="*/ 334238262 h 1160"/>
                <a:gd name="T24" fmla="*/ 403861822 w 2344"/>
                <a:gd name="T25" fmla="*/ 429197432 h 1160"/>
                <a:gd name="T26" fmla="*/ 384161188 w 2344"/>
                <a:gd name="T27" fmla="*/ 439539551 h 1160"/>
                <a:gd name="T28" fmla="*/ 363117603 w 2344"/>
                <a:gd name="T29" fmla="*/ 480437682 h 1160"/>
                <a:gd name="T30" fmla="*/ 305806220 w 2344"/>
                <a:gd name="T31" fmla="*/ 434838837 h 1160"/>
                <a:gd name="T32" fmla="*/ 271330445 w 2344"/>
                <a:gd name="T33" fmla="*/ 456932741 h 1160"/>
                <a:gd name="T34" fmla="*/ 227004354 w 2344"/>
                <a:gd name="T35" fmla="*/ 470095563 h 1160"/>
                <a:gd name="T36" fmla="*/ 179096390 w 2344"/>
                <a:gd name="T37" fmla="*/ 476676974 h 1160"/>
                <a:gd name="T38" fmla="*/ 153574920 w 2344"/>
                <a:gd name="T39" fmla="*/ 500181915 h 1160"/>
                <a:gd name="T40" fmla="*/ 127158192 w 2344"/>
                <a:gd name="T41" fmla="*/ 496891552 h 1160"/>
                <a:gd name="T42" fmla="*/ 96264290 w 2344"/>
                <a:gd name="T43" fmla="*/ 475266623 h 1160"/>
                <a:gd name="T44" fmla="*/ 43430801 w 2344"/>
                <a:gd name="T45" fmla="*/ 458813438 h 1160"/>
                <a:gd name="T46" fmla="*/ 25521438 w 2344"/>
                <a:gd name="T47" fmla="*/ 454112724 h 1160"/>
                <a:gd name="T48" fmla="*/ 24177818 w 2344"/>
                <a:gd name="T49" fmla="*/ 362913663 h 1160"/>
                <a:gd name="T50" fmla="*/ 166559459 w 2344"/>
                <a:gd name="T51" fmla="*/ 193679648 h 1160"/>
                <a:gd name="T52" fmla="*/ 195214482 w 2344"/>
                <a:gd name="T53" fmla="*/ 94489467 h 1160"/>
                <a:gd name="T54" fmla="*/ 321924981 w 2344"/>
                <a:gd name="T55" fmla="*/ 25384963 h 1160"/>
                <a:gd name="T56" fmla="*/ 498334799 w 2344"/>
                <a:gd name="T57" fmla="*/ 65343099 h 1160"/>
                <a:gd name="T58" fmla="*/ 574898413 w 2344"/>
                <a:gd name="T59" fmla="*/ 17863541 h 1160"/>
                <a:gd name="T60" fmla="*/ 673400913 w 2344"/>
                <a:gd name="T61" fmla="*/ 6111068 h 1160"/>
                <a:gd name="T62" fmla="*/ 784888788 w 2344"/>
                <a:gd name="T63" fmla="*/ 22564260 h 11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44"/>
                <a:gd name="T97" fmla="*/ 0 h 1160"/>
                <a:gd name="T98" fmla="*/ 2344 w 2344"/>
                <a:gd name="T99" fmla="*/ 1160 h 11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44" h="1160">
                  <a:moveTo>
                    <a:pt x="1781" y="51"/>
                  </a:moveTo>
                  <a:lnTo>
                    <a:pt x="1869" y="158"/>
                  </a:lnTo>
                  <a:lnTo>
                    <a:pt x="1922" y="265"/>
                  </a:lnTo>
                  <a:lnTo>
                    <a:pt x="1986" y="336"/>
                  </a:lnTo>
                  <a:lnTo>
                    <a:pt x="2163" y="446"/>
                  </a:lnTo>
                  <a:lnTo>
                    <a:pt x="2165" y="466"/>
                  </a:lnTo>
                  <a:lnTo>
                    <a:pt x="2196" y="520"/>
                  </a:lnTo>
                  <a:lnTo>
                    <a:pt x="2268" y="599"/>
                  </a:lnTo>
                  <a:lnTo>
                    <a:pt x="2304" y="746"/>
                  </a:lnTo>
                  <a:lnTo>
                    <a:pt x="2310" y="788"/>
                  </a:lnTo>
                  <a:lnTo>
                    <a:pt x="2297" y="898"/>
                  </a:lnTo>
                  <a:lnTo>
                    <a:pt x="2344" y="932"/>
                  </a:lnTo>
                  <a:lnTo>
                    <a:pt x="2344" y="1160"/>
                  </a:lnTo>
                  <a:lnTo>
                    <a:pt x="2123" y="976"/>
                  </a:lnTo>
                  <a:lnTo>
                    <a:pt x="1983" y="791"/>
                  </a:lnTo>
                  <a:lnTo>
                    <a:pt x="1703" y="670"/>
                  </a:lnTo>
                  <a:lnTo>
                    <a:pt x="1516" y="569"/>
                  </a:lnTo>
                  <a:lnTo>
                    <a:pt x="1488" y="530"/>
                  </a:lnTo>
                  <a:lnTo>
                    <a:pt x="1363" y="504"/>
                  </a:lnTo>
                  <a:lnTo>
                    <a:pt x="1180" y="476"/>
                  </a:lnTo>
                  <a:lnTo>
                    <a:pt x="1018" y="447"/>
                  </a:lnTo>
                  <a:lnTo>
                    <a:pt x="941" y="596"/>
                  </a:lnTo>
                  <a:lnTo>
                    <a:pt x="928" y="675"/>
                  </a:lnTo>
                  <a:lnTo>
                    <a:pt x="947" y="711"/>
                  </a:lnTo>
                  <a:lnTo>
                    <a:pt x="869" y="854"/>
                  </a:lnTo>
                  <a:lnTo>
                    <a:pt x="902" y="913"/>
                  </a:lnTo>
                  <a:lnTo>
                    <a:pt x="883" y="928"/>
                  </a:lnTo>
                  <a:lnTo>
                    <a:pt x="858" y="935"/>
                  </a:lnTo>
                  <a:lnTo>
                    <a:pt x="870" y="960"/>
                  </a:lnTo>
                  <a:lnTo>
                    <a:pt x="811" y="1022"/>
                  </a:lnTo>
                  <a:lnTo>
                    <a:pt x="807" y="967"/>
                  </a:lnTo>
                  <a:lnTo>
                    <a:pt x="683" y="925"/>
                  </a:lnTo>
                  <a:lnTo>
                    <a:pt x="633" y="934"/>
                  </a:lnTo>
                  <a:lnTo>
                    <a:pt x="606" y="972"/>
                  </a:lnTo>
                  <a:lnTo>
                    <a:pt x="557" y="959"/>
                  </a:lnTo>
                  <a:lnTo>
                    <a:pt x="507" y="1000"/>
                  </a:lnTo>
                  <a:lnTo>
                    <a:pt x="463" y="988"/>
                  </a:lnTo>
                  <a:lnTo>
                    <a:pt x="400" y="1014"/>
                  </a:lnTo>
                  <a:lnTo>
                    <a:pt x="371" y="1058"/>
                  </a:lnTo>
                  <a:lnTo>
                    <a:pt x="343" y="1064"/>
                  </a:lnTo>
                  <a:lnTo>
                    <a:pt x="351" y="1044"/>
                  </a:lnTo>
                  <a:lnTo>
                    <a:pt x="284" y="1057"/>
                  </a:lnTo>
                  <a:lnTo>
                    <a:pt x="259" y="1004"/>
                  </a:lnTo>
                  <a:lnTo>
                    <a:pt x="215" y="1011"/>
                  </a:lnTo>
                  <a:lnTo>
                    <a:pt x="238" y="993"/>
                  </a:lnTo>
                  <a:lnTo>
                    <a:pt x="97" y="976"/>
                  </a:lnTo>
                  <a:lnTo>
                    <a:pt x="93" y="945"/>
                  </a:lnTo>
                  <a:lnTo>
                    <a:pt x="57" y="966"/>
                  </a:lnTo>
                  <a:lnTo>
                    <a:pt x="0" y="910"/>
                  </a:lnTo>
                  <a:lnTo>
                    <a:pt x="54" y="772"/>
                  </a:lnTo>
                  <a:lnTo>
                    <a:pt x="241" y="650"/>
                  </a:lnTo>
                  <a:lnTo>
                    <a:pt x="372" y="412"/>
                  </a:lnTo>
                  <a:lnTo>
                    <a:pt x="355" y="345"/>
                  </a:lnTo>
                  <a:lnTo>
                    <a:pt x="436" y="201"/>
                  </a:lnTo>
                  <a:lnTo>
                    <a:pt x="552" y="130"/>
                  </a:lnTo>
                  <a:lnTo>
                    <a:pt x="719" y="54"/>
                  </a:lnTo>
                  <a:lnTo>
                    <a:pt x="859" y="114"/>
                  </a:lnTo>
                  <a:lnTo>
                    <a:pt x="1113" y="139"/>
                  </a:lnTo>
                  <a:lnTo>
                    <a:pt x="1197" y="34"/>
                  </a:lnTo>
                  <a:lnTo>
                    <a:pt x="1284" y="38"/>
                  </a:lnTo>
                  <a:lnTo>
                    <a:pt x="1476" y="0"/>
                  </a:lnTo>
                  <a:lnTo>
                    <a:pt x="1504" y="13"/>
                  </a:lnTo>
                  <a:lnTo>
                    <a:pt x="1714" y="72"/>
                  </a:lnTo>
                  <a:lnTo>
                    <a:pt x="1753" y="48"/>
                  </a:lnTo>
                  <a:lnTo>
                    <a:pt x="1781" y="5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3" name="Freeform 63"/>
            <p:cNvSpPr>
              <a:spLocks/>
            </p:cNvSpPr>
            <p:nvPr/>
          </p:nvSpPr>
          <p:spPr bwMode="auto">
            <a:xfrm>
              <a:off x="1736177" y="3654773"/>
              <a:ext cx="798115" cy="593456"/>
            </a:xfrm>
            <a:custGeom>
              <a:avLst/>
              <a:gdLst>
                <a:gd name="T0" fmla="*/ 91193628 w 1099"/>
                <a:gd name="T1" fmla="*/ 181753875 h 818"/>
                <a:gd name="T2" fmla="*/ 63341561 w 1099"/>
                <a:gd name="T3" fmla="*/ 158046980 h 818"/>
                <a:gd name="T4" fmla="*/ 61094898 w 1099"/>
                <a:gd name="T5" fmla="*/ 90086514 h 818"/>
                <a:gd name="T6" fmla="*/ 70079537 w 1099"/>
                <a:gd name="T7" fmla="*/ 80076662 h 818"/>
                <a:gd name="T8" fmla="*/ 81310169 w 1099"/>
                <a:gd name="T9" fmla="*/ 79023490 h 818"/>
                <a:gd name="T10" fmla="*/ 173851640 w 1099"/>
                <a:gd name="T11" fmla="*/ 31082740 h 818"/>
                <a:gd name="T12" fmla="*/ 225962590 w 1099"/>
                <a:gd name="T13" fmla="*/ 28974944 h 818"/>
                <a:gd name="T14" fmla="*/ 232251502 w 1099"/>
                <a:gd name="T15" fmla="*/ 34769931 h 818"/>
                <a:gd name="T16" fmla="*/ 241685206 w 1099"/>
                <a:gd name="T17" fmla="*/ 47940762 h 818"/>
                <a:gd name="T18" fmla="*/ 259205420 w 1099"/>
                <a:gd name="T19" fmla="*/ 22653003 h 818"/>
                <a:gd name="T20" fmla="*/ 326589880 w 1099"/>
                <a:gd name="T21" fmla="*/ 0 h 818"/>
                <a:gd name="T22" fmla="*/ 337370777 w 1099"/>
                <a:gd name="T23" fmla="*/ 12116928 h 818"/>
                <a:gd name="T24" fmla="*/ 367918634 w 1099"/>
                <a:gd name="T25" fmla="*/ 67959740 h 818"/>
                <a:gd name="T26" fmla="*/ 442490806 w 1099"/>
                <a:gd name="T27" fmla="*/ 106945273 h 818"/>
                <a:gd name="T28" fmla="*/ 446084661 w 1099"/>
                <a:gd name="T29" fmla="*/ 140661295 h 818"/>
                <a:gd name="T30" fmla="*/ 463604876 w 1099"/>
                <a:gd name="T31" fmla="*/ 174904991 h 818"/>
                <a:gd name="T32" fmla="*/ 493702915 w 1099"/>
                <a:gd name="T33" fmla="*/ 229694660 h 818"/>
                <a:gd name="T34" fmla="*/ 455967429 w 1099"/>
                <a:gd name="T35" fmla="*/ 285010506 h 818"/>
                <a:gd name="T36" fmla="*/ 341863432 w 1099"/>
                <a:gd name="T37" fmla="*/ 271840412 h 818"/>
                <a:gd name="T38" fmla="*/ 278971627 w 1099"/>
                <a:gd name="T39" fmla="*/ 240230735 h 818"/>
                <a:gd name="T40" fmla="*/ 203949721 w 1099"/>
                <a:gd name="T41" fmla="*/ 280269418 h 818"/>
                <a:gd name="T42" fmla="*/ 151839441 w 1099"/>
                <a:gd name="T43" fmla="*/ 317674081 h 818"/>
                <a:gd name="T44" fmla="*/ 115451819 w 1099"/>
                <a:gd name="T45" fmla="*/ 393535946 h 818"/>
                <a:gd name="T46" fmla="*/ 88947636 w 1099"/>
                <a:gd name="T47" fmla="*/ 379311863 h 818"/>
                <a:gd name="T48" fmla="*/ 10781570 w 1099"/>
                <a:gd name="T49" fmla="*/ 430940610 h 818"/>
                <a:gd name="T50" fmla="*/ 24258202 w 1099"/>
                <a:gd name="T51" fmla="*/ 387740959 h 818"/>
                <a:gd name="T52" fmla="*/ 0 w 1099"/>
                <a:gd name="T53" fmla="*/ 362980802 h 818"/>
                <a:gd name="T54" fmla="*/ 21114075 w 1099"/>
                <a:gd name="T55" fmla="*/ 329264054 h 818"/>
                <a:gd name="T56" fmla="*/ 35938568 w 1099"/>
                <a:gd name="T57" fmla="*/ 289752321 h 818"/>
                <a:gd name="T58" fmla="*/ 54356921 w 1099"/>
                <a:gd name="T59" fmla="*/ 253401555 h 818"/>
                <a:gd name="T60" fmla="*/ 65587553 w 1099"/>
                <a:gd name="T61" fmla="*/ 231801730 h 818"/>
                <a:gd name="T62" fmla="*/ 90294829 w 1099"/>
                <a:gd name="T63" fmla="*/ 191763047 h 818"/>
                <a:gd name="T64" fmla="*/ 91193628 w 1099"/>
                <a:gd name="T65" fmla="*/ 181753875 h 8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9"/>
                <a:gd name="T100" fmla="*/ 0 h 818"/>
                <a:gd name="T101" fmla="*/ 1099 w 1099"/>
                <a:gd name="T102" fmla="*/ 818 h 8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9" h="818">
                  <a:moveTo>
                    <a:pt x="203" y="345"/>
                  </a:moveTo>
                  <a:lnTo>
                    <a:pt x="141" y="300"/>
                  </a:lnTo>
                  <a:lnTo>
                    <a:pt x="136" y="171"/>
                  </a:lnTo>
                  <a:lnTo>
                    <a:pt x="156" y="152"/>
                  </a:lnTo>
                  <a:lnTo>
                    <a:pt x="181" y="150"/>
                  </a:lnTo>
                  <a:lnTo>
                    <a:pt x="387" y="59"/>
                  </a:lnTo>
                  <a:lnTo>
                    <a:pt x="503" y="55"/>
                  </a:lnTo>
                  <a:lnTo>
                    <a:pt x="517" y="66"/>
                  </a:lnTo>
                  <a:lnTo>
                    <a:pt x="538" y="91"/>
                  </a:lnTo>
                  <a:lnTo>
                    <a:pt x="577" y="43"/>
                  </a:lnTo>
                  <a:lnTo>
                    <a:pt x="727" y="0"/>
                  </a:lnTo>
                  <a:lnTo>
                    <a:pt x="751" y="23"/>
                  </a:lnTo>
                  <a:lnTo>
                    <a:pt x="819" y="129"/>
                  </a:lnTo>
                  <a:lnTo>
                    <a:pt x="985" y="203"/>
                  </a:lnTo>
                  <a:lnTo>
                    <a:pt x="993" y="267"/>
                  </a:lnTo>
                  <a:lnTo>
                    <a:pt x="1032" y="332"/>
                  </a:lnTo>
                  <a:lnTo>
                    <a:pt x="1099" y="436"/>
                  </a:lnTo>
                  <a:lnTo>
                    <a:pt x="1015" y="541"/>
                  </a:lnTo>
                  <a:lnTo>
                    <a:pt x="761" y="516"/>
                  </a:lnTo>
                  <a:lnTo>
                    <a:pt x="621" y="456"/>
                  </a:lnTo>
                  <a:lnTo>
                    <a:pt x="454" y="532"/>
                  </a:lnTo>
                  <a:lnTo>
                    <a:pt x="338" y="603"/>
                  </a:lnTo>
                  <a:lnTo>
                    <a:pt x="257" y="747"/>
                  </a:lnTo>
                  <a:lnTo>
                    <a:pt x="198" y="720"/>
                  </a:lnTo>
                  <a:lnTo>
                    <a:pt x="24" y="818"/>
                  </a:lnTo>
                  <a:lnTo>
                    <a:pt x="54" y="736"/>
                  </a:lnTo>
                  <a:lnTo>
                    <a:pt x="0" y="689"/>
                  </a:lnTo>
                  <a:lnTo>
                    <a:pt x="47" y="625"/>
                  </a:lnTo>
                  <a:lnTo>
                    <a:pt x="80" y="550"/>
                  </a:lnTo>
                  <a:lnTo>
                    <a:pt x="121" y="481"/>
                  </a:lnTo>
                  <a:lnTo>
                    <a:pt x="146" y="440"/>
                  </a:lnTo>
                  <a:lnTo>
                    <a:pt x="201" y="364"/>
                  </a:lnTo>
                  <a:lnTo>
                    <a:pt x="203" y="345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4" name="Freeform 64"/>
            <p:cNvSpPr>
              <a:spLocks/>
            </p:cNvSpPr>
            <p:nvPr/>
          </p:nvSpPr>
          <p:spPr bwMode="auto">
            <a:xfrm>
              <a:off x="2112951" y="3280330"/>
              <a:ext cx="779884" cy="675882"/>
            </a:xfrm>
            <a:custGeom>
              <a:avLst/>
              <a:gdLst>
                <a:gd name="T0" fmla="*/ 392507758 w 1081"/>
                <a:gd name="T1" fmla="*/ 83981751 h 985"/>
                <a:gd name="T2" fmla="*/ 428069287 w 1081"/>
                <a:gd name="T3" fmla="*/ 120107998 h 985"/>
                <a:gd name="T4" fmla="*/ 452517254 w 1081"/>
                <a:gd name="T5" fmla="*/ 141689757 h 985"/>
                <a:gd name="T6" fmla="*/ 480522175 w 1081"/>
                <a:gd name="T7" fmla="*/ 174532279 h 985"/>
                <a:gd name="T8" fmla="*/ 470298019 w 1081"/>
                <a:gd name="T9" fmla="*/ 197052478 h 985"/>
                <a:gd name="T10" fmla="*/ 415178249 w 1081"/>
                <a:gd name="T11" fmla="*/ 238339203 h 985"/>
                <a:gd name="T12" fmla="*/ 433847752 w 1081"/>
                <a:gd name="T13" fmla="*/ 307777150 h 985"/>
                <a:gd name="T14" fmla="*/ 390285579 w 1081"/>
                <a:gd name="T15" fmla="*/ 357509446 h 985"/>
                <a:gd name="T16" fmla="*/ 392507758 w 1081"/>
                <a:gd name="T17" fmla="*/ 396919462 h 985"/>
                <a:gd name="T18" fmla="*/ 390285579 w 1081"/>
                <a:gd name="T19" fmla="*/ 411933128 h 985"/>
                <a:gd name="T20" fmla="*/ 382728304 w 1081"/>
                <a:gd name="T21" fmla="*/ 444305767 h 985"/>
                <a:gd name="T22" fmla="*/ 297381352 w 1081"/>
                <a:gd name="T23" fmla="*/ 462134623 h 985"/>
                <a:gd name="T24" fmla="*/ 258708239 w 1081"/>
                <a:gd name="T25" fmla="*/ 460257829 h 985"/>
                <a:gd name="T26" fmla="*/ 228925842 w 1081"/>
                <a:gd name="T27" fmla="*/ 411463930 h 985"/>
                <a:gd name="T28" fmla="*/ 211589780 w 1081"/>
                <a:gd name="T29" fmla="*/ 380968085 h 985"/>
                <a:gd name="T30" fmla="*/ 208033494 w 1081"/>
                <a:gd name="T31" fmla="*/ 350940668 h 985"/>
                <a:gd name="T32" fmla="*/ 134244180 w 1081"/>
                <a:gd name="T33" fmla="*/ 316222037 h 985"/>
                <a:gd name="T34" fmla="*/ 104017080 w 1081"/>
                <a:gd name="T35" fmla="*/ 266489740 h 985"/>
                <a:gd name="T36" fmla="*/ 93348221 w 1081"/>
                <a:gd name="T37" fmla="*/ 255698861 h 985"/>
                <a:gd name="T38" fmla="*/ 26670824 w 1081"/>
                <a:gd name="T39" fmla="*/ 275873024 h 985"/>
                <a:gd name="T40" fmla="*/ 9334754 w 1081"/>
                <a:gd name="T41" fmla="*/ 298393865 h 985"/>
                <a:gd name="T42" fmla="*/ 0 w 1081"/>
                <a:gd name="T43" fmla="*/ 286663904 h 985"/>
                <a:gd name="T44" fmla="*/ 32449955 w 1081"/>
                <a:gd name="T45" fmla="*/ 229425117 h 985"/>
                <a:gd name="T46" fmla="*/ 94237626 w 1081"/>
                <a:gd name="T47" fmla="*/ 175470676 h 985"/>
                <a:gd name="T48" fmla="*/ 167138161 w 1081"/>
                <a:gd name="T49" fmla="*/ 109786317 h 985"/>
                <a:gd name="T50" fmla="*/ 178695799 w 1081"/>
                <a:gd name="T51" fmla="*/ 106032730 h 985"/>
                <a:gd name="T52" fmla="*/ 219591091 w 1081"/>
                <a:gd name="T53" fmla="*/ 78821252 h 985"/>
                <a:gd name="T54" fmla="*/ 234704307 w 1081"/>
                <a:gd name="T55" fmla="*/ 64276785 h 985"/>
                <a:gd name="T56" fmla="*/ 300492935 w 1081"/>
                <a:gd name="T57" fmla="*/ 7506493 h 985"/>
                <a:gd name="T58" fmla="*/ 345389215 w 1081"/>
                <a:gd name="T59" fmla="*/ 0 h 985"/>
                <a:gd name="T60" fmla="*/ 374282958 w 1081"/>
                <a:gd name="T61" fmla="*/ 33780245 h 985"/>
                <a:gd name="T62" fmla="*/ 392507758 w 1081"/>
                <a:gd name="T63" fmla="*/ 83981751 h 9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1"/>
                <a:gd name="T97" fmla="*/ 0 h 985"/>
                <a:gd name="T98" fmla="*/ 1081 w 1081"/>
                <a:gd name="T99" fmla="*/ 985 h 9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1" h="985">
                  <a:moveTo>
                    <a:pt x="883" y="179"/>
                  </a:moveTo>
                  <a:lnTo>
                    <a:pt x="963" y="256"/>
                  </a:lnTo>
                  <a:lnTo>
                    <a:pt x="1018" y="302"/>
                  </a:lnTo>
                  <a:lnTo>
                    <a:pt x="1081" y="372"/>
                  </a:lnTo>
                  <a:lnTo>
                    <a:pt x="1058" y="420"/>
                  </a:lnTo>
                  <a:lnTo>
                    <a:pt x="934" y="508"/>
                  </a:lnTo>
                  <a:lnTo>
                    <a:pt x="976" y="656"/>
                  </a:lnTo>
                  <a:lnTo>
                    <a:pt x="878" y="762"/>
                  </a:lnTo>
                  <a:lnTo>
                    <a:pt x="883" y="846"/>
                  </a:lnTo>
                  <a:lnTo>
                    <a:pt x="878" y="878"/>
                  </a:lnTo>
                  <a:lnTo>
                    <a:pt x="861" y="947"/>
                  </a:lnTo>
                  <a:lnTo>
                    <a:pt x="669" y="985"/>
                  </a:lnTo>
                  <a:lnTo>
                    <a:pt x="582" y="981"/>
                  </a:lnTo>
                  <a:lnTo>
                    <a:pt x="515" y="877"/>
                  </a:lnTo>
                  <a:lnTo>
                    <a:pt x="476" y="812"/>
                  </a:lnTo>
                  <a:lnTo>
                    <a:pt x="468" y="748"/>
                  </a:lnTo>
                  <a:lnTo>
                    <a:pt x="302" y="674"/>
                  </a:lnTo>
                  <a:lnTo>
                    <a:pt x="234" y="568"/>
                  </a:lnTo>
                  <a:lnTo>
                    <a:pt x="210" y="545"/>
                  </a:lnTo>
                  <a:lnTo>
                    <a:pt x="60" y="588"/>
                  </a:lnTo>
                  <a:lnTo>
                    <a:pt x="21" y="636"/>
                  </a:lnTo>
                  <a:lnTo>
                    <a:pt x="0" y="611"/>
                  </a:lnTo>
                  <a:lnTo>
                    <a:pt x="73" y="489"/>
                  </a:lnTo>
                  <a:lnTo>
                    <a:pt x="212" y="374"/>
                  </a:lnTo>
                  <a:lnTo>
                    <a:pt x="376" y="234"/>
                  </a:lnTo>
                  <a:lnTo>
                    <a:pt x="402" y="226"/>
                  </a:lnTo>
                  <a:lnTo>
                    <a:pt x="494" y="168"/>
                  </a:lnTo>
                  <a:lnTo>
                    <a:pt x="528" y="137"/>
                  </a:lnTo>
                  <a:lnTo>
                    <a:pt x="676" y="16"/>
                  </a:lnTo>
                  <a:lnTo>
                    <a:pt x="777" y="0"/>
                  </a:lnTo>
                  <a:lnTo>
                    <a:pt x="842" y="72"/>
                  </a:lnTo>
                  <a:lnTo>
                    <a:pt x="883" y="179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5" name="Freeform 65"/>
            <p:cNvSpPr>
              <a:spLocks/>
            </p:cNvSpPr>
            <p:nvPr/>
          </p:nvSpPr>
          <p:spPr bwMode="auto">
            <a:xfrm>
              <a:off x="1920513" y="2811688"/>
              <a:ext cx="1053349" cy="887829"/>
            </a:xfrm>
            <a:custGeom>
              <a:avLst/>
              <a:gdLst>
                <a:gd name="T0" fmla="*/ 87872056 w 1451"/>
                <a:gd name="T1" fmla="*/ 459466543 h 1299"/>
                <a:gd name="T2" fmla="*/ 121945261 w 1451"/>
                <a:gd name="T3" fmla="*/ 421060936 h 1299"/>
                <a:gd name="T4" fmla="*/ 116565246 w 1451"/>
                <a:gd name="T5" fmla="*/ 400453116 h 1299"/>
                <a:gd name="T6" fmla="*/ 101770372 w 1451"/>
                <a:gd name="T7" fmla="*/ 345653969 h 1299"/>
                <a:gd name="T8" fmla="*/ 81595463 w 1451"/>
                <a:gd name="T9" fmla="*/ 324109243 h 1299"/>
                <a:gd name="T10" fmla="*/ 43936028 w 1451"/>
                <a:gd name="T11" fmla="*/ 306311456 h 1299"/>
                <a:gd name="T12" fmla="*/ 58730902 w 1451"/>
                <a:gd name="T13" fmla="*/ 289918686 h 1299"/>
                <a:gd name="T14" fmla="*/ 78009233 w 1451"/>
                <a:gd name="T15" fmla="*/ 233714607 h 1299"/>
                <a:gd name="T16" fmla="*/ 114323517 w 1451"/>
                <a:gd name="T17" fmla="*/ 200929066 h 1299"/>
                <a:gd name="T18" fmla="*/ 182917912 w 1451"/>
                <a:gd name="T19" fmla="*/ 134421035 h 1299"/>
                <a:gd name="T20" fmla="*/ 184262414 w 1451"/>
                <a:gd name="T21" fmla="*/ 133484130 h 1299"/>
                <a:gd name="T22" fmla="*/ 194574499 w 1451"/>
                <a:gd name="T23" fmla="*/ 111939404 h 1299"/>
                <a:gd name="T24" fmla="*/ 208024202 w 1451"/>
                <a:gd name="T25" fmla="*/ 59951038 h 1299"/>
                <a:gd name="T26" fmla="*/ 261823012 w 1451"/>
                <a:gd name="T27" fmla="*/ 17329682 h 1299"/>
                <a:gd name="T28" fmla="*/ 300827618 w 1451"/>
                <a:gd name="T29" fmla="*/ 48241427 h 1299"/>
                <a:gd name="T30" fmla="*/ 335348766 w 1451"/>
                <a:gd name="T31" fmla="*/ 42621351 h 1299"/>
                <a:gd name="T32" fmla="*/ 354178567 w 1451"/>
                <a:gd name="T33" fmla="*/ 58546022 h 1299"/>
                <a:gd name="T34" fmla="*/ 409771162 w 1451"/>
                <a:gd name="T35" fmla="*/ 31848646 h 1299"/>
                <a:gd name="T36" fmla="*/ 422772920 w 1451"/>
                <a:gd name="T37" fmla="*/ 33722458 h 1299"/>
                <a:gd name="T38" fmla="*/ 498989017 w 1451"/>
                <a:gd name="T39" fmla="*/ 0 h 1299"/>
                <a:gd name="T40" fmla="*/ 524543251 w 1451"/>
                <a:gd name="T41" fmla="*/ 6556974 h 1299"/>
                <a:gd name="T42" fmla="*/ 546511254 w 1451"/>
                <a:gd name="T43" fmla="*/ 53393382 h 1299"/>
                <a:gd name="T44" fmla="*/ 621382180 w 1451"/>
                <a:gd name="T45" fmla="*/ 77280030 h 1299"/>
                <a:gd name="T46" fmla="*/ 620037009 w 1451"/>
                <a:gd name="T47" fmla="*/ 118496375 h 1299"/>
                <a:gd name="T48" fmla="*/ 650523313 w 1451"/>
                <a:gd name="T49" fmla="*/ 139572990 h 1299"/>
                <a:gd name="T50" fmla="*/ 621382180 w 1451"/>
                <a:gd name="T51" fmla="*/ 151281917 h 1299"/>
                <a:gd name="T52" fmla="*/ 626762195 w 1451"/>
                <a:gd name="T53" fmla="*/ 169548499 h 1299"/>
                <a:gd name="T54" fmla="*/ 620037009 w 1451"/>
                <a:gd name="T55" fmla="*/ 200460271 h 1299"/>
                <a:gd name="T56" fmla="*/ 587757589 w 1451"/>
                <a:gd name="T57" fmla="*/ 240740374 h 1299"/>
                <a:gd name="T58" fmla="*/ 616898722 w 1451"/>
                <a:gd name="T59" fmla="*/ 268842071 h 1299"/>
                <a:gd name="T60" fmla="*/ 548304369 w 1451"/>
                <a:gd name="T61" fmla="*/ 318957288 h 1299"/>
                <a:gd name="T62" fmla="*/ 495402117 w 1451"/>
                <a:gd name="T63" fmla="*/ 355957879 h 1299"/>
                <a:gd name="T64" fmla="*/ 466260983 w 1451"/>
                <a:gd name="T65" fmla="*/ 322235432 h 1299"/>
                <a:gd name="T66" fmla="*/ 420979805 w 1451"/>
                <a:gd name="T67" fmla="*/ 329729309 h 1299"/>
                <a:gd name="T68" fmla="*/ 354627181 w 1451"/>
                <a:gd name="T69" fmla="*/ 386401583 h 1299"/>
                <a:gd name="T70" fmla="*/ 339384280 w 1451"/>
                <a:gd name="T71" fmla="*/ 400921227 h 1299"/>
                <a:gd name="T72" fmla="*/ 298137945 w 1451"/>
                <a:gd name="T73" fmla="*/ 428086018 h 1299"/>
                <a:gd name="T74" fmla="*/ 286481358 w 1451"/>
                <a:gd name="T75" fmla="*/ 431832956 h 1299"/>
                <a:gd name="T76" fmla="*/ 212955603 w 1451"/>
                <a:gd name="T77" fmla="*/ 497404723 h 1299"/>
                <a:gd name="T78" fmla="*/ 150637781 w 1451"/>
                <a:gd name="T79" fmla="*/ 551266879 h 1299"/>
                <a:gd name="T80" fmla="*/ 117910417 w 1451"/>
                <a:gd name="T81" fmla="*/ 608407179 h 1299"/>
                <a:gd name="T82" fmla="*/ 111633845 w 1451"/>
                <a:gd name="T83" fmla="*/ 603255224 h 1299"/>
                <a:gd name="T84" fmla="*/ 59627459 w 1451"/>
                <a:gd name="T85" fmla="*/ 605128351 h 1299"/>
                <a:gd name="T86" fmla="*/ 43039460 w 1451"/>
                <a:gd name="T87" fmla="*/ 586394343 h 1299"/>
                <a:gd name="T88" fmla="*/ 0 w 1451"/>
                <a:gd name="T89" fmla="*/ 547988051 h 1299"/>
                <a:gd name="T90" fmla="*/ 2689673 w 1451"/>
                <a:gd name="T91" fmla="*/ 518012543 h 1299"/>
                <a:gd name="T92" fmla="*/ 11656593 w 1451"/>
                <a:gd name="T93" fmla="*/ 509581760 h 1299"/>
                <a:gd name="T94" fmla="*/ 37211501 w 1451"/>
                <a:gd name="T95" fmla="*/ 488037035 h 1299"/>
                <a:gd name="T96" fmla="*/ 87872056 w 1451"/>
                <a:gd name="T97" fmla="*/ 459466543 h 12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51"/>
                <a:gd name="T148" fmla="*/ 0 h 1299"/>
                <a:gd name="T149" fmla="*/ 1451 w 1451"/>
                <a:gd name="T150" fmla="*/ 1299 h 12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51" h="1299">
                  <a:moveTo>
                    <a:pt x="196" y="981"/>
                  </a:moveTo>
                  <a:lnTo>
                    <a:pt x="272" y="899"/>
                  </a:lnTo>
                  <a:lnTo>
                    <a:pt x="260" y="855"/>
                  </a:lnTo>
                  <a:lnTo>
                    <a:pt x="227" y="738"/>
                  </a:lnTo>
                  <a:lnTo>
                    <a:pt x="182" y="692"/>
                  </a:lnTo>
                  <a:lnTo>
                    <a:pt x="98" y="654"/>
                  </a:lnTo>
                  <a:lnTo>
                    <a:pt x="131" y="619"/>
                  </a:lnTo>
                  <a:lnTo>
                    <a:pt x="174" y="499"/>
                  </a:lnTo>
                  <a:lnTo>
                    <a:pt x="255" y="429"/>
                  </a:lnTo>
                  <a:lnTo>
                    <a:pt x="408" y="287"/>
                  </a:lnTo>
                  <a:lnTo>
                    <a:pt x="411" y="285"/>
                  </a:lnTo>
                  <a:lnTo>
                    <a:pt x="434" y="239"/>
                  </a:lnTo>
                  <a:lnTo>
                    <a:pt x="464" y="128"/>
                  </a:lnTo>
                  <a:lnTo>
                    <a:pt x="584" y="37"/>
                  </a:lnTo>
                  <a:lnTo>
                    <a:pt x="671" y="103"/>
                  </a:lnTo>
                  <a:lnTo>
                    <a:pt x="748" y="91"/>
                  </a:lnTo>
                  <a:lnTo>
                    <a:pt x="790" y="125"/>
                  </a:lnTo>
                  <a:lnTo>
                    <a:pt x="914" y="68"/>
                  </a:lnTo>
                  <a:lnTo>
                    <a:pt x="943" y="72"/>
                  </a:lnTo>
                  <a:lnTo>
                    <a:pt x="1113" y="0"/>
                  </a:lnTo>
                  <a:lnTo>
                    <a:pt x="1170" y="14"/>
                  </a:lnTo>
                  <a:lnTo>
                    <a:pt x="1219" y="114"/>
                  </a:lnTo>
                  <a:lnTo>
                    <a:pt x="1386" y="165"/>
                  </a:lnTo>
                  <a:lnTo>
                    <a:pt x="1383" y="253"/>
                  </a:lnTo>
                  <a:lnTo>
                    <a:pt x="1451" y="298"/>
                  </a:lnTo>
                  <a:lnTo>
                    <a:pt x="1386" y="323"/>
                  </a:lnTo>
                  <a:lnTo>
                    <a:pt x="1398" y="362"/>
                  </a:lnTo>
                  <a:lnTo>
                    <a:pt x="1383" y="428"/>
                  </a:lnTo>
                  <a:lnTo>
                    <a:pt x="1311" y="514"/>
                  </a:lnTo>
                  <a:lnTo>
                    <a:pt x="1376" y="574"/>
                  </a:lnTo>
                  <a:lnTo>
                    <a:pt x="1223" y="681"/>
                  </a:lnTo>
                  <a:lnTo>
                    <a:pt x="1105" y="760"/>
                  </a:lnTo>
                  <a:lnTo>
                    <a:pt x="1040" y="688"/>
                  </a:lnTo>
                  <a:lnTo>
                    <a:pt x="939" y="704"/>
                  </a:lnTo>
                  <a:lnTo>
                    <a:pt x="791" y="825"/>
                  </a:lnTo>
                  <a:lnTo>
                    <a:pt x="757" y="856"/>
                  </a:lnTo>
                  <a:lnTo>
                    <a:pt x="665" y="914"/>
                  </a:lnTo>
                  <a:lnTo>
                    <a:pt x="639" y="922"/>
                  </a:lnTo>
                  <a:lnTo>
                    <a:pt x="475" y="1062"/>
                  </a:lnTo>
                  <a:lnTo>
                    <a:pt x="336" y="1177"/>
                  </a:lnTo>
                  <a:lnTo>
                    <a:pt x="263" y="1299"/>
                  </a:lnTo>
                  <a:lnTo>
                    <a:pt x="249" y="1288"/>
                  </a:lnTo>
                  <a:lnTo>
                    <a:pt x="133" y="1292"/>
                  </a:lnTo>
                  <a:lnTo>
                    <a:pt x="96" y="1252"/>
                  </a:lnTo>
                  <a:lnTo>
                    <a:pt x="0" y="1170"/>
                  </a:lnTo>
                  <a:lnTo>
                    <a:pt x="6" y="1106"/>
                  </a:lnTo>
                  <a:lnTo>
                    <a:pt x="26" y="1088"/>
                  </a:lnTo>
                  <a:lnTo>
                    <a:pt x="83" y="1042"/>
                  </a:lnTo>
                  <a:lnTo>
                    <a:pt x="196" y="98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6" name="Freeform 66"/>
            <p:cNvSpPr>
              <a:spLocks/>
            </p:cNvSpPr>
            <p:nvPr/>
          </p:nvSpPr>
          <p:spPr bwMode="auto">
            <a:xfrm>
              <a:off x="601800" y="3445179"/>
              <a:ext cx="917630" cy="433317"/>
            </a:xfrm>
            <a:custGeom>
              <a:avLst/>
              <a:gdLst>
                <a:gd name="T0" fmla="*/ 118680017 w 1262"/>
                <a:gd name="T1" fmla="*/ 78307227 h 631"/>
                <a:gd name="T2" fmla="*/ 79716944 w 1262"/>
                <a:gd name="T3" fmla="*/ 69815985 h 631"/>
                <a:gd name="T4" fmla="*/ 77477750 w 1262"/>
                <a:gd name="T5" fmla="*/ 113215918 h 631"/>
                <a:gd name="T6" fmla="*/ 66281778 w 1262"/>
                <a:gd name="T7" fmla="*/ 135386693 h 631"/>
                <a:gd name="T8" fmla="*/ 5822175 w 1262"/>
                <a:gd name="T9" fmla="*/ 143406085 h 631"/>
                <a:gd name="T10" fmla="*/ 0 w 1262"/>
                <a:gd name="T11" fmla="*/ 156615142 h 631"/>
                <a:gd name="T12" fmla="*/ 42993746 w 1262"/>
                <a:gd name="T13" fmla="*/ 177842903 h 631"/>
                <a:gd name="T14" fmla="*/ 56876627 w 1262"/>
                <a:gd name="T15" fmla="*/ 202372972 h 631"/>
                <a:gd name="T16" fmla="*/ 43889166 w 1262"/>
                <a:gd name="T17" fmla="*/ 202844823 h 631"/>
                <a:gd name="T18" fmla="*/ 36723868 w 1262"/>
                <a:gd name="T19" fmla="*/ 187277202 h 631"/>
                <a:gd name="T20" fmla="*/ 41202256 w 1262"/>
                <a:gd name="T21" fmla="*/ 206618250 h 631"/>
                <a:gd name="T22" fmla="*/ 67625563 w 1262"/>
                <a:gd name="T23" fmla="*/ 214166479 h 631"/>
                <a:gd name="T24" fmla="*/ 41649961 w 1262"/>
                <a:gd name="T25" fmla="*/ 216996893 h 631"/>
                <a:gd name="T26" fmla="*/ 38963062 w 1262"/>
                <a:gd name="T27" fmla="*/ 239167668 h 631"/>
                <a:gd name="T28" fmla="*/ 54189728 w 1262"/>
                <a:gd name="T29" fmla="*/ 235394241 h 631"/>
                <a:gd name="T30" fmla="*/ 55085138 w 1262"/>
                <a:gd name="T31" fmla="*/ 269830372 h 631"/>
                <a:gd name="T32" fmla="*/ 44336871 w 1262"/>
                <a:gd name="T33" fmla="*/ 289171420 h 631"/>
                <a:gd name="T34" fmla="*/ 83299923 w 1262"/>
                <a:gd name="T35" fmla="*/ 297662663 h 631"/>
                <a:gd name="T36" fmla="*/ 80165318 w 1262"/>
                <a:gd name="T37" fmla="*/ 286812857 h 631"/>
                <a:gd name="T38" fmla="*/ 102557282 w 1262"/>
                <a:gd name="T39" fmla="*/ 270302222 h 631"/>
                <a:gd name="T40" fmla="*/ 115097038 w 1262"/>
                <a:gd name="T41" fmla="*/ 272660786 h 631"/>
                <a:gd name="T42" fmla="*/ 107484045 w 1262"/>
                <a:gd name="T43" fmla="*/ 285397306 h 631"/>
                <a:gd name="T44" fmla="*/ 124054484 w 1262"/>
                <a:gd name="T45" fmla="*/ 281152028 h 631"/>
                <a:gd name="T46" fmla="*/ 107484045 w 1262"/>
                <a:gd name="T47" fmla="*/ 258980566 h 631"/>
                <a:gd name="T48" fmla="*/ 115097038 w 1262"/>
                <a:gd name="T49" fmla="*/ 238696505 h 631"/>
                <a:gd name="T50" fmla="*/ 178691938 w 1262"/>
                <a:gd name="T51" fmla="*/ 225016285 h 631"/>
                <a:gd name="T52" fmla="*/ 206010644 w 1262"/>
                <a:gd name="T53" fmla="*/ 239167668 h 631"/>
                <a:gd name="T54" fmla="*/ 261096430 w 1262"/>
                <a:gd name="T55" fmla="*/ 256622002 h 631"/>
                <a:gd name="T56" fmla="*/ 272292401 w 1262"/>
                <a:gd name="T57" fmla="*/ 258508716 h 631"/>
                <a:gd name="T58" fmla="*/ 359175365 w 1262"/>
                <a:gd name="T59" fmla="*/ 246244047 h 631"/>
                <a:gd name="T60" fmla="*/ 378432704 w 1262"/>
                <a:gd name="T61" fmla="*/ 235394241 h 631"/>
                <a:gd name="T62" fmla="*/ 414708856 w 1262"/>
                <a:gd name="T63" fmla="*/ 243885483 h 631"/>
                <a:gd name="T64" fmla="*/ 446953656 w 1262"/>
                <a:gd name="T65" fmla="*/ 273604487 h 631"/>
                <a:gd name="T66" fmla="*/ 484125218 w 1262"/>
                <a:gd name="T67" fmla="*/ 273604487 h 631"/>
                <a:gd name="T68" fmla="*/ 474720736 w 1262"/>
                <a:gd name="T69" fmla="*/ 241998082 h 631"/>
                <a:gd name="T70" fmla="*/ 519505291 w 1262"/>
                <a:gd name="T71" fmla="*/ 214166479 h 631"/>
                <a:gd name="T72" fmla="*/ 554885364 w 1262"/>
                <a:gd name="T73" fmla="*/ 196240294 h 631"/>
                <a:gd name="T74" fmla="*/ 555333069 w 1262"/>
                <a:gd name="T75" fmla="*/ 177371053 h 631"/>
                <a:gd name="T76" fmla="*/ 565185925 w 1262"/>
                <a:gd name="T77" fmla="*/ 170766525 h 631"/>
                <a:gd name="T78" fmla="*/ 533388831 w 1262"/>
                <a:gd name="T79" fmla="*/ 133971829 h 631"/>
                <a:gd name="T80" fmla="*/ 532492752 w 1262"/>
                <a:gd name="T81" fmla="*/ 128311001 h 631"/>
                <a:gd name="T82" fmla="*/ 534731946 w 1262"/>
                <a:gd name="T83" fmla="*/ 84911756 h 631"/>
                <a:gd name="T84" fmla="*/ 559811457 w 1262"/>
                <a:gd name="T85" fmla="*/ 64155844 h 631"/>
                <a:gd name="T86" fmla="*/ 519057586 w 1262"/>
                <a:gd name="T87" fmla="*/ 30190865 h 631"/>
                <a:gd name="T88" fmla="*/ 507860945 w 1262"/>
                <a:gd name="T89" fmla="*/ 16510639 h 631"/>
                <a:gd name="T90" fmla="*/ 494873484 w 1262"/>
                <a:gd name="T91" fmla="*/ 13208375 h 631"/>
                <a:gd name="T92" fmla="*/ 479199124 w 1262"/>
                <a:gd name="T93" fmla="*/ 9434945 h 631"/>
                <a:gd name="T94" fmla="*/ 455015023 w 1262"/>
                <a:gd name="T95" fmla="*/ 6604531 h 631"/>
                <a:gd name="T96" fmla="*/ 407990604 w 1262"/>
                <a:gd name="T97" fmla="*/ 0 h 631"/>
                <a:gd name="T98" fmla="*/ 375745804 w 1262"/>
                <a:gd name="T99" fmla="*/ 43399235 h 631"/>
                <a:gd name="T100" fmla="*/ 356040092 w 1262"/>
                <a:gd name="T101" fmla="*/ 44814785 h 631"/>
                <a:gd name="T102" fmla="*/ 312150863 w 1262"/>
                <a:gd name="T103" fmla="*/ 44814785 h 631"/>
                <a:gd name="T104" fmla="*/ 294685013 w 1262"/>
                <a:gd name="T105" fmla="*/ 51418637 h 631"/>
                <a:gd name="T106" fmla="*/ 246765185 w 1262"/>
                <a:gd name="T107" fmla="*/ 52834188 h 631"/>
                <a:gd name="T108" fmla="*/ 210936737 w 1262"/>
                <a:gd name="T109" fmla="*/ 45285959 h 631"/>
                <a:gd name="T110" fmla="*/ 150029406 w 1262"/>
                <a:gd name="T111" fmla="*/ 47645210 h 631"/>
                <a:gd name="T112" fmla="*/ 118680017 w 1262"/>
                <a:gd name="T113" fmla="*/ 78307227 h 6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2"/>
                <a:gd name="T172" fmla="*/ 0 h 631"/>
                <a:gd name="T173" fmla="*/ 1262 w 1262"/>
                <a:gd name="T174" fmla="*/ 631 h 6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2" h="631">
                  <a:moveTo>
                    <a:pt x="265" y="166"/>
                  </a:moveTo>
                  <a:lnTo>
                    <a:pt x="178" y="148"/>
                  </a:lnTo>
                  <a:lnTo>
                    <a:pt x="173" y="240"/>
                  </a:lnTo>
                  <a:lnTo>
                    <a:pt x="148" y="287"/>
                  </a:lnTo>
                  <a:lnTo>
                    <a:pt x="13" y="304"/>
                  </a:lnTo>
                  <a:lnTo>
                    <a:pt x="0" y="332"/>
                  </a:lnTo>
                  <a:lnTo>
                    <a:pt x="96" y="377"/>
                  </a:lnTo>
                  <a:lnTo>
                    <a:pt x="127" y="429"/>
                  </a:lnTo>
                  <a:lnTo>
                    <a:pt x="98" y="430"/>
                  </a:lnTo>
                  <a:lnTo>
                    <a:pt x="82" y="397"/>
                  </a:lnTo>
                  <a:lnTo>
                    <a:pt x="92" y="438"/>
                  </a:lnTo>
                  <a:lnTo>
                    <a:pt x="151" y="454"/>
                  </a:lnTo>
                  <a:lnTo>
                    <a:pt x="93" y="460"/>
                  </a:lnTo>
                  <a:lnTo>
                    <a:pt x="87" y="507"/>
                  </a:lnTo>
                  <a:lnTo>
                    <a:pt x="121" y="499"/>
                  </a:lnTo>
                  <a:lnTo>
                    <a:pt x="123" y="572"/>
                  </a:lnTo>
                  <a:lnTo>
                    <a:pt x="99" y="613"/>
                  </a:lnTo>
                  <a:lnTo>
                    <a:pt x="186" y="631"/>
                  </a:lnTo>
                  <a:lnTo>
                    <a:pt x="179" y="608"/>
                  </a:lnTo>
                  <a:lnTo>
                    <a:pt x="229" y="573"/>
                  </a:lnTo>
                  <a:lnTo>
                    <a:pt x="257" y="578"/>
                  </a:lnTo>
                  <a:lnTo>
                    <a:pt x="240" y="605"/>
                  </a:lnTo>
                  <a:lnTo>
                    <a:pt x="277" y="596"/>
                  </a:lnTo>
                  <a:lnTo>
                    <a:pt x="240" y="549"/>
                  </a:lnTo>
                  <a:lnTo>
                    <a:pt x="257" y="506"/>
                  </a:lnTo>
                  <a:lnTo>
                    <a:pt x="399" y="477"/>
                  </a:lnTo>
                  <a:lnTo>
                    <a:pt x="460" y="507"/>
                  </a:lnTo>
                  <a:lnTo>
                    <a:pt x="583" y="544"/>
                  </a:lnTo>
                  <a:lnTo>
                    <a:pt x="608" y="548"/>
                  </a:lnTo>
                  <a:lnTo>
                    <a:pt x="802" y="522"/>
                  </a:lnTo>
                  <a:lnTo>
                    <a:pt x="845" y="499"/>
                  </a:lnTo>
                  <a:lnTo>
                    <a:pt x="926" y="517"/>
                  </a:lnTo>
                  <a:lnTo>
                    <a:pt x="998" y="580"/>
                  </a:lnTo>
                  <a:lnTo>
                    <a:pt x="1081" y="580"/>
                  </a:lnTo>
                  <a:lnTo>
                    <a:pt x="1060" y="513"/>
                  </a:lnTo>
                  <a:lnTo>
                    <a:pt x="1160" y="454"/>
                  </a:lnTo>
                  <a:lnTo>
                    <a:pt x="1239" y="416"/>
                  </a:lnTo>
                  <a:lnTo>
                    <a:pt x="1240" y="376"/>
                  </a:lnTo>
                  <a:lnTo>
                    <a:pt x="1262" y="362"/>
                  </a:lnTo>
                  <a:lnTo>
                    <a:pt x="1191" y="284"/>
                  </a:lnTo>
                  <a:lnTo>
                    <a:pt x="1189" y="272"/>
                  </a:lnTo>
                  <a:lnTo>
                    <a:pt x="1194" y="180"/>
                  </a:lnTo>
                  <a:lnTo>
                    <a:pt x="1250" y="136"/>
                  </a:lnTo>
                  <a:lnTo>
                    <a:pt x="1159" y="64"/>
                  </a:lnTo>
                  <a:lnTo>
                    <a:pt x="1134" y="35"/>
                  </a:lnTo>
                  <a:lnTo>
                    <a:pt x="1105" y="28"/>
                  </a:lnTo>
                  <a:lnTo>
                    <a:pt x="1070" y="20"/>
                  </a:lnTo>
                  <a:lnTo>
                    <a:pt x="1016" y="14"/>
                  </a:lnTo>
                  <a:lnTo>
                    <a:pt x="911" y="0"/>
                  </a:lnTo>
                  <a:lnTo>
                    <a:pt x="839" y="92"/>
                  </a:lnTo>
                  <a:lnTo>
                    <a:pt x="795" y="95"/>
                  </a:lnTo>
                  <a:lnTo>
                    <a:pt x="697" y="95"/>
                  </a:lnTo>
                  <a:lnTo>
                    <a:pt x="658" y="109"/>
                  </a:lnTo>
                  <a:lnTo>
                    <a:pt x="551" y="112"/>
                  </a:lnTo>
                  <a:lnTo>
                    <a:pt x="471" y="96"/>
                  </a:lnTo>
                  <a:lnTo>
                    <a:pt x="335" y="101"/>
                  </a:lnTo>
                  <a:lnTo>
                    <a:pt x="265" y="166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7" name="Freeform 67"/>
            <p:cNvSpPr>
              <a:spLocks/>
            </p:cNvSpPr>
            <p:nvPr/>
          </p:nvSpPr>
          <p:spPr bwMode="auto">
            <a:xfrm>
              <a:off x="666622" y="3772522"/>
              <a:ext cx="1274148" cy="791275"/>
            </a:xfrm>
            <a:custGeom>
              <a:avLst/>
              <a:gdLst>
                <a:gd name="T0" fmla="*/ 444417468 w 1756"/>
                <a:gd name="T1" fmla="*/ 73596959 h 1151"/>
                <a:gd name="T2" fmla="*/ 402347916 w 1756"/>
                <a:gd name="T3" fmla="*/ 48592546 h 1151"/>
                <a:gd name="T4" fmla="*/ 333872504 w 1756"/>
                <a:gd name="T5" fmla="*/ 10379128 h 1151"/>
                <a:gd name="T6" fmla="*/ 227803178 w 1756"/>
                <a:gd name="T7" fmla="*/ 33496062 h 1151"/>
                <a:gd name="T8" fmla="*/ 161565585 w 1756"/>
                <a:gd name="T9" fmla="*/ 14153421 h 1151"/>
                <a:gd name="T10" fmla="*/ 70713128 w 1756"/>
                <a:gd name="T11" fmla="*/ 13681549 h 1151"/>
                <a:gd name="T12" fmla="*/ 79664238 w 1756"/>
                <a:gd name="T13" fmla="*/ 56141126 h 1151"/>
                <a:gd name="T14" fmla="*/ 61314461 w 1756"/>
                <a:gd name="T15" fmla="*/ 85391701 h 1151"/>
                <a:gd name="T16" fmla="*/ 77874016 w 1756"/>
                <a:gd name="T17" fmla="*/ 110395450 h 1151"/>
                <a:gd name="T18" fmla="*/ 98013367 w 1756"/>
                <a:gd name="T19" fmla="*/ 122661377 h 1151"/>
                <a:gd name="T20" fmla="*/ 135608033 w 1756"/>
                <a:gd name="T21" fmla="*/ 116056541 h 1151"/>
                <a:gd name="T22" fmla="*/ 120391145 w 1756"/>
                <a:gd name="T23" fmla="*/ 137286665 h 1151"/>
                <a:gd name="T24" fmla="*/ 98013367 w 1756"/>
                <a:gd name="T25" fmla="*/ 136342920 h 1151"/>
                <a:gd name="T26" fmla="*/ 74293572 w 1756"/>
                <a:gd name="T27" fmla="*/ 179274353 h 1151"/>
                <a:gd name="T28" fmla="*/ 32223340 w 1756"/>
                <a:gd name="T29" fmla="*/ 145307117 h 1151"/>
                <a:gd name="T30" fmla="*/ 13426671 w 1756"/>
                <a:gd name="T31" fmla="*/ 151440080 h 1151"/>
                <a:gd name="T32" fmla="*/ 21035116 w 1756"/>
                <a:gd name="T33" fmla="*/ 166064681 h 1151"/>
                <a:gd name="T34" fmla="*/ 7608447 w 1756"/>
                <a:gd name="T35" fmla="*/ 224565189 h 1151"/>
                <a:gd name="T36" fmla="*/ 32223340 w 1756"/>
                <a:gd name="T37" fmla="*/ 205222554 h 1151"/>
                <a:gd name="T38" fmla="*/ 46545128 w 1756"/>
                <a:gd name="T39" fmla="*/ 209939901 h 1151"/>
                <a:gd name="T40" fmla="*/ 78769127 w 1756"/>
                <a:gd name="T41" fmla="*/ 221262771 h 1151"/>
                <a:gd name="T42" fmla="*/ 236754289 w 1756"/>
                <a:gd name="T43" fmla="*/ 216072865 h 1151"/>
                <a:gd name="T44" fmla="*/ 340585837 w 1756"/>
                <a:gd name="T45" fmla="*/ 222678387 h 1151"/>
                <a:gd name="T46" fmla="*/ 298068730 w 1756"/>
                <a:gd name="T47" fmla="*/ 254758822 h 1151"/>
                <a:gd name="T48" fmla="*/ 286432285 w 1756"/>
                <a:gd name="T49" fmla="*/ 267496622 h 1151"/>
                <a:gd name="T50" fmla="*/ 252866289 w 1756"/>
                <a:gd name="T51" fmla="*/ 278347619 h 1151"/>
                <a:gd name="T52" fmla="*/ 254656511 w 1756"/>
                <a:gd name="T53" fmla="*/ 300992673 h 1151"/>
                <a:gd name="T54" fmla="*/ 178125182 w 1756"/>
                <a:gd name="T55" fmla="*/ 299105871 h 1151"/>
                <a:gd name="T56" fmla="*/ 120391145 w 1756"/>
                <a:gd name="T57" fmla="*/ 295331581 h 1151"/>
                <a:gd name="T58" fmla="*/ 63552239 w 1756"/>
                <a:gd name="T59" fmla="*/ 311371798 h 1151"/>
                <a:gd name="T60" fmla="*/ 30880674 w 1756"/>
                <a:gd name="T61" fmla="*/ 329299504 h 1151"/>
                <a:gd name="T62" fmla="*/ 78321572 w 1756"/>
                <a:gd name="T63" fmla="*/ 347226523 h 1151"/>
                <a:gd name="T64" fmla="*/ 144558475 w 1756"/>
                <a:gd name="T65" fmla="*/ 320335308 h 1151"/>
                <a:gd name="T66" fmla="*/ 267634953 w 1756"/>
                <a:gd name="T67" fmla="*/ 310428054 h 1151"/>
                <a:gd name="T68" fmla="*/ 258236286 w 1756"/>
                <a:gd name="T69" fmla="*/ 333544979 h 1151"/>
                <a:gd name="T70" fmla="*/ 221089845 w 1756"/>
                <a:gd name="T71" fmla="*/ 356190719 h 1151"/>
                <a:gd name="T72" fmla="*/ 258236286 w 1756"/>
                <a:gd name="T73" fmla="*/ 373174767 h 1151"/>
                <a:gd name="T74" fmla="*/ 223327623 w 1756"/>
                <a:gd name="T75" fmla="*/ 409029491 h 1151"/>
                <a:gd name="T76" fmla="*/ 284194508 w 1756"/>
                <a:gd name="T77" fmla="*/ 363267513 h 1151"/>
                <a:gd name="T78" fmla="*/ 315970282 w 1756"/>
                <a:gd name="T79" fmla="*/ 297218383 h 1151"/>
                <a:gd name="T80" fmla="*/ 324473838 w 1756"/>
                <a:gd name="T81" fmla="*/ 319864122 h 1151"/>
                <a:gd name="T82" fmla="*/ 355355254 w 1756"/>
                <a:gd name="T83" fmla="*/ 298162127 h 1151"/>
                <a:gd name="T84" fmla="*/ 389816361 w 1756"/>
                <a:gd name="T85" fmla="*/ 325053342 h 1151"/>
                <a:gd name="T86" fmla="*/ 407271027 w 1756"/>
                <a:gd name="T87" fmla="*/ 311843670 h 1151"/>
                <a:gd name="T88" fmla="*/ 438151691 w 1756"/>
                <a:gd name="T89" fmla="*/ 329299504 h 1151"/>
                <a:gd name="T90" fmla="*/ 425620136 w 1756"/>
                <a:gd name="T91" fmla="*/ 363267513 h 1151"/>
                <a:gd name="T92" fmla="*/ 492305242 w 1756"/>
                <a:gd name="T93" fmla="*/ 394404203 h 1151"/>
                <a:gd name="T94" fmla="*/ 503494131 w 1756"/>
                <a:gd name="T95" fmla="*/ 412803781 h 1151"/>
                <a:gd name="T96" fmla="*/ 501703909 w 1756"/>
                <a:gd name="T97" fmla="*/ 372702895 h 1151"/>
                <a:gd name="T98" fmla="*/ 580025460 w 1756"/>
                <a:gd name="T99" fmla="*/ 391101786 h 1151"/>
                <a:gd name="T100" fmla="*/ 551829460 w 1756"/>
                <a:gd name="T101" fmla="*/ 406670818 h 1151"/>
                <a:gd name="T102" fmla="*/ 544221016 w 1756"/>
                <a:gd name="T103" fmla="*/ 436864451 h 1151"/>
                <a:gd name="T104" fmla="*/ 568836571 w 1756"/>
                <a:gd name="T105" fmla="*/ 502912808 h 1151"/>
                <a:gd name="T106" fmla="*/ 643577678 w 1756"/>
                <a:gd name="T107" fmla="*/ 477908395 h 1151"/>
                <a:gd name="T108" fmla="*/ 785898500 w 1756"/>
                <a:gd name="T109" fmla="*/ 308069380 h 1151"/>
                <a:gd name="T110" fmla="*/ 751884948 w 1756"/>
                <a:gd name="T111" fmla="*/ 263722332 h 1151"/>
                <a:gd name="T112" fmla="*/ 687437452 w 1756"/>
                <a:gd name="T113" fmla="*/ 271270912 h 1151"/>
                <a:gd name="T114" fmla="*/ 603745234 w 1756"/>
                <a:gd name="T115" fmla="*/ 295803453 h 1151"/>
                <a:gd name="T116" fmla="*/ 573759682 w 1756"/>
                <a:gd name="T117" fmla="*/ 211827390 h 1151"/>
                <a:gd name="T118" fmla="*/ 553172127 w 1756"/>
                <a:gd name="T119" fmla="*/ 187766720 h 1151"/>
                <a:gd name="T120" fmla="*/ 493647909 w 1756"/>
                <a:gd name="T121" fmla="*/ 144835245 h 11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56"/>
                <a:gd name="T184" fmla="*/ 0 h 1151"/>
                <a:gd name="T185" fmla="*/ 1756 w 1756"/>
                <a:gd name="T186" fmla="*/ 1151 h 115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56" h="1151">
                  <a:moveTo>
                    <a:pt x="1103" y="307"/>
                  </a:moveTo>
                  <a:lnTo>
                    <a:pt x="993" y="156"/>
                  </a:lnTo>
                  <a:lnTo>
                    <a:pt x="982" y="103"/>
                  </a:lnTo>
                  <a:lnTo>
                    <a:pt x="899" y="103"/>
                  </a:lnTo>
                  <a:lnTo>
                    <a:pt x="827" y="40"/>
                  </a:lnTo>
                  <a:lnTo>
                    <a:pt x="746" y="22"/>
                  </a:lnTo>
                  <a:lnTo>
                    <a:pt x="703" y="45"/>
                  </a:lnTo>
                  <a:lnTo>
                    <a:pt x="509" y="71"/>
                  </a:lnTo>
                  <a:lnTo>
                    <a:pt x="484" y="67"/>
                  </a:lnTo>
                  <a:lnTo>
                    <a:pt x="361" y="30"/>
                  </a:lnTo>
                  <a:lnTo>
                    <a:pt x="300" y="0"/>
                  </a:lnTo>
                  <a:lnTo>
                    <a:pt x="158" y="29"/>
                  </a:lnTo>
                  <a:lnTo>
                    <a:pt x="141" y="72"/>
                  </a:lnTo>
                  <a:lnTo>
                    <a:pt x="178" y="119"/>
                  </a:lnTo>
                  <a:lnTo>
                    <a:pt x="141" y="128"/>
                  </a:lnTo>
                  <a:lnTo>
                    <a:pt x="137" y="181"/>
                  </a:lnTo>
                  <a:lnTo>
                    <a:pt x="198" y="166"/>
                  </a:lnTo>
                  <a:lnTo>
                    <a:pt x="174" y="234"/>
                  </a:lnTo>
                  <a:lnTo>
                    <a:pt x="208" y="212"/>
                  </a:lnTo>
                  <a:lnTo>
                    <a:pt x="219" y="260"/>
                  </a:lnTo>
                  <a:lnTo>
                    <a:pt x="269" y="211"/>
                  </a:lnTo>
                  <a:lnTo>
                    <a:pt x="303" y="246"/>
                  </a:lnTo>
                  <a:lnTo>
                    <a:pt x="259" y="255"/>
                  </a:lnTo>
                  <a:lnTo>
                    <a:pt x="269" y="291"/>
                  </a:lnTo>
                  <a:lnTo>
                    <a:pt x="254" y="302"/>
                  </a:lnTo>
                  <a:lnTo>
                    <a:pt x="219" y="289"/>
                  </a:lnTo>
                  <a:lnTo>
                    <a:pt x="246" y="344"/>
                  </a:lnTo>
                  <a:lnTo>
                    <a:pt x="166" y="380"/>
                  </a:lnTo>
                  <a:lnTo>
                    <a:pt x="100" y="315"/>
                  </a:lnTo>
                  <a:lnTo>
                    <a:pt x="72" y="308"/>
                  </a:lnTo>
                  <a:lnTo>
                    <a:pt x="65" y="340"/>
                  </a:lnTo>
                  <a:lnTo>
                    <a:pt x="30" y="321"/>
                  </a:lnTo>
                  <a:lnTo>
                    <a:pt x="20" y="345"/>
                  </a:lnTo>
                  <a:lnTo>
                    <a:pt x="47" y="352"/>
                  </a:lnTo>
                  <a:lnTo>
                    <a:pt x="0" y="390"/>
                  </a:lnTo>
                  <a:lnTo>
                    <a:pt x="17" y="476"/>
                  </a:lnTo>
                  <a:lnTo>
                    <a:pt x="45" y="483"/>
                  </a:lnTo>
                  <a:lnTo>
                    <a:pt x="72" y="435"/>
                  </a:lnTo>
                  <a:lnTo>
                    <a:pt x="103" y="426"/>
                  </a:lnTo>
                  <a:lnTo>
                    <a:pt x="104" y="445"/>
                  </a:lnTo>
                  <a:lnTo>
                    <a:pt x="119" y="424"/>
                  </a:lnTo>
                  <a:lnTo>
                    <a:pt x="176" y="469"/>
                  </a:lnTo>
                  <a:lnTo>
                    <a:pt x="339" y="467"/>
                  </a:lnTo>
                  <a:lnTo>
                    <a:pt x="529" y="458"/>
                  </a:lnTo>
                  <a:lnTo>
                    <a:pt x="751" y="453"/>
                  </a:lnTo>
                  <a:lnTo>
                    <a:pt x="761" y="472"/>
                  </a:lnTo>
                  <a:lnTo>
                    <a:pt x="724" y="473"/>
                  </a:lnTo>
                  <a:lnTo>
                    <a:pt x="666" y="540"/>
                  </a:lnTo>
                  <a:lnTo>
                    <a:pt x="642" y="535"/>
                  </a:lnTo>
                  <a:lnTo>
                    <a:pt x="640" y="567"/>
                  </a:lnTo>
                  <a:lnTo>
                    <a:pt x="545" y="549"/>
                  </a:lnTo>
                  <a:lnTo>
                    <a:pt x="565" y="590"/>
                  </a:lnTo>
                  <a:lnTo>
                    <a:pt x="526" y="627"/>
                  </a:lnTo>
                  <a:lnTo>
                    <a:pt x="569" y="638"/>
                  </a:lnTo>
                  <a:lnTo>
                    <a:pt x="543" y="662"/>
                  </a:lnTo>
                  <a:lnTo>
                    <a:pt x="398" y="634"/>
                  </a:lnTo>
                  <a:lnTo>
                    <a:pt x="327" y="655"/>
                  </a:lnTo>
                  <a:lnTo>
                    <a:pt x="269" y="626"/>
                  </a:lnTo>
                  <a:lnTo>
                    <a:pt x="253" y="661"/>
                  </a:lnTo>
                  <a:lnTo>
                    <a:pt x="142" y="660"/>
                  </a:lnTo>
                  <a:lnTo>
                    <a:pt x="107" y="700"/>
                  </a:lnTo>
                  <a:lnTo>
                    <a:pt x="69" y="698"/>
                  </a:lnTo>
                  <a:lnTo>
                    <a:pt x="96" y="751"/>
                  </a:lnTo>
                  <a:lnTo>
                    <a:pt x="175" y="736"/>
                  </a:lnTo>
                  <a:lnTo>
                    <a:pt x="289" y="761"/>
                  </a:lnTo>
                  <a:lnTo>
                    <a:pt x="323" y="679"/>
                  </a:lnTo>
                  <a:lnTo>
                    <a:pt x="473" y="700"/>
                  </a:lnTo>
                  <a:lnTo>
                    <a:pt x="598" y="658"/>
                  </a:lnTo>
                  <a:lnTo>
                    <a:pt x="611" y="698"/>
                  </a:lnTo>
                  <a:lnTo>
                    <a:pt x="577" y="707"/>
                  </a:lnTo>
                  <a:lnTo>
                    <a:pt x="604" y="723"/>
                  </a:lnTo>
                  <a:lnTo>
                    <a:pt x="494" y="755"/>
                  </a:lnTo>
                  <a:lnTo>
                    <a:pt x="546" y="755"/>
                  </a:lnTo>
                  <a:lnTo>
                    <a:pt x="577" y="791"/>
                  </a:lnTo>
                  <a:lnTo>
                    <a:pt x="481" y="827"/>
                  </a:lnTo>
                  <a:lnTo>
                    <a:pt x="499" y="867"/>
                  </a:lnTo>
                  <a:lnTo>
                    <a:pt x="590" y="839"/>
                  </a:lnTo>
                  <a:lnTo>
                    <a:pt x="635" y="770"/>
                  </a:lnTo>
                  <a:lnTo>
                    <a:pt x="729" y="737"/>
                  </a:lnTo>
                  <a:lnTo>
                    <a:pt x="706" y="630"/>
                  </a:lnTo>
                  <a:lnTo>
                    <a:pt x="744" y="650"/>
                  </a:lnTo>
                  <a:lnTo>
                    <a:pt x="725" y="678"/>
                  </a:lnTo>
                  <a:lnTo>
                    <a:pt x="809" y="688"/>
                  </a:lnTo>
                  <a:lnTo>
                    <a:pt x="794" y="632"/>
                  </a:lnTo>
                  <a:lnTo>
                    <a:pt x="845" y="608"/>
                  </a:lnTo>
                  <a:lnTo>
                    <a:pt x="871" y="689"/>
                  </a:lnTo>
                  <a:lnTo>
                    <a:pt x="897" y="696"/>
                  </a:lnTo>
                  <a:lnTo>
                    <a:pt x="910" y="661"/>
                  </a:lnTo>
                  <a:lnTo>
                    <a:pt x="953" y="683"/>
                  </a:lnTo>
                  <a:lnTo>
                    <a:pt x="979" y="698"/>
                  </a:lnTo>
                  <a:lnTo>
                    <a:pt x="951" y="692"/>
                  </a:lnTo>
                  <a:lnTo>
                    <a:pt x="951" y="770"/>
                  </a:lnTo>
                  <a:lnTo>
                    <a:pt x="1059" y="789"/>
                  </a:lnTo>
                  <a:lnTo>
                    <a:pt x="1100" y="836"/>
                  </a:lnTo>
                  <a:lnTo>
                    <a:pt x="1100" y="876"/>
                  </a:lnTo>
                  <a:lnTo>
                    <a:pt x="1125" y="875"/>
                  </a:lnTo>
                  <a:lnTo>
                    <a:pt x="1147" y="832"/>
                  </a:lnTo>
                  <a:lnTo>
                    <a:pt x="1121" y="790"/>
                  </a:lnTo>
                  <a:lnTo>
                    <a:pt x="1173" y="738"/>
                  </a:lnTo>
                  <a:lnTo>
                    <a:pt x="1296" y="829"/>
                  </a:lnTo>
                  <a:lnTo>
                    <a:pt x="1293" y="853"/>
                  </a:lnTo>
                  <a:lnTo>
                    <a:pt x="1233" y="862"/>
                  </a:lnTo>
                  <a:lnTo>
                    <a:pt x="1241" y="911"/>
                  </a:lnTo>
                  <a:lnTo>
                    <a:pt x="1216" y="926"/>
                  </a:lnTo>
                  <a:lnTo>
                    <a:pt x="1297" y="934"/>
                  </a:lnTo>
                  <a:lnTo>
                    <a:pt x="1271" y="1066"/>
                  </a:lnTo>
                  <a:lnTo>
                    <a:pt x="1384" y="1151"/>
                  </a:lnTo>
                  <a:lnTo>
                    <a:pt x="1438" y="1013"/>
                  </a:lnTo>
                  <a:lnTo>
                    <a:pt x="1625" y="891"/>
                  </a:lnTo>
                  <a:lnTo>
                    <a:pt x="1756" y="653"/>
                  </a:lnTo>
                  <a:lnTo>
                    <a:pt x="1739" y="586"/>
                  </a:lnTo>
                  <a:lnTo>
                    <a:pt x="1680" y="559"/>
                  </a:lnTo>
                  <a:lnTo>
                    <a:pt x="1506" y="657"/>
                  </a:lnTo>
                  <a:lnTo>
                    <a:pt x="1536" y="575"/>
                  </a:lnTo>
                  <a:lnTo>
                    <a:pt x="1482" y="528"/>
                  </a:lnTo>
                  <a:lnTo>
                    <a:pt x="1349" y="627"/>
                  </a:lnTo>
                  <a:lnTo>
                    <a:pt x="1301" y="568"/>
                  </a:lnTo>
                  <a:lnTo>
                    <a:pt x="1282" y="449"/>
                  </a:lnTo>
                  <a:lnTo>
                    <a:pt x="1273" y="433"/>
                  </a:lnTo>
                  <a:lnTo>
                    <a:pt x="1236" y="398"/>
                  </a:lnTo>
                  <a:lnTo>
                    <a:pt x="1167" y="359"/>
                  </a:lnTo>
                  <a:lnTo>
                    <a:pt x="1103" y="307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8" name="Freeform 68"/>
            <p:cNvSpPr>
              <a:spLocks/>
            </p:cNvSpPr>
            <p:nvPr/>
          </p:nvSpPr>
          <p:spPr bwMode="auto">
            <a:xfrm>
              <a:off x="1375607" y="3263846"/>
              <a:ext cx="757601" cy="937284"/>
            </a:xfrm>
            <a:custGeom>
              <a:avLst/>
              <a:gdLst>
                <a:gd name="T0" fmla="*/ 432173991 w 1047"/>
                <a:gd name="T1" fmla="*/ 154033012 h 1367"/>
                <a:gd name="T2" fmla="*/ 466000188 w 1047"/>
                <a:gd name="T3" fmla="*/ 115407064 h 1367"/>
                <a:gd name="T4" fmla="*/ 460659034 w 1047"/>
                <a:gd name="T5" fmla="*/ 94680594 h 1367"/>
                <a:gd name="T6" fmla="*/ 445971194 w 1047"/>
                <a:gd name="T7" fmla="*/ 39568289 h 1367"/>
                <a:gd name="T8" fmla="*/ 425942866 w 1047"/>
                <a:gd name="T9" fmla="*/ 17900170 h 1367"/>
                <a:gd name="T10" fmla="*/ 388556122 w 1047"/>
                <a:gd name="T11" fmla="*/ 0 h 1367"/>
                <a:gd name="T12" fmla="*/ 344493184 w 1047"/>
                <a:gd name="T13" fmla="*/ 31089372 h 1367"/>
                <a:gd name="T14" fmla="*/ 328915374 w 1047"/>
                <a:gd name="T15" fmla="*/ 94209772 h 1367"/>
                <a:gd name="T16" fmla="*/ 274170212 w 1047"/>
                <a:gd name="T17" fmla="*/ 66418203 h 1367"/>
                <a:gd name="T18" fmla="*/ 232332283 w 1047"/>
                <a:gd name="T19" fmla="*/ 87614809 h 1367"/>
                <a:gd name="T20" fmla="*/ 214528881 w 1047"/>
                <a:gd name="T21" fmla="*/ 90912644 h 1367"/>
                <a:gd name="T22" fmla="*/ 198506085 w 1047"/>
                <a:gd name="T23" fmla="*/ 87143987 h 1367"/>
                <a:gd name="T24" fmla="*/ 107264774 w 1047"/>
                <a:gd name="T25" fmla="*/ 83375350 h 1367"/>
                <a:gd name="T26" fmla="*/ 77889072 w 1047"/>
                <a:gd name="T27" fmla="*/ 94209772 h 1367"/>
                <a:gd name="T28" fmla="*/ 32936238 w 1047"/>
                <a:gd name="T29" fmla="*/ 140372306 h 1367"/>
                <a:gd name="T30" fmla="*/ 44062875 w 1047"/>
                <a:gd name="T31" fmla="*/ 154033012 h 1367"/>
                <a:gd name="T32" fmla="*/ 84565182 w 1047"/>
                <a:gd name="T33" fmla="*/ 187948722 h 1367"/>
                <a:gd name="T34" fmla="*/ 59640685 w 1047"/>
                <a:gd name="T35" fmla="*/ 208674505 h 1367"/>
                <a:gd name="T36" fmla="*/ 57415760 w 1047"/>
                <a:gd name="T37" fmla="*/ 252011420 h 1367"/>
                <a:gd name="T38" fmla="*/ 58305730 w 1047"/>
                <a:gd name="T39" fmla="*/ 257663345 h 1367"/>
                <a:gd name="T40" fmla="*/ 89906357 w 1047"/>
                <a:gd name="T41" fmla="*/ 294405318 h 1367"/>
                <a:gd name="T42" fmla="*/ 80114664 w 1047"/>
                <a:gd name="T43" fmla="*/ 301000259 h 1367"/>
                <a:gd name="T44" fmla="*/ 79669679 w 1047"/>
                <a:gd name="T45" fmla="*/ 319842068 h 1367"/>
                <a:gd name="T46" fmla="*/ 44507860 w 1047"/>
                <a:gd name="T47" fmla="*/ 337742232 h 1367"/>
                <a:gd name="T48" fmla="*/ 0 w 1047"/>
                <a:gd name="T49" fmla="*/ 365533866 h 1367"/>
                <a:gd name="T50" fmla="*/ 9346689 w 1047"/>
                <a:gd name="T51" fmla="*/ 397094049 h 1367"/>
                <a:gd name="T52" fmla="*/ 14242861 w 1047"/>
                <a:gd name="T53" fmla="*/ 422059978 h 1367"/>
                <a:gd name="T54" fmla="*/ 63201232 w 1047"/>
                <a:gd name="T55" fmla="*/ 493188440 h 1367"/>
                <a:gd name="T56" fmla="*/ 91686964 w 1047"/>
                <a:gd name="T57" fmla="*/ 517682859 h 1367"/>
                <a:gd name="T58" fmla="*/ 122397599 w 1047"/>
                <a:gd name="T59" fmla="*/ 536053846 h 1367"/>
                <a:gd name="T60" fmla="*/ 138865380 w 1047"/>
                <a:gd name="T61" fmla="*/ 552540171 h 1367"/>
                <a:gd name="T62" fmla="*/ 142870912 w 1047"/>
                <a:gd name="T63" fmla="*/ 560076757 h 1367"/>
                <a:gd name="T64" fmla="*/ 151327628 w 1047"/>
                <a:gd name="T65" fmla="*/ 616132047 h 1367"/>
                <a:gd name="T66" fmla="*/ 172691577 w 1047"/>
                <a:gd name="T67" fmla="*/ 643923594 h 1367"/>
                <a:gd name="T68" fmla="*/ 231887298 w 1047"/>
                <a:gd name="T69" fmla="*/ 597289552 h 1367"/>
                <a:gd name="T70" fmla="*/ 252806263 w 1047"/>
                <a:gd name="T71" fmla="*/ 567142521 h 1367"/>
                <a:gd name="T72" fmla="*/ 267494103 w 1047"/>
                <a:gd name="T73" fmla="*/ 531814387 h 1367"/>
                <a:gd name="T74" fmla="*/ 285742490 w 1047"/>
                <a:gd name="T75" fmla="*/ 499311873 h 1367"/>
                <a:gd name="T76" fmla="*/ 296869116 w 1047"/>
                <a:gd name="T77" fmla="*/ 479998556 h 1367"/>
                <a:gd name="T78" fmla="*/ 321348628 w 1047"/>
                <a:gd name="T79" fmla="*/ 444198914 h 1367"/>
                <a:gd name="T80" fmla="*/ 322238598 w 1047"/>
                <a:gd name="T81" fmla="*/ 435249175 h 1367"/>
                <a:gd name="T82" fmla="*/ 294643524 w 1047"/>
                <a:gd name="T83" fmla="*/ 414051883 h 1367"/>
                <a:gd name="T84" fmla="*/ 292418599 w 1047"/>
                <a:gd name="T85" fmla="*/ 353286227 h 1367"/>
                <a:gd name="T86" fmla="*/ 301320301 w 1047"/>
                <a:gd name="T87" fmla="*/ 344336488 h 1367"/>
                <a:gd name="T88" fmla="*/ 312446927 w 1047"/>
                <a:gd name="T89" fmla="*/ 343394843 h 1367"/>
                <a:gd name="T90" fmla="*/ 404133932 w 1047"/>
                <a:gd name="T91" fmla="*/ 300528751 h 1367"/>
                <a:gd name="T92" fmla="*/ 387666152 w 1047"/>
                <a:gd name="T93" fmla="*/ 281686942 h 1367"/>
                <a:gd name="T94" fmla="*/ 344938169 w 1047"/>
                <a:gd name="T95" fmla="*/ 243060995 h 1367"/>
                <a:gd name="T96" fmla="*/ 347608746 w 1047"/>
                <a:gd name="T97" fmla="*/ 212913964 h 1367"/>
                <a:gd name="T98" fmla="*/ 356509864 w 1047"/>
                <a:gd name="T99" fmla="*/ 204435047 h 1367"/>
                <a:gd name="T100" fmla="*/ 381880013 w 1047"/>
                <a:gd name="T101" fmla="*/ 182766933 h 1367"/>
                <a:gd name="T102" fmla="*/ 432173991 w 1047"/>
                <a:gd name="T103" fmla="*/ 154033012 h 1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47"/>
                <a:gd name="T157" fmla="*/ 0 h 1367"/>
                <a:gd name="T158" fmla="*/ 1047 w 1047"/>
                <a:gd name="T159" fmla="*/ 1367 h 1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47" h="1367">
                  <a:moveTo>
                    <a:pt x="971" y="327"/>
                  </a:moveTo>
                  <a:lnTo>
                    <a:pt x="1047" y="245"/>
                  </a:lnTo>
                  <a:lnTo>
                    <a:pt x="1035" y="201"/>
                  </a:lnTo>
                  <a:lnTo>
                    <a:pt x="1002" y="84"/>
                  </a:lnTo>
                  <a:lnTo>
                    <a:pt x="957" y="38"/>
                  </a:lnTo>
                  <a:lnTo>
                    <a:pt x="873" y="0"/>
                  </a:lnTo>
                  <a:lnTo>
                    <a:pt x="774" y="66"/>
                  </a:lnTo>
                  <a:lnTo>
                    <a:pt x="739" y="200"/>
                  </a:lnTo>
                  <a:lnTo>
                    <a:pt x="616" y="141"/>
                  </a:lnTo>
                  <a:lnTo>
                    <a:pt x="522" y="186"/>
                  </a:lnTo>
                  <a:lnTo>
                    <a:pt x="482" y="193"/>
                  </a:lnTo>
                  <a:lnTo>
                    <a:pt x="446" y="185"/>
                  </a:lnTo>
                  <a:lnTo>
                    <a:pt x="241" y="177"/>
                  </a:lnTo>
                  <a:lnTo>
                    <a:pt x="175" y="200"/>
                  </a:lnTo>
                  <a:lnTo>
                    <a:pt x="74" y="298"/>
                  </a:lnTo>
                  <a:lnTo>
                    <a:pt x="99" y="327"/>
                  </a:lnTo>
                  <a:lnTo>
                    <a:pt x="190" y="399"/>
                  </a:lnTo>
                  <a:lnTo>
                    <a:pt x="134" y="443"/>
                  </a:lnTo>
                  <a:lnTo>
                    <a:pt x="129" y="535"/>
                  </a:lnTo>
                  <a:lnTo>
                    <a:pt x="131" y="547"/>
                  </a:lnTo>
                  <a:lnTo>
                    <a:pt x="202" y="625"/>
                  </a:lnTo>
                  <a:lnTo>
                    <a:pt x="180" y="639"/>
                  </a:lnTo>
                  <a:lnTo>
                    <a:pt x="179" y="679"/>
                  </a:lnTo>
                  <a:lnTo>
                    <a:pt x="100" y="717"/>
                  </a:lnTo>
                  <a:lnTo>
                    <a:pt x="0" y="776"/>
                  </a:lnTo>
                  <a:lnTo>
                    <a:pt x="21" y="843"/>
                  </a:lnTo>
                  <a:lnTo>
                    <a:pt x="32" y="896"/>
                  </a:lnTo>
                  <a:lnTo>
                    <a:pt x="142" y="1047"/>
                  </a:lnTo>
                  <a:lnTo>
                    <a:pt x="206" y="1099"/>
                  </a:lnTo>
                  <a:lnTo>
                    <a:pt x="275" y="1138"/>
                  </a:lnTo>
                  <a:lnTo>
                    <a:pt x="312" y="1173"/>
                  </a:lnTo>
                  <a:lnTo>
                    <a:pt x="321" y="1189"/>
                  </a:lnTo>
                  <a:lnTo>
                    <a:pt x="340" y="1308"/>
                  </a:lnTo>
                  <a:lnTo>
                    <a:pt x="388" y="1367"/>
                  </a:lnTo>
                  <a:lnTo>
                    <a:pt x="521" y="1268"/>
                  </a:lnTo>
                  <a:lnTo>
                    <a:pt x="568" y="1204"/>
                  </a:lnTo>
                  <a:lnTo>
                    <a:pt x="601" y="1129"/>
                  </a:lnTo>
                  <a:lnTo>
                    <a:pt x="642" y="1060"/>
                  </a:lnTo>
                  <a:lnTo>
                    <a:pt x="667" y="1019"/>
                  </a:lnTo>
                  <a:lnTo>
                    <a:pt x="722" y="943"/>
                  </a:lnTo>
                  <a:lnTo>
                    <a:pt x="724" y="924"/>
                  </a:lnTo>
                  <a:lnTo>
                    <a:pt x="662" y="879"/>
                  </a:lnTo>
                  <a:lnTo>
                    <a:pt x="657" y="750"/>
                  </a:lnTo>
                  <a:lnTo>
                    <a:pt x="677" y="731"/>
                  </a:lnTo>
                  <a:lnTo>
                    <a:pt x="702" y="729"/>
                  </a:lnTo>
                  <a:lnTo>
                    <a:pt x="908" y="638"/>
                  </a:lnTo>
                  <a:lnTo>
                    <a:pt x="871" y="598"/>
                  </a:lnTo>
                  <a:lnTo>
                    <a:pt x="775" y="516"/>
                  </a:lnTo>
                  <a:lnTo>
                    <a:pt x="781" y="452"/>
                  </a:lnTo>
                  <a:lnTo>
                    <a:pt x="801" y="434"/>
                  </a:lnTo>
                  <a:lnTo>
                    <a:pt x="858" y="388"/>
                  </a:lnTo>
                  <a:lnTo>
                    <a:pt x="971" y="327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79" name="Freeform 69"/>
            <p:cNvSpPr>
              <a:spLocks/>
            </p:cNvSpPr>
            <p:nvPr/>
          </p:nvSpPr>
          <p:spPr bwMode="auto">
            <a:xfrm>
              <a:off x="247308" y="2646839"/>
              <a:ext cx="1093863" cy="913735"/>
            </a:xfrm>
            <a:custGeom>
              <a:avLst/>
              <a:gdLst>
                <a:gd name="T0" fmla="*/ 284861613 w 1511"/>
                <a:gd name="T1" fmla="*/ 245667491 h 1327"/>
                <a:gd name="T2" fmla="*/ 317008699 w 1511"/>
                <a:gd name="T3" fmla="*/ 215017519 h 1327"/>
                <a:gd name="T4" fmla="*/ 362104240 w 1511"/>
                <a:gd name="T5" fmla="*/ 198513847 h 1327"/>
                <a:gd name="T6" fmla="*/ 407646056 w 1511"/>
                <a:gd name="T7" fmla="*/ 166449957 h 1327"/>
                <a:gd name="T8" fmla="*/ 405413601 w 1511"/>
                <a:gd name="T9" fmla="*/ 61770342 h 1327"/>
                <a:gd name="T10" fmla="*/ 321919966 w 1511"/>
                <a:gd name="T11" fmla="*/ 0 h 1327"/>
                <a:gd name="T12" fmla="*/ 247356235 w 1511"/>
                <a:gd name="T13" fmla="*/ 31121045 h 1327"/>
                <a:gd name="T14" fmla="*/ 193330957 w 1511"/>
                <a:gd name="T15" fmla="*/ 88175943 h 1327"/>
                <a:gd name="T16" fmla="*/ 200474679 w 1511"/>
                <a:gd name="T17" fmla="*/ 143345228 h 1327"/>
                <a:gd name="T18" fmla="*/ 213423052 w 1511"/>
                <a:gd name="T19" fmla="*/ 192855602 h 1327"/>
                <a:gd name="T20" fmla="*/ 271466883 w 1511"/>
                <a:gd name="T21" fmla="*/ 195684724 h 1327"/>
                <a:gd name="T22" fmla="*/ 246462852 w 1511"/>
                <a:gd name="T23" fmla="*/ 223505574 h 1327"/>
                <a:gd name="T24" fmla="*/ 237533032 w 1511"/>
                <a:gd name="T25" fmla="*/ 227749258 h 1327"/>
                <a:gd name="T26" fmla="*/ 233068122 w 1511"/>
                <a:gd name="T27" fmla="*/ 257455731 h 1327"/>
                <a:gd name="T28" fmla="*/ 171899080 w 1511"/>
                <a:gd name="T29" fmla="*/ 268300472 h 1327"/>
                <a:gd name="T30" fmla="*/ 187079949 w 1511"/>
                <a:gd name="T31" fmla="*/ 317811490 h 1327"/>
                <a:gd name="T32" fmla="*/ 196902484 w 1511"/>
                <a:gd name="T33" fmla="*/ 340916219 h 1327"/>
                <a:gd name="T34" fmla="*/ 200474679 w 1511"/>
                <a:gd name="T35" fmla="*/ 355533581 h 1327"/>
                <a:gd name="T36" fmla="*/ 227710497 w 1511"/>
                <a:gd name="T37" fmla="*/ 389483825 h 1327"/>
                <a:gd name="T38" fmla="*/ 288433141 w 1511"/>
                <a:gd name="T39" fmla="*/ 389483825 h 1327"/>
                <a:gd name="T40" fmla="*/ 266108590 w 1511"/>
                <a:gd name="T41" fmla="*/ 404572936 h 1327"/>
                <a:gd name="T42" fmla="*/ 208064759 w 1511"/>
                <a:gd name="T43" fmla="*/ 412588554 h 1327"/>
                <a:gd name="T44" fmla="*/ 166094429 w 1511"/>
                <a:gd name="T45" fmla="*/ 415889426 h 1327"/>
                <a:gd name="T46" fmla="*/ 146449359 w 1511"/>
                <a:gd name="T47" fmla="*/ 388541013 h 1327"/>
                <a:gd name="T48" fmla="*/ 136179799 w 1511"/>
                <a:gd name="T49" fmla="*/ 435693971 h 1327"/>
                <a:gd name="T50" fmla="*/ 116534061 w 1511"/>
                <a:gd name="T51" fmla="*/ 379110146 h 1327"/>
                <a:gd name="T52" fmla="*/ 127696336 w 1511"/>
                <a:gd name="T53" fmla="*/ 342802530 h 1327"/>
                <a:gd name="T54" fmla="*/ 75010777 w 1511"/>
                <a:gd name="T55" fmla="*/ 273958717 h 1327"/>
                <a:gd name="T56" fmla="*/ 59829949 w 1511"/>
                <a:gd name="T57" fmla="*/ 356005331 h 1327"/>
                <a:gd name="T58" fmla="*/ 81261117 w 1511"/>
                <a:gd name="T59" fmla="*/ 373451901 h 1327"/>
                <a:gd name="T60" fmla="*/ 82600857 w 1511"/>
                <a:gd name="T61" fmla="*/ 393255759 h 1327"/>
                <a:gd name="T62" fmla="*/ 65633932 w 1511"/>
                <a:gd name="T63" fmla="*/ 415889426 h 1327"/>
                <a:gd name="T64" fmla="*/ 40630558 w 1511"/>
                <a:gd name="T65" fmla="*/ 430506788 h 1327"/>
                <a:gd name="T66" fmla="*/ 27682186 w 1511"/>
                <a:gd name="T67" fmla="*/ 403158375 h 1327"/>
                <a:gd name="T68" fmla="*/ 20984815 w 1511"/>
                <a:gd name="T69" fmla="*/ 424376794 h 1327"/>
                <a:gd name="T70" fmla="*/ 0 w 1511"/>
                <a:gd name="T71" fmla="*/ 444653088 h 1327"/>
                <a:gd name="T72" fmla="*/ 47774291 w 1511"/>
                <a:gd name="T73" fmla="*/ 450782395 h 1327"/>
                <a:gd name="T74" fmla="*/ 65633932 w 1511"/>
                <a:gd name="T75" fmla="*/ 475302373 h 1327"/>
                <a:gd name="T76" fmla="*/ 120106256 w 1511"/>
                <a:gd name="T77" fmla="*/ 482846929 h 1327"/>
                <a:gd name="T78" fmla="*/ 161629519 w 1511"/>
                <a:gd name="T79" fmla="*/ 477188684 h 1327"/>
                <a:gd name="T80" fmla="*/ 187526307 w 1511"/>
                <a:gd name="T81" fmla="*/ 553104616 h 1327"/>
                <a:gd name="T82" fmla="*/ 267448331 w 1511"/>
                <a:gd name="T83" fmla="*/ 577624594 h 1327"/>
                <a:gd name="T84" fmla="*/ 300041773 w 1511"/>
                <a:gd name="T85" fmla="*/ 617232996 h 1327"/>
                <a:gd name="T86" fmla="*/ 370141346 w 1511"/>
                <a:gd name="T87" fmla="*/ 595071079 h 1327"/>
                <a:gd name="T88" fmla="*/ 466583270 w 1511"/>
                <a:gd name="T89" fmla="*/ 600257574 h 1327"/>
                <a:gd name="T90" fmla="*/ 531770823 w 1511"/>
                <a:gd name="T91" fmla="*/ 592241956 h 1327"/>
                <a:gd name="T92" fmla="*/ 595172279 w 1511"/>
                <a:gd name="T93" fmla="*/ 590827395 h 1327"/>
                <a:gd name="T94" fmla="*/ 674201588 w 1511"/>
                <a:gd name="T95" fmla="*/ 554048115 h 1327"/>
                <a:gd name="T96" fmla="*/ 601869644 w 1511"/>
                <a:gd name="T97" fmla="*/ 459741512 h 1327"/>
                <a:gd name="T98" fmla="*/ 566150363 w 1511"/>
                <a:gd name="T99" fmla="*/ 426734854 h 1327"/>
                <a:gd name="T100" fmla="*/ 503195265 w 1511"/>
                <a:gd name="T101" fmla="*/ 434750472 h 1327"/>
                <a:gd name="T102" fmla="*/ 456313709 w 1511"/>
                <a:gd name="T103" fmla="*/ 415889426 h 1327"/>
                <a:gd name="T104" fmla="*/ 347816712 w 1511"/>
                <a:gd name="T105" fmla="*/ 350818148 h 1327"/>
                <a:gd name="T106" fmla="*/ 289772881 w 1511"/>
                <a:gd name="T107" fmla="*/ 258870292 h 132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11"/>
                <a:gd name="T163" fmla="*/ 0 h 1327"/>
                <a:gd name="T164" fmla="*/ 1511 w 1511"/>
                <a:gd name="T165" fmla="*/ 1327 h 132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11" h="1327">
                  <a:moveTo>
                    <a:pt x="649" y="549"/>
                  </a:moveTo>
                  <a:lnTo>
                    <a:pt x="638" y="521"/>
                  </a:lnTo>
                  <a:lnTo>
                    <a:pt x="674" y="434"/>
                  </a:lnTo>
                  <a:lnTo>
                    <a:pt x="710" y="456"/>
                  </a:lnTo>
                  <a:lnTo>
                    <a:pt x="701" y="423"/>
                  </a:lnTo>
                  <a:lnTo>
                    <a:pt x="811" y="421"/>
                  </a:lnTo>
                  <a:lnTo>
                    <a:pt x="899" y="371"/>
                  </a:lnTo>
                  <a:lnTo>
                    <a:pt x="913" y="353"/>
                  </a:lnTo>
                  <a:lnTo>
                    <a:pt x="904" y="218"/>
                  </a:lnTo>
                  <a:lnTo>
                    <a:pt x="908" y="131"/>
                  </a:lnTo>
                  <a:lnTo>
                    <a:pt x="866" y="43"/>
                  </a:lnTo>
                  <a:lnTo>
                    <a:pt x="721" y="0"/>
                  </a:lnTo>
                  <a:lnTo>
                    <a:pt x="620" y="30"/>
                  </a:lnTo>
                  <a:lnTo>
                    <a:pt x="554" y="66"/>
                  </a:lnTo>
                  <a:lnTo>
                    <a:pt x="483" y="112"/>
                  </a:lnTo>
                  <a:lnTo>
                    <a:pt x="433" y="187"/>
                  </a:lnTo>
                  <a:lnTo>
                    <a:pt x="508" y="270"/>
                  </a:lnTo>
                  <a:lnTo>
                    <a:pt x="449" y="304"/>
                  </a:lnTo>
                  <a:lnTo>
                    <a:pt x="440" y="368"/>
                  </a:lnTo>
                  <a:lnTo>
                    <a:pt x="478" y="409"/>
                  </a:lnTo>
                  <a:lnTo>
                    <a:pt x="551" y="394"/>
                  </a:lnTo>
                  <a:lnTo>
                    <a:pt x="608" y="415"/>
                  </a:lnTo>
                  <a:lnTo>
                    <a:pt x="614" y="453"/>
                  </a:lnTo>
                  <a:lnTo>
                    <a:pt x="552" y="474"/>
                  </a:lnTo>
                  <a:lnTo>
                    <a:pt x="547" y="512"/>
                  </a:lnTo>
                  <a:lnTo>
                    <a:pt x="532" y="483"/>
                  </a:lnTo>
                  <a:lnTo>
                    <a:pt x="496" y="494"/>
                  </a:lnTo>
                  <a:lnTo>
                    <a:pt x="522" y="546"/>
                  </a:lnTo>
                  <a:lnTo>
                    <a:pt x="496" y="561"/>
                  </a:lnTo>
                  <a:lnTo>
                    <a:pt x="385" y="569"/>
                  </a:lnTo>
                  <a:lnTo>
                    <a:pt x="377" y="632"/>
                  </a:lnTo>
                  <a:lnTo>
                    <a:pt x="419" y="674"/>
                  </a:lnTo>
                  <a:lnTo>
                    <a:pt x="449" y="681"/>
                  </a:lnTo>
                  <a:lnTo>
                    <a:pt x="441" y="723"/>
                  </a:lnTo>
                  <a:lnTo>
                    <a:pt x="472" y="755"/>
                  </a:lnTo>
                  <a:lnTo>
                    <a:pt x="449" y="754"/>
                  </a:lnTo>
                  <a:lnTo>
                    <a:pt x="491" y="807"/>
                  </a:lnTo>
                  <a:lnTo>
                    <a:pt x="510" y="826"/>
                  </a:lnTo>
                  <a:lnTo>
                    <a:pt x="592" y="808"/>
                  </a:lnTo>
                  <a:lnTo>
                    <a:pt x="646" y="826"/>
                  </a:lnTo>
                  <a:lnTo>
                    <a:pt x="645" y="830"/>
                  </a:lnTo>
                  <a:lnTo>
                    <a:pt x="596" y="858"/>
                  </a:lnTo>
                  <a:lnTo>
                    <a:pt x="522" y="860"/>
                  </a:lnTo>
                  <a:lnTo>
                    <a:pt x="466" y="875"/>
                  </a:lnTo>
                  <a:lnTo>
                    <a:pt x="410" y="880"/>
                  </a:lnTo>
                  <a:lnTo>
                    <a:pt x="372" y="882"/>
                  </a:lnTo>
                  <a:lnTo>
                    <a:pt x="354" y="829"/>
                  </a:lnTo>
                  <a:lnTo>
                    <a:pt x="328" y="824"/>
                  </a:lnTo>
                  <a:lnTo>
                    <a:pt x="321" y="924"/>
                  </a:lnTo>
                  <a:lnTo>
                    <a:pt x="305" y="924"/>
                  </a:lnTo>
                  <a:lnTo>
                    <a:pt x="251" y="822"/>
                  </a:lnTo>
                  <a:lnTo>
                    <a:pt x="261" y="804"/>
                  </a:lnTo>
                  <a:lnTo>
                    <a:pt x="290" y="782"/>
                  </a:lnTo>
                  <a:lnTo>
                    <a:pt x="286" y="727"/>
                  </a:lnTo>
                  <a:lnTo>
                    <a:pt x="234" y="617"/>
                  </a:lnTo>
                  <a:lnTo>
                    <a:pt x="168" y="581"/>
                  </a:lnTo>
                  <a:lnTo>
                    <a:pt x="112" y="668"/>
                  </a:lnTo>
                  <a:lnTo>
                    <a:pt x="134" y="755"/>
                  </a:lnTo>
                  <a:lnTo>
                    <a:pt x="123" y="792"/>
                  </a:lnTo>
                  <a:lnTo>
                    <a:pt x="182" y="792"/>
                  </a:lnTo>
                  <a:lnTo>
                    <a:pt x="199" y="816"/>
                  </a:lnTo>
                  <a:lnTo>
                    <a:pt x="185" y="834"/>
                  </a:lnTo>
                  <a:lnTo>
                    <a:pt x="159" y="815"/>
                  </a:lnTo>
                  <a:lnTo>
                    <a:pt x="147" y="882"/>
                  </a:lnTo>
                  <a:lnTo>
                    <a:pt x="106" y="879"/>
                  </a:lnTo>
                  <a:lnTo>
                    <a:pt x="91" y="913"/>
                  </a:lnTo>
                  <a:lnTo>
                    <a:pt x="64" y="894"/>
                  </a:lnTo>
                  <a:lnTo>
                    <a:pt x="62" y="855"/>
                  </a:lnTo>
                  <a:lnTo>
                    <a:pt x="40" y="855"/>
                  </a:lnTo>
                  <a:lnTo>
                    <a:pt x="47" y="900"/>
                  </a:lnTo>
                  <a:lnTo>
                    <a:pt x="2" y="918"/>
                  </a:lnTo>
                  <a:lnTo>
                    <a:pt x="0" y="943"/>
                  </a:lnTo>
                  <a:lnTo>
                    <a:pt x="69" y="982"/>
                  </a:lnTo>
                  <a:lnTo>
                    <a:pt x="107" y="956"/>
                  </a:lnTo>
                  <a:lnTo>
                    <a:pt x="108" y="992"/>
                  </a:lnTo>
                  <a:lnTo>
                    <a:pt x="147" y="1008"/>
                  </a:lnTo>
                  <a:lnTo>
                    <a:pt x="245" y="1102"/>
                  </a:lnTo>
                  <a:lnTo>
                    <a:pt x="269" y="1024"/>
                  </a:lnTo>
                  <a:lnTo>
                    <a:pt x="335" y="1016"/>
                  </a:lnTo>
                  <a:lnTo>
                    <a:pt x="362" y="1012"/>
                  </a:lnTo>
                  <a:lnTo>
                    <a:pt x="397" y="1064"/>
                  </a:lnTo>
                  <a:lnTo>
                    <a:pt x="420" y="1173"/>
                  </a:lnTo>
                  <a:lnTo>
                    <a:pt x="477" y="1141"/>
                  </a:lnTo>
                  <a:lnTo>
                    <a:pt x="599" y="1225"/>
                  </a:lnTo>
                  <a:lnTo>
                    <a:pt x="651" y="1226"/>
                  </a:lnTo>
                  <a:lnTo>
                    <a:pt x="672" y="1309"/>
                  </a:lnTo>
                  <a:lnTo>
                    <a:pt x="759" y="1327"/>
                  </a:lnTo>
                  <a:lnTo>
                    <a:pt x="829" y="1262"/>
                  </a:lnTo>
                  <a:lnTo>
                    <a:pt x="965" y="1257"/>
                  </a:lnTo>
                  <a:lnTo>
                    <a:pt x="1045" y="1273"/>
                  </a:lnTo>
                  <a:lnTo>
                    <a:pt x="1152" y="1270"/>
                  </a:lnTo>
                  <a:lnTo>
                    <a:pt x="1191" y="1256"/>
                  </a:lnTo>
                  <a:lnTo>
                    <a:pt x="1289" y="1256"/>
                  </a:lnTo>
                  <a:lnTo>
                    <a:pt x="1333" y="1253"/>
                  </a:lnTo>
                  <a:lnTo>
                    <a:pt x="1405" y="1161"/>
                  </a:lnTo>
                  <a:lnTo>
                    <a:pt x="1510" y="1175"/>
                  </a:lnTo>
                  <a:lnTo>
                    <a:pt x="1511" y="1054"/>
                  </a:lnTo>
                  <a:lnTo>
                    <a:pt x="1348" y="975"/>
                  </a:lnTo>
                  <a:lnTo>
                    <a:pt x="1287" y="954"/>
                  </a:lnTo>
                  <a:lnTo>
                    <a:pt x="1268" y="905"/>
                  </a:lnTo>
                  <a:lnTo>
                    <a:pt x="1158" y="885"/>
                  </a:lnTo>
                  <a:lnTo>
                    <a:pt x="1127" y="922"/>
                  </a:lnTo>
                  <a:lnTo>
                    <a:pt x="1074" y="964"/>
                  </a:lnTo>
                  <a:lnTo>
                    <a:pt x="1022" y="882"/>
                  </a:lnTo>
                  <a:lnTo>
                    <a:pt x="918" y="829"/>
                  </a:lnTo>
                  <a:lnTo>
                    <a:pt x="779" y="744"/>
                  </a:lnTo>
                  <a:lnTo>
                    <a:pt x="729" y="733"/>
                  </a:lnTo>
                  <a:lnTo>
                    <a:pt x="649" y="549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0" name="Freeform 70"/>
            <p:cNvSpPr>
              <a:spLocks/>
            </p:cNvSpPr>
            <p:nvPr/>
          </p:nvSpPr>
          <p:spPr bwMode="auto">
            <a:xfrm>
              <a:off x="709162" y="2660969"/>
              <a:ext cx="956117" cy="814825"/>
            </a:xfrm>
            <a:custGeom>
              <a:avLst/>
              <a:gdLst>
                <a:gd name="T0" fmla="*/ 171598501 w 1318"/>
                <a:gd name="T1" fmla="*/ 411601785 h 1184"/>
                <a:gd name="T2" fmla="*/ 194835709 w 1318"/>
                <a:gd name="T3" fmla="*/ 450396579 h 1184"/>
                <a:gd name="T4" fmla="*/ 218520091 w 1318"/>
                <a:gd name="T5" fmla="*/ 430525957 h 1184"/>
                <a:gd name="T6" fmla="*/ 232373081 w 1318"/>
                <a:gd name="T7" fmla="*/ 413021459 h 1184"/>
                <a:gd name="T8" fmla="*/ 281528702 w 1318"/>
                <a:gd name="T9" fmla="*/ 422483201 h 1184"/>
                <a:gd name="T10" fmla="*/ 290019115 w 1318"/>
                <a:gd name="T11" fmla="*/ 445665708 h 1184"/>
                <a:gd name="T12" fmla="*/ 317278548 w 1318"/>
                <a:gd name="T13" fmla="*/ 455600675 h 1184"/>
                <a:gd name="T14" fmla="*/ 390118634 w 1318"/>
                <a:gd name="T15" fmla="*/ 492976483 h 1184"/>
                <a:gd name="T16" fmla="*/ 389671418 w 1318"/>
                <a:gd name="T17" fmla="*/ 550222225 h 1184"/>
                <a:gd name="T18" fmla="*/ 413802347 w 1318"/>
                <a:gd name="T19" fmla="*/ 553060886 h 1184"/>
                <a:gd name="T20" fmla="*/ 429442863 w 1318"/>
                <a:gd name="T21" fmla="*/ 556845307 h 1184"/>
                <a:gd name="T22" fmla="*/ 442402090 w 1318"/>
                <a:gd name="T23" fmla="*/ 560157192 h 1184"/>
                <a:gd name="T24" fmla="*/ 487536112 w 1318"/>
                <a:gd name="T25" fmla="*/ 513792867 h 1184"/>
                <a:gd name="T26" fmla="*/ 517029618 w 1318"/>
                <a:gd name="T27" fmla="*/ 502911450 h 1184"/>
                <a:gd name="T28" fmla="*/ 490664616 w 1318"/>
                <a:gd name="T29" fmla="*/ 456073900 h 1184"/>
                <a:gd name="T30" fmla="*/ 490664616 w 1318"/>
                <a:gd name="T31" fmla="*/ 446611469 h 1184"/>
                <a:gd name="T32" fmla="*/ 518370597 w 1318"/>
                <a:gd name="T33" fmla="*/ 333539573 h 1184"/>
                <a:gd name="T34" fmla="*/ 562163640 w 1318"/>
                <a:gd name="T35" fmla="*/ 317454061 h 1184"/>
                <a:gd name="T36" fmla="*/ 587635548 w 1318"/>
                <a:gd name="T37" fmla="*/ 288121696 h 1184"/>
                <a:gd name="T38" fmla="*/ 588975858 w 1318"/>
                <a:gd name="T39" fmla="*/ 281024702 h 1184"/>
                <a:gd name="T40" fmla="*/ 581379208 w 1318"/>
                <a:gd name="T41" fmla="*/ 262573754 h 1184"/>
                <a:gd name="T42" fmla="*/ 567079002 w 1318"/>
                <a:gd name="T43" fmla="*/ 235133600 h 1184"/>
                <a:gd name="T44" fmla="*/ 569760290 w 1318"/>
                <a:gd name="T45" fmla="*/ 223778959 h 1184"/>
                <a:gd name="T46" fmla="*/ 549204413 w 1318"/>
                <a:gd name="T47" fmla="*/ 208639896 h 1184"/>
                <a:gd name="T48" fmla="*/ 546076577 w 1318"/>
                <a:gd name="T49" fmla="*/ 171737270 h 1184"/>
                <a:gd name="T50" fmla="*/ 489770854 w 1318"/>
                <a:gd name="T51" fmla="*/ 158490418 h 1184"/>
                <a:gd name="T52" fmla="*/ 479492246 w 1318"/>
                <a:gd name="T53" fmla="*/ 126792618 h 1184"/>
                <a:gd name="T54" fmla="*/ 429890078 w 1318"/>
                <a:gd name="T55" fmla="*/ 130103815 h 1184"/>
                <a:gd name="T56" fmla="*/ 328003034 w 1318"/>
                <a:gd name="T57" fmla="*/ 153759547 h 1184"/>
                <a:gd name="T58" fmla="*/ 271697310 w 1318"/>
                <a:gd name="T59" fmla="*/ 84685917 h 1184"/>
                <a:gd name="T60" fmla="*/ 255610247 w 1318"/>
                <a:gd name="T61" fmla="*/ 26966939 h 1184"/>
                <a:gd name="T62" fmla="*/ 230138339 w 1318"/>
                <a:gd name="T63" fmla="*/ 39740567 h 1184"/>
                <a:gd name="T64" fmla="*/ 215838802 w 1318"/>
                <a:gd name="T65" fmla="*/ 36429370 h 1184"/>
                <a:gd name="T66" fmla="*/ 162660873 w 1318"/>
                <a:gd name="T67" fmla="*/ 24601504 h 1184"/>
                <a:gd name="T68" fmla="*/ 129592315 w 1318"/>
                <a:gd name="T69" fmla="*/ 0 h 1184"/>
                <a:gd name="T70" fmla="*/ 101886335 w 1318"/>
                <a:gd name="T71" fmla="*/ 14666531 h 1184"/>
                <a:gd name="T72" fmla="*/ 120655355 w 1318"/>
                <a:gd name="T73" fmla="*/ 56299314 h 1184"/>
                <a:gd name="T74" fmla="*/ 118867829 w 1318"/>
                <a:gd name="T75" fmla="*/ 97459566 h 1184"/>
                <a:gd name="T76" fmla="*/ 122889428 w 1318"/>
                <a:gd name="T77" fmla="*/ 161329078 h 1184"/>
                <a:gd name="T78" fmla="*/ 116633088 w 1318"/>
                <a:gd name="T79" fmla="*/ 169845059 h 1184"/>
                <a:gd name="T80" fmla="*/ 77308838 w 1318"/>
                <a:gd name="T81" fmla="*/ 193500146 h 1184"/>
                <a:gd name="T82" fmla="*/ 28152538 w 1318"/>
                <a:gd name="T83" fmla="*/ 194446595 h 1184"/>
                <a:gd name="T84" fmla="*/ 32174805 w 1318"/>
                <a:gd name="T85" fmla="*/ 210058883 h 1184"/>
                <a:gd name="T86" fmla="*/ 16087068 w 1318"/>
                <a:gd name="T87" fmla="*/ 199650691 h 1184"/>
                <a:gd name="T88" fmla="*/ 0 w 1318"/>
                <a:gd name="T89" fmla="*/ 240810921 h 1184"/>
                <a:gd name="T90" fmla="*/ 4915363 w 1318"/>
                <a:gd name="T91" fmla="*/ 254057773 h 1184"/>
                <a:gd name="T92" fmla="*/ 40665218 w 1318"/>
                <a:gd name="T93" fmla="*/ 341109104 h 1184"/>
                <a:gd name="T94" fmla="*/ 63008632 w 1318"/>
                <a:gd name="T95" fmla="*/ 346313200 h 1184"/>
                <a:gd name="T96" fmla="*/ 125124169 w 1318"/>
                <a:gd name="T97" fmla="*/ 386527067 h 1184"/>
                <a:gd name="T98" fmla="*/ 171598501 w 1318"/>
                <a:gd name="T99" fmla="*/ 411601785 h 11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18"/>
                <a:gd name="T151" fmla="*/ 0 h 1184"/>
                <a:gd name="T152" fmla="*/ 1318 w 1318"/>
                <a:gd name="T153" fmla="*/ 1184 h 118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18" h="1184">
                  <a:moveTo>
                    <a:pt x="384" y="870"/>
                  </a:moveTo>
                  <a:lnTo>
                    <a:pt x="436" y="952"/>
                  </a:lnTo>
                  <a:lnTo>
                    <a:pt x="489" y="910"/>
                  </a:lnTo>
                  <a:lnTo>
                    <a:pt x="520" y="873"/>
                  </a:lnTo>
                  <a:lnTo>
                    <a:pt x="630" y="893"/>
                  </a:lnTo>
                  <a:lnTo>
                    <a:pt x="649" y="942"/>
                  </a:lnTo>
                  <a:lnTo>
                    <a:pt x="710" y="963"/>
                  </a:lnTo>
                  <a:lnTo>
                    <a:pt x="873" y="1042"/>
                  </a:lnTo>
                  <a:lnTo>
                    <a:pt x="872" y="1163"/>
                  </a:lnTo>
                  <a:lnTo>
                    <a:pt x="926" y="1169"/>
                  </a:lnTo>
                  <a:lnTo>
                    <a:pt x="961" y="1177"/>
                  </a:lnTo>
                  <a:lnTo>
                    <a:pt x="990" y="1184"/>
                  </a:lnTo>
                  <a:lnTo>
                    <a:pt x="1091" y="1086"/>
                  </a:lnTo>
                  <a:lnTo>
                    <a:pt x="1157" y="1063"/>
                  </a:lnTo>
                  <a:lnTo>
                    <a:pt x="1098" y="964"/>
                  </a:lnTo>
                  <a:lnTo>
                    <a:pt x="1098" y="944"/>
                  </a:lnTo>
                  <a:lnTo>
                    <a:pt x="1160" y="705"/>
                  </a:lnTo>
                  <a:lnTo>
                    <a:pt x="1258" y="671"/>
                  </a:lnTo>
                  <a:lnTo>
                    <a:pt x="1315" y="609"/>
                  </a:lnTo>
                  <a:lnTo>
                    <a:pt x="1318" y="594"/>
                  </a:lnTo>
                  <a:lnTo>
                    <a:pt x="1301" y="555"/>
                  </a:lnTo>
                  <a:lnTo>
                    <a:pt x="1269" y="497"/>
                  </a:lnTo>
                  <a:lnTo>
                    <a:pt x="1275" y="473"/>
                  </a:lnTo>
                  <a:lnTo>
                    <a:pt x="1229" y="441"/>
                  </a:lnTo>
                  <a:lnTo>
                    <a:pt x="1222" y="363"/>
                  </a:lnTo>
                  <a:lnTo>
                    <a:pt x="1096" y="335"/>
                  </a:lnTo>
                  <a:lnTo>
                    <a:pt x="1073" y="268"/>
                  </a:lnTo>
                  <a:lnTo>
                    <a:pt x="962" y="275"/>
                  </a:lnTo>
                  <a:lnTo>
                    <a:pt x="734" y="325"/>
                  </a:lnTo>
                  <a:lnTo>
                    <a:pt x="608" y="179"/>
                  </a:lnTo>
                  <a:lnTo>
                    <a:pt x="572" y="57"/>
                  </a:lnTo>
                  <a:lnTo>
                    <a:pt x="515" y="84"/>
                  </a:lnTo>
                  <a:lnTo>
                    <a:pt x="483" y="77"/>
                  </a:lnTo>
                  <a:lnTo>
                    <a:pt x="364" y="52"/>
                  </a:lnTo>
                  <a:lnTo>
                    <a:pt x="290" y="0"/>
                  </a:lnTo>
                  <a:lnTo>
                    <a:pt x="228" y="31"/>
                  </a:lnTo>
                  <a:lnTo>
                    <a:pt x="270" y="119"/>
                  </a:lnTo>
                  <a:lnTo>
                    <a:pt x="266" y="206"/>
                  </a:lnTo>
                  <a:lnTo>
                    <a:pt x="275" y="341"/>
                  </a:lnTo>
                  <a:lnTo>
                    <a:pt x="261" y="359"/>
                  </a:lnTo>
                  <a:lnTo>
                    <a:pt x="173" y="409"/>
                  </a:lnTo>
                  <a:lnTo>
                    <a:pt x="63" y="411"/>
                  </a:lnTo>
                  <a:lnTo>
                    <a:pt x="72" y="444"/>
                  </a:lnTo>
                  <a:lnTo>
                    <a:pt x="36" y="422"/>
                  </a:lnTo>
                  <a:lnTo>
                    <a:pt x="0" y="509"/>
                  </a:lnTo>
                  <a:lnTo>
                    <a:pt x="11" y="537"/>
                  </a:lnTo>
                  <a:lnTo>
                    <a:pt x="91" y="721"/>
                  </a:lnTo>
                  <a:lnTo>
                    <a:pt x="141" y="732"/>
                  </a:lnTo>
                  <a:lnTo>
                    <a:pt x="280" y="817"/>
                  </a:lnTo>
                  <a:lnTo>
                    <a:pt x="384" y="87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1" name="Freeform 71"/>
            <p:cNvSpPr>
              <a:spLocks/>
            </p:cNvSpPr>
            <p:nvPr/>
          </p:nvSpPr>
          <p:spPr bwMode="auto">
            <a:xfrm>
              <a:off x="1505250" y="3009507"/>
              <a:ext cx="615804" cy="395638"/>
            </a:xfrm>
            <a:custGeom>
              <a:avLst/>
              <a:gdLst>
                <a:gd name="T0" fmla="*/ 152345910 w 848"/>
                <a:gd name="T1" fmla="*/ 47756476 h 572"/>
                <a:gd name="T2" fmla="*/ 96382081 w 848"/>
                <a:gd name="T3" fmla="*/ 45368860 h 572"/>
                <a:gd name="T4" fmla="*/ 71064947 w 848"/>
                <a:gd name="T5" fmla="*/ 74978055 h 572"/>
                <a:gd name="T6" fmla="*/ 27537736 w 848"/>
                <a:gd name="T7" fmla="*/ 91215244 h 572"/>
                <a:gd name="T8" fmla="*/ 0 w 848"/>
                <a:gd name="T9" fmla="*/ 205352977 h 572"/>
                <a:gd name="T10" fmla="*/ 0 w 848"/>
                <a:gd name="T11" fmla="*/ 214904130 h 572"/>
                <a:gd name="T12" fmla="*/ 26205502 w 848"/>
                <a:gd name="T13" fmla="*/ 262183752 h 572"/>
                <a:gd name="T14" fmla="*/ 117257303 w 848"/>
                <a:gd name="T15" fmla="*/ 266003937 h 572"/>
                <a:gd name="T16" fmla="*/ 133246778 w 848"/>
                <a:gd name="T17" fmla="*/ 269824812 h 572"/>
                <a:gd name="T18" fmla="*/ 151013010 w 848"/>
                <a:gd name="T19" fmla="*/ 266481460 h 572"/>
                <a:gd name="T20" fmla="*/ 192764162 w 848"/>
                <a:gd name="T21" fmla="*/ 244990848 h 572"/>
                <a:gd name="T22" fmla="*/ 247395091 w 848"/>
                <a:gd name="T23" fmla="*/ 273167474 h 572"/>
                <a:gd name="T24" fmla="*/ 262940710 w 848"/>
                <a:gd name="T25" fmla="*/ 209173853 h 572"/>
                <a:gd name="T26" fmla="*/ 306911767 w 848"/>
                <a:gd name="T27" fmla="*/ 177654522 h 572"/>
                <a:gd name="T28" fmla="*/ 321569008 w 848"/>
                <a:gd name="T29" fmla="*/ 160939833 h 572"/>
                <a:gd name="T30" fmla="*/ 340668140 w 848"/>
                <a:gd name="T31" fmla="*/ 103631535 h 572"/>
                <a:gd name="T32" fmla="*/ 376644542 w 848"/>
                <a:gd name="T33" fmla="*/ 70202134 h 572"/>
                <a:gd name="T34" fmla="*/ 343777130 w 848"/>
                <a:gd name="T35" fmla="*/ 27220899 h 572"/>
                <a:gd name="T36" fmla="*/ 361987301 w 848"/>
                <a:gd name="T37" fmla="*/ 4298400 h 572"/>
                <a:gd name="T38" fmla="*/ 316239405 w 848"/>
                <a:gd name="T39" fmla="*/ 0 h 572"/>
                <a:gd name="T40" fmla="*/ 222077978 w 848"/>
                <a:gd name="T41" fmla="*/ 21013094 h 572"/>
                <a:gd name="T42" fmla="*/ 152345910 w 848"/>
                <a:gd name="T43" fmla="*/ 47756476 h 5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8"/>
                <a:gd name="T67" fmla="*/ 0 h 572"/>
                <a:gd name="T68" fmla="*/ 848 w 848"/>
                <a:gd name="T69" fmla="*/ 572 h 5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8" h="572">
                  <a:moveTo>
                    <a:pt x="343" y="100"/>
                  </a:moveTo>
                  <a:lnTo>
                    <a:pt x="217" y="95"/>
                  </a:lnTo>
                  <a:lnTo>
                    <a:pt x="160" y="157"/>
                  </a:lnTo>
                  <a:lnTo>
                    <a:pt x="62" y="191"/>
                  </a:lnTo>
                  <a:lnTo>
                    <a:pt x="0" y="430"/>
                  </a:lnTo>
                  <a:lnTo>
                    <a:pt x="0" y="450"/>
                  </a:lnTo>
                  <a:lnTo>
                    <a:pt x="59" y="549"/>
                  </a:lnTo>
                  <a:lnTo>
                    <a:pt x="264" y="557"/>
                  </a:lnTo>
                  <a:lnTo>
                    <a:pt x="300" y="565"/>
                  </a:lnTo>
                  <a:lnTo>
                    <a:pt x="340" y="558"/>
                  </a:lnTo>
                  <a:lnTo>
                    <a:pt x="434" y="513"/>
                  </a:lnTo>
                  <a:lnTo>
                    <a:pt x="557" y="572"/>
                  </a:lnTo>
                  <a:lnTo>
                    <a:pt x="592" y="438"/>
                  </a:lnTo>
                  <a:lnTo>
                    <a:pt x="691" y="372"/>
                  </a:lnTo>
                  <a:lnTo>
                    <a:pt x="724" y="337"/>
                  </a:lnTo>
                  <a:lnTo>
                    <a:pt x="767" y="217"/>
                  </a:lnTo>
                  <a:lnTo>
                    <a:pt x="848" y="147"/>
                  </a:lnTo>
                  <a:lnTo>
                    <a:pt x="774" y="57"/>
                  </a:lnTo>
                  <a:lnTo>
                    <a:pt x="815" y="9"/>
                  </a:lnTo>
                  <a:lnTo>
                    <a:pt x="712" y="0"/>
                  </a:lnTo>
                  <a:lnTo>
                    <a:pt x="500" y="44"/>
                  </a:lnTo>
                  <a:lnTo>
                    <a:pt x="343" y="10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733470" y="1052513"/>
              <a:ext cx="605675" cy="511033"/>
            </a:xfrm>
            <a:custGeom>
              <a:avLst/>
              <a:gdLst>
                <a:gd name="T0" fmla="*/ 92484757 w 836"/>
                <a:gd name="T1" fmla="*/ 312869355 h 743"/>
                <a:gd name="T2" fmla="*/ 117057913 w 836"/>
                <a:gd name="T3" fmla="*/ 317129374 h 743"/>
                <a:gd name="T4" fmla="*/ 145652289 w 836"/>
                <a:gd name="T5" fmla="*/ 351682179 h 743"/>
                <a:gd name="T6" fmla="*/ 198819862 w 836"/>
                <a:gd name="T7" fmla="*/ 342688804 h 743"/>
                <a:gd name="T8" fmla="*/ 216691431 w 836"/>
                <a:gd name="T9" fmla="*/ 284943248 h 743"/>
                <a:gd name="T10" fmla="*/ 222946513 w 836"/>
                <a:gd name="T11" fmla="*/ 278789886 h 743"/>
                <a:gd name="T12" fmla="*/ 373513742 w 836"/>
                <a:gd name="T13" fmla="*/ 229563681 h 743"/>
                <a:gd name="T14" fmla="*/ 346706640 w 836"/>
                <a:gd name="T15" fmla="*/ 169451404 h 743"/>
                <a:gd name="T16" fmla="*/ 329728750 w 836"/>
                <a:gd name="T17" fmla="*/ 116438515 h 743"/>
                <a:gd name="T18" fmla="*/ 339557879 w 836"/>
                <a:gd name="T19" fmla="*/ 99871772 h 743"/>
                <a:gd name="T20" fmla="*/ 352961806 w 836"/>
                <a:gd name="T21" fmla="*/ 103658456 h 743"/>
                <a:gd name="T22" fmla="*/ 348493329 w 836"/>
                <a:gd name="T23" fmla="*/ 66265617 h 743"/>
                <a:gd name="T24" fmla="*/ 311410677 w 836"/>
                <a:gd name="T25" fmla="*/ 64372275 h 743"/>
                <a:gd name="T26" fmla="*/ 300687201 w 836"/>
                <a:gd name="T27" fmla="*/ 52539575 h 743"/>
                <a:gd name="T28" fmla="*/ 287284026 w 836"/>
                <a:gd name="T29" fmla="*/ 57746266 h 743"/>
                <a:gd name="T30" fmla="*/ 289964394 w 836"/>
                <a:gd name="T31" fmla="*/ 73365650 h 743"/>
                <a:gd name="T32" fmla="*/ 209989843 w 836"/>
                <a:gd name="T33" fmla="*/ 88512386 h 743"/>
                <a:gd name="T34" fmla="*/ 204628440 w 836"/>
                <a:gd name="T35" fmla="*/ 75258992 h 743"/>
                <a:gd name="T36" fmla="*/ 147886151 w 836"/>
                <a:gd name="T37" fmla="*/ 17513419 h 743"/>
                <a:gd name="T38" fmla="*/ 121526306 w 836"/>
                <a:gd name="T39" fmla="*/ 0 h 743"/>
                <a:gd name="T40" fmla="*/ 107675289 w 836"/>
                <a:gd name="T41" fmla="*/ 17513419 h 743"/>
                <a:gd name="T42" fmla="*/ 69698937 w 836"/>
                <a:gd name="T43" fmla="*/ 1420007 h 743"/>
                <a:gd name="T44" fmla="*/ 41551056 w 836"/>
                <a:gd name="T45" fmla="*/ 31239466 h 743"/>
                <a:gd name="T46" fmla="*/ 39763699 w 836"/>
                <a:gd name="T47" fmla="*/ 64372275 h 743"/>
                <a:gd name="T48" fmla="*/ 16084216 w 836"/>
                <a:gd name="T49" fmla="*/ 173238088 h 743"/>
                <a:gd name="T50" fmla="*/ 38423515 w 836"/>
                <a:gd name="T51" fmla="*/ 189804186 h 743"/>
                <a:gd name="T52" fmla="*/ 8488948 w 836"/>
                <a:gd name="T53" fmla="*/ 248497101 h 743"/>
                <a:gd name="T54" fmla="*/ 0 w 836"/>
                <a:gd name="T55" fmla="*/ 265063156 h 743"/>
                <a:gd name="T56" fmla="*/ 893679 w 836"/>
                <a:gd name="T57" fmla="*/ 303875980 h 743"/>
                <a:gd name="T58" fmla="*/ 40210872 w 836"/>
                <a:gd name="T59" fmla="*/ 296775947 h 743"/>
                <a:gd name="T60" fmla="*/ 92484757 w 836"/>
                <a:gd name="T61" fmla="*/ 312869355 h 7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36"/>
                <a:gd name="T94" fmla="*/ 0 h 743"/>
                <a:gd name="T95" fmla="*/ 836 w 836"/>
                <a:gd name="T96" fmla="*/ 743 h 7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36" h="743">
                  <a:moveTo>
                    <a:pt x="207" y="661"/>
                  </a:moveTo>
                  <a:lnTo>
                    <a:pt x="262" y="670"/>
                  </a:lnTo>
                  <a:lnTo>
                    <a:pt x="326" y="743"/>
                  </a:lnTo>
                  <a:lnTo>
                    <a:pt x="445" y="724"/>
                  </a:lnTo>
                  <a:lnTo>
                    <a:pt x="485" y="602"/>
                  </a:lnTo>
                  <a:lnTo>
                    <a:pt x="499" y="589"/>
                  </a:lnTo>
                  <a:lnTo>
                    <a:pt x="836" y="485"/>
                  </a:lnTo>
                  <a:lnTo>
                    <a:pt x="776" y="358"/>
                  </a:lnTo>
                  <a:lnTo>
                    <a:pt x="738" y="246"/>
                  </a:lnTo>
                  <a:lnTo>
                    <a:pt x="760" y="211"/>
                  </a:lnTo>
                  <a:lnTo>
                    <a:pt x="790" y="219"/>
                  </a:lnTo>
                  <a:lnTo>
                    <a:pt x="780" y="140"/>
                  </a:lnTo>
                  <a:lnTo>
                    <a:pt x="697" y="136"/>
                  </a:lnTo>
                  <a:lnTo>
                    <a:pt x="673" y="111"/>
                  </a:lnTo>
                  <a:lnTo>
                    <a:pt x="643" y="122"/>
                  </a:lnTo>
                  <a:lnTo>
                    <a:pt x="649" y="155"/>
                  </a:lnTo>
                  <a:lnTo>
                    <a:pt x="470" y="187"/>
                  </a:lnTo>
                  <a:lnTo>
                    <a:pt x="458" y="159"/>
                  </a:lnTo>
                  <a:lnTo>
                    <a:pt x="331" y="37"/>
                  </a:lnTo>
                  <a:lnTo>
                    <a:pt x="272" y="0"/>
                  </a:lnTo>
                  <a:lnTo>
                    <a:pt x="241" y="37"/>
                  </a:lnTo>
                  <a:lnTo>
                    <a:pt x="156" y="3"/>
                  </a:lnTo>
                  <a:lnTo>
                    <a:pt x="93" y="66"/>
                  </a:lnTo>
                  <a:lnTo>
                    <a:pt x="89" y="136"/>
                  </a:lnTo>
                  <a:lnTo>
                    <a:pt x="36" y="366"/>
                  </a:lnTo>
                  <a:lnTo>
                    <a:pt x="86" y="401"/>
                  </a:lnTo>
                  <a:lnTo>
                    <a:pt x="19" y="525"/>
                  </a:lnTo>
                  <a:lnTo>
                    <a:pt x="0" y="560"/>
                  </a:lnTo>
                  <a:lnTo>
                    <a:pt x="2" y="642"/>
                  </a:lnTo>
                  <a:lnTo>
                    <a:pt x="90" y="627"/>
                  </a:lnTo>
                  <a:lnTo>
                    <a:pt x="207" y="66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3" name="Freeform 73"/>
            <p:cNvSpPr>
              <a:spLocks/>
            </p:cNvSpPr>
            <p:nvPr/>
          </p:nvSpPr>
          <p:spPr bwMode="auto">
            <a:xfrm>
              <a:off x="291873" y="1099613"/>
              <a:ext cx="510469" cy="821891"/>
            </a:xfrm>
            <a:custGeom>
              <a:avLst/>
              <a:gdLst>
                <a:gd name="T0" fmla="*/ 209392411 w 701"/>
                <a:gd name="T1" fmla="*/ 9933033 h 1198"/>
                <a:gd name="T2" fmla="*/ 195912118 w 701"/>
                <a:gd name="T3" fmla="*/ 24122495 h 1198"/>
                <a:gd name="T4" fmla="*/ 193216059 w 701"/>
                <a:gd name="T5" fmla="*/ 51555772 h 1198"/>
                <a:gd name="T6" fmla="*/ 133004487 w 701"/>
                <a:gd name="T7" fmla="*/ 64326418 h 1198"/>
                <a:gd name="T8" fmla="*/ 119973983 w 701"/>
                <a:gd name="T9" fmla="*/ 102638379 h 1198"/>
                <a:gd name="T10" fmla="*/ 155022076 w 701"/>
                <a:gd name="T11" fmla="*/ 118719806 h 1198"/>
                <a:gd name="T12" fmla="*/ 177489497 w 701"/>
                <a:gd name="T13" fmla="*/ 154666606 h 1198"/>
                <a:gd name="T14" fmla="*/ 194564088 w 701"/>
                <a:gd name="T15" fmla="*/ 160815691 h 1198"/>
                <a:gd name="T16" fmla="*/ 195013208 w 701"/>
                <a:gd name="T17" fmla="*/ 221830662 h 1198"/>
                <a:gd name="T18" fmla="*/ 163559372 w 701"/>
                <a:gd name="T19" fmla="*/ 260142601 h 1198"/>
                <a:gd name="T20" fmla="*/ 102898721 w 701"/>
                <a:gd name="T21" fmla="*/ 289467839 h 1198"/>
                <a:gd name="T22" fmla="*/ 93912306 w 701"/>
                <a:gd name="T23" fmla="*/ 363726665 h 1198"/>
                <a:gd name="T24" fmla="*/ 104246751 w 701"/>
                <a:gd name="T25" fmla="*/ 385484011 h 1198"/>
                <a:gd name="T26" fmla="*/ 98854633 w 701"/>
                <a:gd name="T27" fmla="*/ 415282415 h 1198"/>
                <a:gd name="T28" fmla="*/ 62008700 w 701"/>
                <a:gd name="T29" fmla="*/ 437039762 h 1198"/>
                <a:gd name="T30" fmla="*/ 26960597 w 701"/>
                <a:gd name="T31" fmla="*/ 479608812 h 1198"/>
                <a:gd name="T32" fmla="*/ 0 w 701"/>
                <a:gd name="T33" fmla="*/ 497109047 h 1198"/>
                <a:gd name="T34" fmla="*/ 6740149 w 701"/>
                <a:gd name="T35" fmla="*/ 545826494 h 1198"/>
                <a:gd name="T36" fmla="*/ 87172138 w 701"/>
                <a:gd name="T37" fmla="*/ 554813194 h 1198"/>
                <a:gd name="T38" fmla="*/ 136599455 w 701"/>
                <a:gd name="T39" fmla="*/ 566638198 h 1198"/>
                <a:gd name="T40" fmla="*/ 159965074 w 701"/>
                <a:gd name="T41" fmla="*/ 549137963 h 1198"/>
                <a:gd name="T42" fmla="*/ 208493502 w 701"/>
                <a:gd name="T43" fmla="*/ 545826494 h 1198"/>
                <a:gd name="T44" fmla="*/ 223770944 w 701"/>
                <a:gd name="T45" fmla="*/ 507514555 h 1198"/>
                <a:gd name="T46" fmla="*/ 206247233 w 701"/>
                <a:gd name="T47" fmla="*/ 471567754 h 1198"/>
                <a:gd name="T48" fmla="*/ 215233648 w 701"/>
                <a:gd name="T49" fmla="*/ 398254658 h 1198"/>
                <a:gd name="T50" fmla="*/ 202652265 w 701"/>
                <a:gd name="T51" fmla="*/ 385484011 h 1198"/>
                <a:gd name="T52" fmla="*/ 258370587 w 701"/>
                <a:gd name="T53" fmla="*/ 355686209 h 1198"/>
                <a:gd name="T54" fmla="*/ 274097150 w 701"/>
                <a:gd name="T55" fmla="*/ 272440082 h 1198"/>
                <a:gd name="T56" fmla="*/ 273198910 w 701"/>
                <a:gd name="T57" fmla="*/ 233655665 h 1198"/>
                <a:gd name="T58" fmla="*/ 281736206 w 701"/>
                <a:gd name="T59" fmla="*/ 217101073 h 1198"/>
                <a:gd name="T60" fmla="*/ 311841971 w 701"/>
                <a:gd name="T61" fmla="*/ 158450553 h 1198"/>
                <a:gd name="T62" fmla="*/ 289374592 w 701"/>
                <a:gd name="T63" fmla="*/ 141895960 h 1198"/>
                <a:gd name="T64" fmla="*/ 313190001 w 701"/>
                <a:gd name="T65" fmla="*/ 33109196 h 1198"/>
                <a:gd name="T66" fmla="*/ 314987150 w 701"/>
                <a:gd name="T67" fmla="*/ 0 h 1198"/>
                <a:gd name="T68" fmla="*/ 209392411 w 701"/>
                <a:gd name="T69" fmla="*/ 9933033 h 11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01"/>
                <a:gd name="T106" fmla="*/ 0 h 1198"/>
                <a:gd name="T107" fmla="*/ 701 w 701"/>
                <a:gd name="T108" fmla="*/ 1198 h 11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01" h="1198">
                  <a:moveTo>
                    <a:pt x="466" y="21"/>
                  </a:moveTo>
                  <a:lnTo>
                    <a:pt x="436" y="51"/>
                  </a:lnTo>
                  <a:lnTo>
                    <a:pt x="430" y="109"/>
                  </a:lnTo>
                  <a:lnTo>
                    <a:pt x="296" y="136"/>
                  </a:lnTo>
                  <a:lnTo>
                    <a:pt x="267" y="217"/>
                  </a:lnTo>
                  <a:lnTo>
                    <a:pt x="345" y="251"/>
                  </a:lnTo>
                  <a:lnTo>
                    <a:pt x="395" y="327"/>
                  </a:lnTo>
                  <a:lnTo>
                    <a:pt x="433" y="340"/>
                  </a:lnTo>
                  <a:lnTo>
                    <a:pt x="434" y="469"/>
                  </a:lnTo>
                  <a:lnTo>
                    <a:pt x="364" y="550"/>
                  </a:lnTo>
                  <a:lnTo>
                    <a:pt x="229" y="612"/>
                  </a:lnTo>
                  <a:lnTo>
                    <a:pt x="209" y="769"/>
                  </a:lnTo>
                  <a:lnTo>
                    <a:pt x="232" y="815"/>
                  </a:lnTo>
                  <a:lnTo>
                    <a:pt x="220" y="878"/>
                  </a:lnTo>
                  <a:lnTo>
                    <a:pt x="138" y="924"/>
                  </a:lnTo>
                  <a:lnTo>
                    <a:pt x="60" y="1014"/>
                  </a:lnTo>
                  <a:lnTo>
                    <a:pt x="0" y="1051"/>
                  </a:lnTo>
                  <a:lnTo>
                    <a:pt x="15" y="1154"/>
                  </a:lnTo>
                  <a:lnTo>
                    <a:pt x="194" y="1173"/>
                  </a:lnTo>
                  <a:lnTo>
                    <a:pt x="304" y="1198"/>
                  </a:lnTo>
                  <a:lnTo>
                    <a:pt x="356" y="1161"/>
                  </a:lnTo>
                  <a:lnTo>
                    <a:pt x="464" y="1154"/>
                  </a:lnTo>
                  <a:lnTo>
                    <a:pt x="498" y="1073"/>
                  </a:lnTo>
                  <a:lnTo>
                    <a:pt x="459" y="997"/>
                  </a:lnTo>
                  <a:lnTo>
                    <a:pt x="479" y="842"/>
                  </a:lnTo>
                  <a:lnTo>
                    <a:pt x="451" y="815"/>
                  </a:lnTo>
                  <a:lnTo>
                    <a:pt x="575" y="752"/>
                  </a:lnTo>
                  <a:lnTo>
                    <a:pt x="610" y="576"/>
                  </a:lnTo>
                  <a:lnTo>
                    <a:pt x="608" y="494"/>
                  </a:lnTo>
                  <a:lnTo>
                    <a:pt x="627" y="459"/>
                  </a:lnTo>
                  <a:lnTo>
                    <a:pt x="694" y="335"/>
                  </a:lnTo>
                  <a:lnTo>
                    <a:pt x="644" y="300"/>
                  </a:lnTo>
                  <a:lnTo>
                    <a:pt x="697" y="70"/>
                  </a:lnTo>
                  <a:lnTo>
                    <a:pt x="701" y="0"/>
                  </a:lnTo>
                  <a:lnTo>
                    <a:pt x="466" y="2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4" name="Freeform 74"/>
            <p:cNvSpPr>
              <a:spLocks/>
            </p:cNvSpPr>
            <p:nvPr/>
          </p:nvSpPr>
          <p:spPr bwMode="auto">
            <a:xfrm>
              <a:off x="615981" y="1382211"/>
              <a:ext cx="737345" cy="565197"/>
            </a:xfrm>
            <a:custGeom>
              <a:avLst/>
              <a:gdLst>
                <a:gd name="T0" fmla="*/ 189246017 w 1011"/>
                <a:gd name="T1" fmla="*/ 86814571 h 825"/>
                <a:gd name="T2" fmla="*/ 218152542 w 1011"/>
                <a:gd name="T3" fmla="*/ 121070893 h 825"/>
                <a:gd name="T4" fmla="*/ 271900317 w 1011"/>
                <a:gd name="T5" fmla="*/ 112154541 h 825"/>
                <a:gd name="T6" fmla="*/ 289966558 w 1011"/>
                <a:gd name="T7" fmla="*/ 54904499 h 825"/>
                <a:gd name="T8" fmla="*/ 296289945 w 1011"/>
                <a:gd name="T9" fmla="*/ 48803621 h 825"/>
                <a:gd name="T10" fmla="*/ 448499561 w 1011"/>
                <a:gd name="T11" fmla="*/ 0 h 825"/>
                <a:gd name="T12" fmla="*/ 456629437 w 1011"/>
                <a:gd name="T13" fmla="*/ 9854846 h 825"/>
                <a:gd name="T14" fmla="*/ 432239809 w 1011"/>
                <a:gd name="T15" fmla="*/ 27686872 h 825"/>
                <a:gd name="T16" fmla="*/ 445789826 w 1011"/>
                <a:gd name="T17" fmla="*/ 54904499 h 825"/>
                <a:gd name="T18" fmla="*/ 432239809 w 1011"/>
                <a:gd name="T19" fmla="*/ 84936904 h 825"/>
                <a:gd name="T20" fmla="*/ 409656671 w 1011"/>
                <a:gd name="T21" fmla="*/ 122947875 h 825"/>
                <a:gd name="T22" fmla="*/ 384363798 w 1011"/>
                <a:gd name="T23" fmla="*/ 186298817 h 825"/>
                <a:gd name="T24" fmla="*/ 395203408 w 1011"/>
                <a:gd name="T25" fmla="*/ 216801152 h 825"/>
                <a:gd name="T26" fmla="*/ 329712694 w 1011"/>
                <a:gd name="T27" fmla="*/ 229002223 h 825"/>
                <a:gd name="T28" fmla="*/ 295386700 w 1011"/>
                <a:gd name="T29" fmla="*/ 225248258 h 825"/>
                <a:gd name="T30" fmla="*/ 240735680 w 1011"/>
                <a:gd name="T31" fmla="*/ 232756188 h 825"/>
                <a:gd name="T32" fmla="*/ 219055786 w 1011"/>
                <a:gd name="T33" fmla="*/ 282498279 h 825"/>
                <a:gd name="T34" fmla="*/ 200085628 w 1011"/>
                <a:gd name="T35" fmla="*/ 297984069 h 825"/>
                <a:gd name="T36" fmla="*/ 164856347 w 1011"/>
                <a:gd name="T37" fmla="*/ 342095212 h 825"/>
                <a:gd name="T38" fmla="*/ 72265660 w 1011"/>
                <a:gd name="T39" fmla="*/ 387144932 h 825"/>
                <a:gd name="T40" fmla="*/ 56457531 w 1011"/>
                <a:gd name="T41" fmla="*/ 366966686 h 825"/>
                <a:gd name="T42" fmla="*/ 79040669 w 1011"/>
                <a:gd name="T43" fmla="*/ 314408351 h 825"/>
                <a:gd name="T44" fmla="*/ 21228276 w 1011"/>
                <a:gd name="T45" fmla="*/ 306900421 h 825"/>
                <a:gd name="T46" fmla="*/ 3612981 w 1011"/>
                <a:gd name="T47" fmla="*/ 271236384 h 825"/>
                <a:gd name="T48" fmla="*/ 12646778 w 1011"/>
                <a:gd name="T49" fmla="*/ 198499888 h 825"/>
                <a:gd name="T50" fmla="*/ 0 w 1011"/>
                <a:gd name="T51" fmla="*/ 185829571 h 825"/>
                <a:gd name="T52" fmla="*/ 56005908 w 1011"/>
                <a:gd name="T53" fmla="*/ 156265684 h 825"/>
                <a:gd name="T54" fmla="*/ 71814038 w 1011"/>
                <a:gd name="T55" fmla="*/ 73675009 h 825"/>
                <a:gd name="T56" fmla="*/ 111560194 w 1011"/>
                <a:gd name="T57" fmla="*/ 66635639 h 825"/>
                <a:gd name="T58" fmla="*/ 164404724 w 1011"/>
                <a:gd name="T59" fmla="*/ 82590675 h 825"/>
                <a:gd name="T60" fmla="*/ 189246017 w 1011"/>
                <a:gd name="T61" fmla="*/ 86814571 h 8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11"/>
                <a:gd name="T94" fmla="*/ 0 h 825"/>
                <a:gd name="T95" fmla="*/ 1011 w 1011"/>
                <a:gd name="T96" fmla="*/ 825 h 82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11" h="825">
                  <a:moveTo>
                    <a:pt x="419" y="185"/>
                  </a:moveTo>
                  <a:lnTo>
                    <a:pt x="483" y="258"/>
                  </a:lnTo>
                  <a:lnTo>
                    <a:pt x="602" y="239"/>
                  </a:lnTo>
                  <a:lnTo>
                    <a:pt x="642" y="117"/>
                  </a:lnTo>
                  <a:lnTo>
                    <a:pt x="656" y="104"/>
                  </a:lnTo>
                  <a:lnTo>
                    <a:pt x="993" y="0"/>
                  </a:lnTo>
                  <a:lnTo>
                    <a:pt x="1011" y="21"/>
                  </a:lnTo>
                  <a:lnTo>
                    <a:pt x="957" y="59"/>
                  </a:lnTo>
                  <a:lnTo>
                    <a:pt x="987" y="117"/>
                  </a:lnTo>
                  <a:lnTo>
                    <a:pt x="957" y="181"/>
                  </a:lnTo>
                  <a:lnTo>
                    <a:pt x="907" y="262"/>
                  </a:lnTo>
                  <a:lnTo>
                    <a:pt x="851" y="397"/>
                  </a:lnTo>
                  <a:lnTo>
                    <a:pt x="875" y="462"/>
                  </a:lnTo>
                  <a:lnTo>
                    <a:pt x="730" y="488"/>
                  </a:lnTo>
                  <a:lnTo>
                    <a:pt x="654" y="480"/>
                  </a:lnTo>
                  <a:lnTo>
                    <a:pt x="533" y="496"/>
                  </a:lnTo>
                  <a:lnTo>
                    <a:pt x="485" y="602"/>
                  </a:lnTo>
                  <a:lnTo>
                    <a:pt x="443" y="635"/>
                  </a:lnTo>
                  <a:lnTo>
                    <a:pt x="365" y="729"/>
                  </a:lnTo>
                  <a:lnTo>
                    <a:pt x="160" y="825"/>
                  </a:lnTo>
                  <a:lnTo>
                    <a:pt x="125" y="782"/>
                  </a:lnTo>
                  <a:lnTo>
                    <a:pt x="175" y="670"/>
                  </a:lnTo>
                  <a:lnTo>
                    <a:pt x="47" y="654"/>
                  </a:lnTo>
                  <a:lnTo>
                    <a:pt x="8" y="578"/>
                  </a:lnTo>
                  <a:lnTo>
                    <a:pt x="28" y="423"/>
                  </a:lnTo>
                  <a:lnTo>
                    <a:pt x="0" y="396"/>
                  </a:lnTo>
                  <a:lnTo>
                    <a:pt x="124" y="333"/>
                  </a:lnTo>
                  <a:lnTo>
                    <a:pt x="159" y="157"/>
                  </a:lnTo>
                  <a:lnTo>
                    <a:pt x="247" y="142"/>
                  </a:lnTo>
                  <a:lnTo>
                    <a:pt x="364" y="176"/>
                  </a:lnTo>
                  <a:lnTo>
                    <a:pt x="419" y="185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grpSp>
          <p:nvGrpSpPr>
            <p:cNvPr id="85" name="Group 75"/>
            <p:cNvGrpSpPr>
              <a:grpSpLocks/>
            </p:cNvGrpSpPr>
            <p:nvPr/>
          </p:nvGrpSpPr>
          <p:grpSpPr bwMode="auto">
            <a:xfrm>
              <a:off x="231103" y="1827213"/>
              <a:ext cx="749187" cy="744537"/>
              <a:chOff x="92" y="1194"/>
              <a:chExt cx="451" cy="542"/>
            </a:xfrm>
            <a:solidFill>
              <a:srgbClr val="92D050"/>
            </a:solidFill>
          </p:grpSpPr>
          <p:sp>
            <p:nvSpPr>
              <p:cNvPr id="186" name="Freeform 76"/>
              <p:cNvSpPr>
                <a:spLocks/>
              </p:cNvSpPr>
              <p:nvPr/>
            </p:nvSpPr>
            <p:spPr bwMode="auto">
              <a:xfrm>
                <a:off x="140" y="1194"/>
                <a:ext cx="261" cy="285"/>
              </a:xfrm>
              <a:custGeom>
                <a:avLst/>
                <a:gdLst>
                  <a:gd name="T0" fmla="*/ 104 w 602"/>
                  <a:gd name="T1" fmla="*/ 32 h 567"/>
                  <a:gd name="T2" fmla="*/ 110 w 602"/>
                  <a:gd name="T3" fmla="*/ 43 h 567"/>
                  <a:gd name="T4" fmla="*/ 72 w 602"/>
                  <a:gd name="T5" fmla="*/ 63 h 567"/>
                  <a:gd name="T6" fmla="*/ 72 w 602"/>
                  <a:gd name="T7" fmla="*/ 71 h 567"/>
                  <a:gd name="T8" fmla="*/ 64 w 602"/>
                  <a:gd name="T9" fmla="*/ 73 h 567"/>
                  <a:gd name="T10" fmla="*/ 60 w 602"/>
                  <a:gd name="T11" fmla="*/ 85 h 567"/>
                  <a:gd name="T12" fmla="*/ 41 w 602"/>
                  <a:gd name="T13" fmla="*/ 104 h 567"/>
                  <a:gd name="T14" fmla="*/ 26 w 602"/>
                  <a:gd name="T15" fmla="*/ 113 h 567"/>
                  <a:gd name="T16" fmla="*/ 27 w 602"/>
                  <a:gd name="T17" fmla="*/ 127 h 567"/>
                  <a:gd name="T18" fmla="*/ 16 w 602"/>
                  <a:gd name="T19" fmla="*/ 138 h 567"/>
                  <a:gd name="T20" fmla="*/ 0 w 602"/>
                  <a:gd name="T21" fmla="*/ 143 h 567"/>
                  <a:gd name="T22" fmla="*/ 16 w 602"/>
                  <a:gd name="T23" fmla="*/ 109 h 567"/>
                  <a:gd name="T24" fmla="*/ 16 w 602"/>
                  <a:gd name="T25" fmla="*/ 100 h 567"/>
                  <a:gd name="T26" fmla="*/ 10 w 602"/>
                  <a:gd name="T27" fmla="*/ 84 h 567"/>
                  <a:gd name="T28" fmla="*/ 38 w 602"/>
                  <a:gd name="T29" fmla="*/ 65 h 567"/>
                  <a:gd name="T30" fmla="*/ 90 w 602"/>
                  <a:gd name="T31" fmla="*/ 38 h 567"/>
                  <a:gd name="T32" fmla="*/ 88 w 602"/>
                  <a:gd name="T33" fmla="*/ 23 h 567"/>
                  <a:gd name="T34" fmla="*/ 83 w 602"/>
                  <a:gd name="T35" fmla="*/ 21 h 567"/>
                  <a:gd name="T36" fmla="*/ 89 w 602"/>
                  <a:gd name="T37" fmla="*/ 0 h 567"/>
                  <a:gd name="T38" fmla="*/ 113 w 602"/>
                  <a:gd name="T39" fmla="*/ 4 h 567"/>
                  <a:gd name="T40" fmla="*/ 104 w 602"/>
                  <a:gd name="T41" fmla="*/ 32 h 5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02"/>
                  <a:gd name="T64" fmla="*/ 0 h 567"/>
                  <a:gd name="T65" fmla="*/ 602 w 602"/>
                  <a:gd name="T66" fmla="*/ 567 h 56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02" h="567">
                    <a:moveTo>
                      <a:pt x="552" y="128"/>
                    </a:moveTo>
                    <a:lnTo>
                      <a:pt x="587" y="171"/>
                    </a:lnTo>
                    <a:lnTo>
                      <a:pt x="383" y="250"/>
                    </a:lnTo>
                    <a:lnTo>
                      <a:pt x="382" y="281"/>
                    </a:lnTo>
                    <a:lnTo>
                      <a:pt x="342" y="291"/>
                    </a:lnTo>
                    <a:lnTo>
                      <a:pt x="318" y="337"/>
                    </a:lnTo>
                    <a:lnTo>
                      <a:pt x="218" y="411"/>
                    </a:lnTo>
                    <a:lnTo>
                      <a:pt x="137" y="447"/>
                    </a:lnTo>
                    <a:lnTo>
                      <a:pt x="145" y="502"/>
                    </a:lnTo>
                    <a:lnTo>
                      <a:pt x="88" y="545"/>
                    </a:lnTo>
                    <a:lnTo>
                      <a:pt x="0" y="567"/>
                    </a:lnTo>
                    <a:lnTo>
                      <a:pt x="82" y="431"/>
                    </a:lnTo>
                    <a:lnTo>
                      <a:pt x="87" y="394"/>
                    </a:lnTo>
                    <a:lnTo>
                      <a:pt x="52" y="335"/>
                    </a:lnTo>
                    <a:lnTo>
                      <a:pt x="200" y="259"/>
                    </a:lnTo>
                    <a:lnTo>
                      <a:pt x="478" y="149"/>
                    </a:lnTo>
                    <a:lnTo>
                      <a:pt x="471" y="91"/>
                    </a:lnTo>
                    <a:lnTo>
                      <a:pt x="440" y="81"/>
                    </a:lnTo>
                    <a:lnTo>
                      <a:pt x="474" y="0"/>
                    </a:lnTo>
                    <a:lnTo>
                      <a:pt x="602" y="16"/>
                    </a:lnTo>
                    <a:lnTo>
                      <a:pt x="552" y="128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spAutoFit/>
              </a:bodyPr>
              <a:lstStyle>
                <a:defPPr>
                  <a:defRPr lang="tr-T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87" name="Freeform 77"/>
              <p:cNvSpPr>
                <a:spLocks/>
              </p:cNvSpPr>
              <p:nvPr/>
            </p:nvSpPr>
            <p:spPr bwMode="auto">
              <a:xfrm>
                <a:off x="92" y="1328"/>
                <a:ext cx="451" cy="408"/>
              </a:xfrm>
              <a:custGeom>
                <a:avLst/>
                <a:gdLst>
                  <a:gd name="T0" fmla="*/ 94 w 1037"/>
                  <a:gd name="T1" fmla="*/ 10 h 816"/>
                  <a:gd name="T2" fmla="*/ 133 w 1037"/>
                  <a:gd name="T3" fmla="*/ 14 h 816"/>
                  <a:gd name="T4" fmla="*/ 142 w 1037"/>
                  <a:gd name="T5" fmla="*/ 3 h 816"/>
                  <a:gd name="T6" fmla="*/ 167 w 1037"/>
                  <a:gd name="T7" fmla="*/ 0 h 816"/>
                  <a:gd name="T8" fmla="*/ 172 w 1037"/>
                  <a:gd name="T9" fmla="*/ 14 h 816"/>
                  <a:gd name="T10" fmla="*/ 170 w 1037"/>
                  <a:gd name="T11" fmla="*/ 21 h 816"/>
                  <a:gd name="T12" fmla="*/ 196 w 1037"/>
                  <a:gd name="T13" fmla="*/ 41 h 816"/>
                  <a:gd name="T14" fmla="*/ 176 w 1037"/>
                  <a:gd name="T15" fmla="*/ 74 h 816"/>
                  <a:gd name="T16" fmla="*/ 185 w 1037"/>
                  <a:gd name="T17" fmla="*/ 93 h 816"/>
                  <a:gd name="T18" fmla="*/ 189 w 1037"/>
                  <a:gd name="T19" fmla="*/ 126 h 816"/>
                  <a:gd name="T20" fmla="*/ 157 w 1037"/>
                  <a:gd name="T21" fmla="*/ 170 h 816"/>
                  <a:gd name="T22" fmla="*/ 142 w 1037"/>
                  <a:gd name="T23" fmla="*/ 159 h 816"/>
                  <a:gd name="T24" fmla="*/ 116 w 1037"/>
                  <a:gd name="T25" fmla="*/ 149 h 816"/>
                  <a:gd name="T26" fmla="*/ 83 w 1037"/>
                  <a:gd name="T27" fmla="*/ 164 h 816"/>
                  <a:gd name="T28" fmla="*/ 74 w 1037"/>
                  <a:gd name="T29" fmla="*/ 193 h 816"/>
                  <a:gd name="T30" fmla="*/ 39 w 1037"/>
                  <a:gd name="T31" fmla="*/ 204 h 816"/>
                  <a:gd name="T32" fmla="*/ 7 w 1037"/>
                  <a:gd name="T33" fmla="*/ 204 h 816"/>
                  <a:gd name="T34" fmla="*/ 0 w 1037"/>
                  <a:gd name="T35" fmla="*/ 197 h 816"/>
                  <a:gd name="T36" fmla="*/ 13 w 1037"/>
                  <a:gd name="T37" fmla="*/ 166 h 816"/>
                  <a:gd name="T38" fmla="*/ 18 w 1037"/>
                  <a:gd name="T39" fmla="*/ 104 h 816"/>
                  <a:gd name="T40" fmla="*/ 23 w 1037"/>
                  <a:gd name="T41" fmla="*/ 86 h 816"/>
                  <a:gd name="T42" fmla="*/ 43 w 1037"/>
                  <a:gd name="T43" fmla="*/ 79 h 816"/>
                  <a:gd name="T44" fmla="*/ 51 w 1037"/>
                  <a:gd name="T45" fmla="*/ 66 h 816"/>
                  <a:gd name="T46" fmla="*/ 52 w 1037"/>
                  <a:gd name="T47" fmla="*/ 50 h 816"/>
                  <a:gd name="T48" fmla="*/ 69 w 1037"/>
                  <a:gd name="T49" fmla="*/ 43 h 816"/>
                  <a:gd name="T50" fmla="*/ 96 w 1037"/>
                  <a:gd name="T51" fmla="*/ 12 h 816"/>
                  <a:gd name="T52" fmla="*/ 94 w 1037"/>
                  <a:gd name="T53" fmla="*/ 10 h 81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37"/>
                  <a:gd name="T82" fmla="*/ 0 h 816"/>
                  <a:gd name="T83" fmla="*/ 1037 w 1037"/>
                  <a:gd name="T84" fmla="*/ 816 h 81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37" h="816">
                    <a:moveTo>
                      <a:pt x="494" y="38"/>
                    </a:moveTo>
                    <a:lnTo>
                      <a:pt x="701" y="58"/>
                    </a:lnTo>
                    <a:lnTo>
                      <a:pt x="751" y="14"/>
                    </a:lnTo>
                    <a:lnTo>
                      <a:pt x="882" y="0"/>
                    </a:lnTo>
                    <a:lnTo>
                      <a:pt x="911" y="56"/>
                    </a:lnTo>
                    <a:lnTo>
                      <a:pt x="900" y="84"/>
                    </a:lnTo>
                    <a:lnTo>
                      <a:pt x="1037" y="162"/>
                    </a:lnTo>
                    <a:lnTo>
                      <a:pt x="931" y="296"/>
                    </a:lnTo>
                    <a:lnTo>
                      <a:pt x="980" y="372"/>
                    </a:lnTo>
                    <a:lnTo>
                      <a:pt x="998" y="506"/>
                    </a:lnTo>
                    <a:lnTo>
                      <a:pt x="828" y="677"/>
                    </a:lnTo>
                    <a:lnTo>
                      <a:pt x="751" y="635"/>
                    </a:lnTo>
                    <a:lnTo>
                      <a:pt x="613" y="595"/>
                    </a:lnTo>
                    <a:lnTo>
                      <a:pt x="436" y="655"/>
                    </a:lnTo>
                    <a:lnTo>
                      <a:pt x="390" y="769"/>
                    </a:lnTo>
                    <a:lnTo>
                      <a:pt x="207" y="813"/>
                    </a:lnTo>
                    <a:lnTo>
                      <a:pt x="36" y="816"/>
                    </a:lnTo>
                    <a:lnTo>
                      <a:pt x="0" y="785"/>
                    </a:lnTo>
                    <a:lnTo>
                      <a:pt x="70" y="663"/>
                    </a:lnTo>
                    <a:lnTo>
                      <a:pt x="94" y="416"/>
                    </a:lnTo>
                    <a:lnTo>
                      <a:pt x="123" y="343"/>
                    </a:lnTo>
                    <a:lnTo>
                      <a:pt x="227" y="316"/>
                    </a:lnTo>
                    <a:lnTo>
                      <a:pt x="269" y="263"/>
                    </a:lnTo>
                    <a:lnTo>
                      <a:pt x="276" y="197"/>
                    </a:lnTo>
                    <a:lnTo>
                      <a:pt x="363" y="171"/>
                    </a:lnTo>
                    <a:lnTo>
                      <a:pt x="509" y="45"/>
                    </a:lnTo>
                    <a:lnTo>
                      <a:pt x="494" y="38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spAutoFit/>
              </a:bodyPr>
              <a:lstStyle>
                <a:defPPr>
                  <a:defRPr lang="tr-T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488363" y="1992153"/>
              <a:ext cx="1168813" cy="887829"/>
            </a:xfrm>
            <a:custGeom>
              <a:avLst/>
              <a:gdLst>
                <a:gd name="T0" fmla="*/ 501916015 w 1614"/>
                <a:gd name="T1" fmla="*/ 61705673 h 1293"/>
                <a:gd name="T2" fmla="*/ 469260147 w 1614"/>
                <a:gd name="T3" fmla="*/ 115403366 h 1293"/>
                <a:gd name="T4" fmla="*/ 481338638 w 1614"/>
                <a:gd name="T5" fmla="*/ 179464468 h 1293"/>
                <a:gd name="T6" fmla="*/ 492969009 w 1614"/>
                <a:gd name="T7" fmla="*/ 196892919 h 1293"/>
                <a:gd name="T8" fmla="*/ 519362576 w 1614"/>
                <a:gd name="T9" fmla="*/ 281208008 h 1293"/>
                <a:gd name="T10" fmla="*/ 583331961 w 1614"/>
                <a:gd name="T11" fmla="*/ 336319498 h 1293"/>
                <a:gd name="T12" fmla="*/ 644170529 w 1614"/>
                <a:gd name="T13" fmla="*/ 334434864 h 1293"/>
                <a:gd name="T14" fmla="*/ 705456046 w 1614"/>
                <a:gd name="T15" fmla="*/ 388604122 h 1293"/>
                <a:gd name="T16" fmla="*/ 722007706 w 1614"/>
                <a:gd name="T17" fmla="*/ 403206265 h 1293"/>
                <a:gd name="T18" fmla="*/ 706798398 w 1614"/>
                <a:gd name="T19" fmla="*/ 431939735 h 1293"/>
                <a:gd name="T20" fmla="*/ 613303794 w 1614"/>
                <a:gd name="T21" fmla="*/ 523791304 h 1293"/>
                <a:gd name="T22" fmla="*/ 602567655 w 1614"/>
                <a:gd name="T23" fmla="*/ 531327783 h 1293"/>
                <a:gd name="T24" fmla="*/ 616435280 w 1614"/>
                <a:gd name="T25" fmla="*/ 582199875 h 1293"/>
                <a:gd name="T26" fmla="*/ 566780301 w 1614"/>
                <a:gd name="T27" fmla="*/ 585496956 h 1293"/>
                <a:gd name="T28" fmla="*/ 464786978 w 1614"/>
                <a:gd name="T29" fmla="*/ 609048710 h 1293"/>
                <a:gd name="T30" fmla="*/ 408422247 w 1614"/>
                <a:gd name="T31" fmla="*/ 540277395 h 1293"/>
                <a:gd name="T32" fmla="*/ 392317369 w 1614"/>
                <a:gd name="T33" fmla="*/ 482811141 h 1293"/>
                <a:gd name="T34" fmla="*/ 366819373 w 1614"/>
                <a:gd name="T35" fmla="*/ 495529335 h 1293"/>
                <a:gd name="T36" fmla="*/ 352504298 w 1614"/>
                <a:gd name="T37" fmla="*/ 492232254 h 1293"/>
                <a:gd name="T38" fmla="*/ 299270969 w 1614"/>
                <a:gd name="T39" fmla="*/ 480455691 h 1293"/>
                <a:gd name="T40" fmla="*/ 266167650 w 1614"/>
                <a:gd name="T41" fmla="*/ 455962305 h 1293"/>
                <a:gd name="T42" fmla="*/ 238432400 w 1614"/>
                <a:gd name="T43" fmla="*/ 470564448 h 1293"/>
                <a:gd name="T44" fmla="*/ 173568072 w 1614"/>
                <a:gd name="T45" fmla="*/ 450309774 h 1293"/>
                <a:gd name="T46" fmla="*/ 128386931 w 1614"/>
                <a:gd name="T47" fmla="*/ 464441102 h 1293"/>
                <a:gd name="T48" fmla="*/ 98862548 w 1614"/>
                <a:gd name="T49" fmla="*/ 481398008 h 1293"/>
                <a:gd name="T50" fmla="*/ 67100891 w 1614"/>
                <a:gd name="T51" fmla="*/ 503065814 h 1293"/>
                <a:gd name="T52" fmla="*/ 44734380 w 1614"/>
                <a:gd name="T53" fmla="*/ 538393446 h 1293"/>
                <a:gd name="T54" fmla="*/ 33550780 w 1614"/>
                <a:gd name="T55" fmla="*/ 502123497 h 1293"/>
                <a:gd name="T56" fmla="*/ 0 w 1614"/>
                <a:gd name="T57" fmla="*/ 491289937 h 1293"/>
                <a:gd name="T58" fmla="*/ 13420179 w 1614"/>
                <a:gd name="T59" fmla="*/ 473861529 h 1293"/>
                <a:gd name="T60" fmla="*/ 7157206 w 1614"/>
                <a:gd name="T61" fmla="*/ 484224274 h 1293"/>
                <a:gd name="T62" fmla="*/ 17446566 w 1614"/>
                <a:gd name="T63" fmla="*/ 488934487 h 1293"/>
                <a:gd name="T64" fmla="*/ 24156324 w 1614"/>
                <a:gd name="T65" fmla="*/ 463498784 h 1293"/>
                <a:gd name="T66" fmla="*/ 46523514 w 1614"/>
                <a:gd name="T67" fmla="*/ 457375438 h 1293"/>
                <a:gd name="T68" fmla="*/ 59496237 w 1614"/>
                <a:gd name="T69" fmla="*/ 429584285 h 1293"/>
                <a:gd name="T70" fmla="*/ 76495348 w 1614"/>
                <a:gd name="T71" fmla="*/ 427228835 h 1293"/>
                <a:gd name="T72" fmla="*/ 78731932 w 1614"/>
                <a:gd name="T73" fmla="*/ 411685062 h 1293"/>
                <a:gd name="T74" fmla="*/ 100204231 w 1614"/>
                <a:gd name="T75" fmla="*/ 409329612 h 1293"/>
                <a:gd name="T76" fmla="*/ 110045469 w 1614"/>
                <a:gd name="T77" fmla="*/ 382951591 h 1293"/>
                <a:gd name="T78" fmla="*/ 94388711 w 1614"/>
                <a:gd name="T79" fmla="*/ 367407818 h 1293"/>
                <a:gd name="T80" fmla="*/ 15209313 w 1614"/>
                <a:gd name="T81" fmla="*/ 374473481 h 1293"/>
                <a:gd name="T82" fmla="*/ 35787364 w 1614"/>
                <a:gd name="T83" fmla="*/ 320775038 h 1293"/>
                <a:gd name="T84" fmla="*/ 114966757 w 1614"/>
                <a:gd name="T85" fmla="*/ 292513070 h 1293"/>
                <a:gd name="T86" fmla="*/ 176699600 w 1614"/>
                <a:gd name="T87" fmla="*/ 311354611 h 1293"/>
                <a:gd name="T88" fmla="*/ 211144602 w 1614"/>
                <a:gd name="T89" fmla="*/ 331137783 h 1293"/>
                <a:gd name="T90" fmla="*/ 287192478 w 1614"/>
                <a:gd name="T91" fmla="*/ 250590590 h 1293"/>
                <a:gd name="T92" fmla="*/ 279140373 w 1614"/>
                <a:gd name="T93" fmla="*/ 187471805 h 1293"/>
                <a:gd name="T94" fmla="*/ 257220644 w 1614"/>
                <a:gd name="T95" fmla="*/ 151673315 h 1293"/>
                <a:gd name="T96" fmla="*/ 304639038 w 1614"/>
                <a:gd name="T97" fmla="*/ 88554509 h 1293"/>
                <a:gd name="T98" fmla="*/ 332821069 w 1614"/>
                <a:gd name="T99" fmla="*/ 80075713 h 1293"/>
                <a:gd name="T100" fmla="*/ 407974797 w 1614"/>
                <a:gd name="T101" fmla="*/ 65474256 h 1293"/>
                <a:gd name="T102" fmla="*/ 384712716 w 1614"/>
                <a:gd name="T103" fmla="*/ 59821725 h 1293"/>
                <a:gd name="T104" fmla="*/ 355635783 w 1614"/>
                <a:gd name="T105" fmla="*/ 20725495 h 1293"/>
                <a:gd name="T106" fmla="*/ 375766379 w 1614"/>
                <a:gd name="T107" fmla="*/ 0 h 1293"/>
                <a:gd name="T108" fmla="*/ 458076557 w 1614"/>
                <a:gd name="T109" fmla="*/ 25907215 h 1293"/>
                <a:gd name="T110" fmla="*/ 416474352 w 1614"/>
                <a:gd name="T111" fmla="*/ 64531939 h 1293"/>
                <a:gd name="T112" fmla="*/ 432131110 w 1614"/>
                <a:gd name="T113" fmla="*/ 76307816 h 1293"/>
                <a:gd name="T114" fmla="*/ 501916015 w 1614"/>
                <a:gd name="T115" fmla="*/ 61705673 h 12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14"/>
                <a:gd name="T175" fmla="*/ 0 h 1293"/>
                <a:gd name="T176" fmla="*/ 1614 w 1614"/>
                <a:gd name="T177" fmla="*/ 1293 h 12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14" h="1293">
                  <a:moveTo>
                    <a:pt x="1122" y="131"/>
                  </a:moveTo>
                  <a:lnTo>
                    <a:pt x="1049" y="245"/>
                  </a:lnTo>
                  <a:lnTo>
                    <a:pt x="1076" y="381"/>
                  </a:lnTo>
                  <a:lnTo>
                    <a:pt x="1102" y="418"/>
                  </a:lnTo>
                  <a:lnTo>
                    <a:pt x="1161" y="597"/>
                  </a:lnTo>
                  <a:lnTo>
                    <a:pt x="1304" y="714"/>
                  </a:lnTo>
                  <a:lnTo>
                    <a:pt x="1440" y="710"/>
                  </a:lnTo>
                  <a:lnTo>
                    <a:pt x="1577" y="825"/>
                  </a:lnTo>
                  <a:lnTo>
                    <a:pt x="1614" y="856"/>
                  </a:lnTo>
                  <a:lnTo>
                    <a:pt x="1580" y="917"/>
                  </a:lnTo>
                  <a:lnTo>
                    <a:pt x="1371" y="1112"/>
                  </a:lnTo>
                  <a:lnTo>
                    <a:pt x="1347" y="1128"/>
                  </a:lnTo>
                  <a:lnTo>
                    <a:pt x="1378" y="1236"/>
                  </a:lnTo>
                  <a:lnTo>
                    <a:pt x="1267" y="1243"/>
                  </a:lnTo>
                  <a:lnTo>
                    <a:pt x="1039" y="1293"/>
                  </a:lnTo>
                  <a:lnTo>
                    <a:pt x="913" y="1147"/>
                  </a:lnTo>
                  <a:lnTo>
                    <a:pt x="877" y="1025"/>
                  </a:lnTo>
                  <a:lnTo>
                    <a:pt x="820" y="1052"/>
                  </a:lnTo>
                  <a:lnTo>
                    <a:pt x="788" y="1045"/>
                  </a:lnTo>
                  <a:lnTo>
                    <a:pt x="669" y="1020"/>
                  </a:lnTo>
                  <a:lnTo>
                    <a:pt x="595" y="968"/>
                  </a:lnTo>
                  <a:lnTo>
                    <a:pt x="533" y="999"/>
                  </a:lnTo>
                  <a:lnTo>
                    <a:pt x="388" y="956"/>
                  </a:lnTo>
                  <a:lnTo>
                    <a:pt x="287" y="986"/>
                  </a:lnTo>
                  <a:lnTo>
                    <a:pt x="221" y="1022"/>
                  </a:lnTo>
                  <a:lnTo>
                    <a:pt x="150" y="1068"/>
                  </a:lnTo>
                  <a:lnTo>
                    <a:pt x="100" y="1143"/>
                  </a:lnTo>
                  <a:lnTo>
                    <a:pt x="75" y="1066"/>
                  </a:lnTo>
                  <a:lnTo>
                    <a:pt x="0" y="1043"/>
                  </a:lnTo>
                  <a:lnTo>
                    <a:pt x="30" y="1006"/>
                  </a:lnTo>
                  <a:lnTo>
                    <a:pt x="16" y="1028"/>
                  </a:lnTo>
                  <a:lnTo>
                    <a:pt x="39" y="1038"/>
                  </a:lnTo>
                  <a:lnTo>
                    <a:pt x="54" y="984"/>
                  </a:lnTo>
                  <a:lnTo>
                    <a:pt x="104" y="971"/>
                  </a:lnTo>
                  <a:lnTo>
                    <a:pt x="133" y="912"/>
                  </a:lnTo>
                  <a:lnTo>
                    <a:pt x="171" y="907"/>
                  </a:lnTo>
                  <a:lnTo>
                    <a:pt x="176" y="874"/>
                  </a:lnTo>
                  <a:lnTo>
                    <a:pt x="224" y="869"/>
                  </a:lnTo>
                  <a:lnTo>
                    <a:pt x="246" y="813"/>
                  </a:lnTo>
                  <a:lnTo>
                    <a:pt x="211" y="780"/>
                  </a:lnTo>
                  <a:lnTo>
                    <a:pt x="34" y="795"/>
                  </a:lnTo>
                  <a:lnTo>
                    <a:pt x="80" y="681"/>
                  </a:lnTo>
                  <a:lnTo>
                    <a:pt x="257" y="621"/>
                  </a:lnTo>
                  <a:lnTo>
                    <a:pt x="395" y="661"/>
                  </a:lnTo>
                  <a:lnTo>
                    <a:pt x="472" y="703"/>
                  </a:lnTo>
                  <a:lnTo>
                    <a:pt x="642" y="532"/>
                  </a:lnTo>
                  <a:lnTo>
                    <a:pt x="624" y="398"/>
                  </a:lnTo>
                  <a:lnTo>
                    <a:pt x="575" y="322"/>
                  </a:lnTo>
                  <a:lnTo>
                    <a:pt x="681" y="188"/>
                  </a:lnTo>
                  <a:lnTo>
                    <a:pt x="744" y="170"/>
                  </a:lnTo>
                  <a:lnTo>
                    <a:pt x="912" y="139"/>
                  </a:lnTo>
                  <a:lnTo>
                    <a:pt x="860" y="127"/>
                  </a:lnTo>
                  <a:lnTo>
                    <a:pt x="795" y="44"/>
                  </a:lnTo>
                  <a:lnTo>
                    <a:pt x="840" y="0"/>
                  </a:lnTo>
                  <a:lnTo>
                    <a:pt x="1024" y="55"/>
                  </a:lnTo>
                  <a:lnTo>
                    <a:pt x="931" y="137"/>
                  </a:lnTo>
                  <a:lnTo>
                    <a:pt x="966" y="162"/>
                  </a:lnTo>
                  <a:lnTo>
                    <a:pt x="1122" y="13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7" name="Freeform 79"/>
            <p:cNvSpPr>
              <a:spLocks/>
            </p:cNvSpPr>
            <p:nvPr/>
          </p:nvSpPr>
          <p:spPr bwMode="auto">
            <a:xfrm>
              <a:off x="1460685" y="2413695"/>
              <a:ext cx="897373" cy="694722"/>
            </a:xfrm>
            <a:custGeom>
              <a:avLst/>
              <a:gdLst>
                <a:gd name="T0" fmla="*/ 360420558 w 1233"/>
                <a:gd name="T1" fmla="*/ 82177488 h 1017"/>
                <a:gd name="T2" fmla="*/ 359070923 w 1233"/>
                <a:gd name="T3" fmla="*/ 17844263 h 1017"/>
                <a:gd name="T4" fmla="*/ 304175159 w 1233"/>
                <a:gd name="T5" fmla="*/ 18313669 h 1017"/>
                <a:gd name="T6" fmla="*/ 256028997 w 1233"/>
                <a:gd name="T7" fmla="*/ 0 h 1017"/>
                <a:gd name="T8" fmla="*/ 245229902 w 1233"/>
                <a:gd name="T9" fmla="*/ 48367280 h 1017"/>
                <a:gd name="T10" fmla="*/ 216432091 w 1233"/>
                <a:gd name="T11" fmla="*/ 67620439 h 1017"/>
                <a:gd name="T12" fmla="*/ 181784966 w 1233"/>
                <a:gd name="T13" fmla="*/ 122562135 h 1017"/>
                <a:gd name="T14" fmla="*/ 120140396 w 1233"/>
                <a:gd name="T15" fmla="*/ 114578817 h 1017"/>
                <a:gd name="T16" fmla="*/ 104841622 w 1233"/>
                <a:gd name="T17" fmla="*/ 143223510 h 1017"/>
                <a:gd name="T18" fmla="*/ 10799098 w 1233"/>
                <a:gd name="T19" fmla="*/ 234793240 h 1017"/>
                <a:gd name="T20" fmla="*/ 0 w 1233"/>
                <a:gd name="T21" fmla="*/ 242306467 h 1017"/>
                <a:gd name="T22" fmla="*/ 13949144 w 1233"/>
                <a:gd name="T23" fmla="*/ 293022123 h 1017"/>
                <a:gd name="T24" fmla="*/ 24298142 w 1233"/>
                <a:gd name="T25" fmla="*/ 324483934 h 1017"/>
                <a:gd name="T26" fmla="*/ 80993571 w 1233"/>
                <a:gd name="T27" fmla="*/ 337632767 h 1017"/>
                <a:gd name="T28" fmla="*/ 84142943 w 1233"/>
                <a:gd name="T29" fmla="*/ 374260179 h 1017"/>
                <a:gd name="T30" fmla="*/ 104841622 w 1233"/>
                <a:gd name="T31" fmla="*/ 389286634 h 1017"/>
                <a:gd name="T32" fmla="*/ 102141680 w 1233"/>
                <a:gd name="T33" fmla="*/ 400557161 h 1017"/>
                <a:gd name="T34" fmla="*/ 116540250 w 1233"/>
                <a:gd name="T35" fmla="*/ 427792953 h 1017"/>
                <a:gd name="T36" fmla="*/ 124189973 w 1233"/>
                <a:gd name="T37" fmla="*/ 446106616 h 1017"/>
                <a:gd name="T38" fmla="*/ 122840337 w 1233"/>
                <a:gd name="T39" fmla="*/ 453150438 h 1017"/>
                <a:gd name="T40" fmla="*/ 179535126 w 1233"/>
                <a:gd name="T41" fmla="*/ 455498835 h 1017"/>
                <a:gd name="T42" fmla="*/ 250179683 w 1233"/>
                <a:gd name="T43" fmla="*/ 429201854 h 1017"/>
                <a:gd name="T44" fmla="*/ 345571803 w 1233"/>
                <a:gd name="T45" fmla="*/ 408539793 h 1017"/>
                <a:gd name="T46" fmla="*/ 391918311 w 1233"/>
                <a:gd name="T47" fmla="*/ 412766498 h 1017"/>
                <a:gd name="T48" fmla="*/ 373469493 w 1233"/>
                <a:gd name="T49" fmla="*/ 435306180 h 1017"/>
                <a:gd name="T50" fmla="*/ 406766983 w 1233"/>
                <a:gd name="T51" fmla="*/ 477569112 h 1017"/>
                <a:gd name="T52" fmla="*/ 475611131 w 1233"/>
                <a:gd name="T53" fmla="*/ 410888191 h 1017"/>
                <a:gd name="T54" fmla="*/ 476961438 w 1233"/>
                <a:gd name="T55" fmla="*/ 409948695 h 1017"/>
                <a:gd name="T56" fmla="*/ 487310431 w 1233"/>
                <a:gd name="T57" fmla="*/ 388347823 h 1017"/>
                <a:gd name="T58" fmla="*/ 500809467 w 1233"/>
                <a:gd name="T59" fmla="*/ 336223866 h 1017"/>
                <a:gd name="T60" fmla="*/ 554804944 w 1233"/>
                <a:gd name="T61" fmla="*/ 293491528 h 1017"/>
                <a:gd name="T62" fmla="*/ 522857760 w 1233"/>
                <a:gd name="T63" fmla="*/ 233384338 h 1017"/>
                <a:gd name="T64" fmla="*/ 540406374 w 1233"/>
                <a:gd name="T65" fmla="*/ 187364792 h 1017"/>
                <a:gd name="T66" fmla="*/ 501259570 w 1233"/>
                <a:gd name="T67" fmla="*/ 145571908 h 1017"/>
                <a:gd name="T68" fmla="*/ 490909906 w 1233"/>
                <a:gd name="T69" fmla="*/ 110822203 h 1017"/>
                <a:gd name="T70" fmla="*/ 450863568 w 1233"/>
                <a:gd name="T71" fmla="*/ 108943896 h 1017"/>
                <a:gd name="T72" fmla="*/ 375269231 w 1233"/>
                <a:gd name="T73" fmla="*/ 91099639 h 1017"/>
                <a:gd name="T74" fmla="*/ 360420558 w 1233"/>
                <a:gd name="T75" fmla="*/ 82177488 h 10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33"/>
                <a:gd name="T115" fmla="*/ 0 h 1017"/>
                <a:gd name="T116" fmla="*/ 1233 w 1233"/>
                <a:gd name="T117" fmla="*/ 1017 h 10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33" h="1017">
                  <a:moveTo>
                    <a:pt x="801" y="175"/>
                  </a:moveTo>
                  <a:lnTo>
                    <a:pt x="798" y="38"/>
                  </a:lnTo>
                  <a:lnTo>
                    <a:pt x="676" y="39"/>
                  </a:lnTo>
                  <a:lnTo>
                    <a:pt x="569" y="0"/>
                  </a:lnTo>
                  <a:lnTo>
                    <a:pt x="545" y="103"/>
                  </a:lnTo>
                  <a:lnTo>
                    <a:pt x="481" y="144"/>
                  </a:lnTo>
                  <a:lnTo>
                    <a:pt x="404" y="261"/>
                  </a:lnTo>
                  <a:lnTo>
                    <a:pt x="267" y="244"/>
                  </a:lnTo>
                  <a:lnTo>
                    <a:pt x="233" y="305"/>
                  </a:lnTo>
                  <a:lnTo>
                    <a:pt x="24" y="500"/>
                  </a:lnTo>
                  <a:lnTo>
                    <a:pt x="0" y="516"/>
                  </a:lnTo>
                  <a:lnTo>
                    <a:pt x="31" y="624"/>
                  </a:lnTo>
                  <a:lnTo>
                    <a:pt x="54" y="691"/>
                  </a:lnTo>
                  <a:lnTo>
                    <a:pt x="180" y="719"/>
                  </a:lnTo>
                  <a:lnTo>
                    <a:pt x="187" y="797"/>
                  </a:lnTo>
                  <a:lnTo>
                    <a:pt x="233" y="829"/>
                  </a:lnTo>
                  <a:lnTo>
                    <a:pt x="227" y="853"/>
                  </a:lnTo>
                  <a:lnTo>
                    <a:pt x="259" y="911"/>
                  </a:lnTo>
                  <a:lnTo>
                    <a:pt x="276" y="950"/>
                  </a:lnTo>
                  <a:lnTo>
                    <a:pt x="273" y="965"/>
                  </a:lnTo>
                  <a:lnTo>
                    <a:pt x="399" y="970"/>
                  </a:lnTo>
                  <a:lnTo>
                    <a:pt x="556" y="914"/>
                  </a:lnTo>
                  <a:lnTo>
                    <a:pt x="768" y="870"/>
                  </a:lnTo>
                  <a:lnTo>
                    <a:pt x="871" y="879"/>
                  </a:lnTo>
                  <a:lnTo>
                    <a:pt x="830" y="927"/>
                  </a:lnTo>
                  <a:lnTo>
                    <a:pt x="904" y="1017"/>
                  </a:lnTo>
                  <a:lnTo>
                    <a:pt x="1057" y="875"/>
                  </a:lnTo>
                  <a:lnTo>
                    <a:pt x="1060" y="873"/>
                  </a:lnTo>
                  <a:lnTo>
                    <a:pt x="1083" y="827"/>
                  </a:lnTo>
                  <a:lnTo>
                    <a:pt x="1113" y="716"/>
                  </a:lnTo>
                  <a:lnTo>
                    <a:pt x="1233" y="625"/>
                  </a:lnTo>
                  <a:lnTo>
                    <a:pt x="1162" y="497"/>
                  </a:lnTo>
                  <a:lnTo>
                    <a:pt x="1201" y="399"/>
                  </a:lnTo>
                  <a:lnTo>
                    <a:pt x="1114" y="310"/>
                  </a:lnTo>
                  <a:lnTo>
                    <a:pt x="1091" y="236"/>
                  </a:lnTo>
                  <a:lnTo>
                    <a:pt x="1002" y="232"/>
                  </a:lnTo>
                  <a:lnTo>
                    <a:pt x="834" y="194"/>
                  </a:lnTo>
                  <a:lnTo>
                    <a:pt x="801" y="175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8" name="Freeform 80"/>
            <p:cNvSpPr>
              <a:spLocks/>
            </p:cNvSpPr>
            <p:nvPr/>
          </p:nvSpPr>
          <p:spPr bwMode="auto">
            <a:xfrm>
              <a:off x="1247990" y="1999217"/>
              <a:ext cx="921680" cy="588746"/>
            </a:xfrm>
            <a:custGeom>
              <a:avLst/>
              <a:gdLst>
                <a:gd name="T0" fmla="*/ 426232617 w 1271"/>
                <a:gd name="T1" fmla="*/ 21890587 h 863"/>
                <a:gd name="T2" fmla="*/ 491220331 w 1271"/>
                <a:gd name="T3" fmla="*/ 0 h 863"/>
                <a:gd name="T4" fmla="*/ 536040183 w 1271"/>
                <a:gd name="T5" fmla="*/ 15835803 h 863"/>
                <a:gd name="T6" fmla="*/ 558897985 w 1271"/>
                <a:gd name="T7" fmla="*/ 26082260 h 863"/>
                <a:gd name="T8" fmla="*/ 569654402 w 1271"/>
                <a:gd name="T9" fmla="*/ 38191828 h 863"/>
                <a:gd name="T10" fmla="*/ 519008800 w 1271"/>
                <a:gd name="T11" fmla="*/ 93615787 h 863"/>
                <a:gd name="T12" fmla="*/ 519008800 w 1271"/>
                <a:gd name="T13" fmla="*/ 120629595 h 863"/>
                <a:gd name="T14" fmla="*/ 518112376 w 1271"/>
                <a:gd name="T15" fmla="*/ 144848729 h 863"/>
                <a:gd name="T16" fmla="*/ 482256762 w 1271"/>
                <a:gd name="T17" fmla="*/ 195615594 h 863"/>
                <a:gd name="T18" fmla="*/ 486738881 w 1271"/>
                <a:gd name="T19" fmla="*/ 221232406 h 863"/>
                <a:gd name="T20" fmla="*/ 493461725 w 1271"/>
                <a:gd name="T21" fmla="*/ 275259338 h 863"/>
                <a:gd name="T22" fmla="*/ 491220331 w 1271"/>
                <a:gd name="T23" fmla="*/ 298080795 h 863"/>
                <a:gd name="T24" fmla="*/ 436540487 w 1271"/>
                <a:gd name="T25" fmla="*/ 298546915 h 863"/>
                <a:gd name="T26" fmla="*/ 388584156 w 1271"/>
                <a:gd name="T27" fmla="*/ 280382564 h 863"/>
                <a:gd name="T28" fmla="*/ 377827740 w 1271"/>
                <a:gd name="T29" fmla="*/ 328354713 h 863"/>
                <a:gd name="T30" fmla="*/ 349142764 w 1271"/>
                <a:gd name="T31" fmla="*/ 347450622 h 863"/>
                <a:gd name="T32" fmla="*/ 314632121 w 1271"/>
                <a:gd name="T33" fmla="*/ 401943760 h 863"/>
                <a:gd name="T34" fmla="*/ 253229433 w 1271"/>
                <a:gd name="T35" fmla="*/ 394025861 h 863"/>
                <a:gd name="T36" fmla="*/ 236646597 w 1271"/>
                <a:gd name="T37" fmla="*/ 379587740 h 863"/>
                <a:gd name="T38" fmla="*/ 175243867 w 1271"/>
                <a:gd name="T39" fmla="*/ 326026160 h 863"/>
                <a:gd name="T40" fmla="*/ 114289726 w 1271"/>
                <a:gd name="T41" fmla="*/ 327889276 h 863"/>
                <a:gd name="T42" fmla="*/ 50197746 w 1271"/>
                <a:gd name="T43" fmla="*/ 273396223 h 863"/>
                <a:gd name="T44" fmla="*/ 23754237 w 1271"/>
                <a:gd name="T45" fmla="*/ 190026930 h 863"/>
                <a:gd name="T46" fmla="*/ 12101392 w 1271"/>
                <a:gd name="T47" fmla="*/ 172794094 h 863"/>
                <a:gd name="T48" fmla="*/ 0 w 1271"/>
                <a:gd name="T49" fmla="*/ 109451585 h 863"/>
                <a:gd name="T50" fmla="*/ 32718475 w 1271"/>
                <a:gd name="T51" fmla="*/ 56356189 h 863"/>
                <a:gd name="T52" fmla="*/ 152386064 w 1271"/>
                <a:gd name="T53" fmla="*/ 76849093 h 863"/>
                <a:gd name="T54" fmla="*/ 217373820 w 1271"/>
                <a:gd name="T55" fmla="*/ 72191305 h 863"/>
                <a:gd name="T56" fmla="*/ 269812939 w 1271"/>
                <a:gd name="T57" fmla="*/ 89890239 h 863"/>
                <a:gd name="T58" fmla="*/ 278328630 w 1271"/>
                <a:gd name="T59" fmla="*/ 88958660 h 863"/>
                <a:gd name="T60" fmla="*/ 320907088 w 1271"/>
                <a:gd name="T61" fmla="*/ 65204963 h 863"/>
                <a:gd name="T62" fmla="*/ 282810080 w 1271"/>
                <a:gd name="T63" fmla="*/ 44246611 h 863"/>
                <a:gd name="T64" fmla="*/ 304772129 w 1271"/>
                <a:gd name="T65" fmla="*/ 14438125 h 863"/>
                <a:gd name="T66" fmla="*/ 311494972 w 1271"/>
                <a:gd name="T67" fmla="*/ 16767361 h 863"/>
                <a:gd name="T68" fmla="*/ 328077809 w 1271"/>
                <a:gd name="T69" fmla="*/ 22822150 h 863"/>
                <a:gd name="T70" fmla="*/ 345557738 w 1271"/>
                <a:gd name="T71" fmla="*/ 27479256 h 863"/>
                <a:gd name="T72" fmla="*/ 359899933 w 1271"/>
                <a:gd name="T73" fmla="*/ 25150703 h 863"/>
                <a:gd name="T74" fmla="*/ 389928457 w 1271"/>
                <a:gd name="T75" fmla="*/ 17232799 h 863"/>
                <a:gd name="T76" fmla="*/ 402029844 w 1271"/>
                <a:gd name="T77" fmla="*/ 17232799 h 863"/>
                <a:gd name="T78" fmla="*/ 426232617 w 1271"/>
                <a:gd name="T79" fmla="*/ 21890587 h 8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71"/>
                <a:gd name="T121" fmla="*/ 0 h 863"/>
                <a:gd name="T122" fmla="*/ 1271 w 1271"/>
                <a:gd name="T123" fmla="*/ 863 h 8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71" h="863">
                  <a:moveTo>
                    <a:pt x="951" y="47"/>
                  </a:moveTo>
                  <a:lnTo>
                    <a:pt x="1096" y="0"/>
                  </a:lnTo>
                  <a:lnTo>
                    <a:pt x="1196" y="34"/>
                  </a:lnTo>
                  <a:lnTo>
                    <a:pt x="1247" y="56"/>
                  </a:lnTo>
                  <a:lnTo>
                    <a:pt x="1271" y="82"/>
                  </a:lnTo>
                  <a:lnTo>
                    <a:pt x="1158" y="201"/>
                  </a:lnTo>
                  <a:lnTo>
                    <a:pt x="1158" y="259"/>
                  </a:lnTo>
                  <a:lnTo>
                    <a:pt x="1156" y="311"/>
                  </a:lnTo>
                  <a:lnTo>
                    <a:pt x="1076" y="420"/>
                  </a:lnTo>
                  <a:lnTo>
                    <a:pt x="1086" y="475"/>
                  </a:lnTo>
                  <a:lnTo>
                    <a:pt x="1101" y="591"/>
                  </a:lnTo>
                  <a:lnTo>
                    <a:pt x="1096" y="640"/>
                  </a:lnTo>
                  <a:lnTo>
                    <a:pt x="974" y="641"/>
                  </a:lnTo>
                  <a:lnTo>
                    <a:pt x="867" y="602"/>
                  </a:lnTo>
                  <a:lnTo>
                    <a:pt x="843" y="705"/>
                  </a:lnTo>
                  <a:lnTo>
                    <a:pt x="779" y="746"/>
                  </a:lnTo>
                  <a:lnTo>
                    <a:pt x="702" y="863"/>
                  </a:lnTo>
                  <a:lnTo>
                    <a:pt x="565" y="846"/>
                  </a:lnTo>
                  <a:lnTo>
                    <a:pt x="528" y="815"/>
                  </a:lnTo>
                  <a:lnTo>
                    <a:pt x="391" y="700"/>
                  </a:lnTo>
                  <a:lnTo>
                    <a:pt x="255" y="704"/>
                  </a:lnTo>
                  <a:lnTo>
                    <a:pt x="112" y="587"/>
                  </a:lnTo>
                  <a:lnTo>
                    <a:pt x="53" y="408"/>
                  </a:lnTo>
                  <a:lnTo>
                    <a:pt x="27" y="371"/>
                  </a:lnTo>
                  <a:lnTo>
                    <a:pt x="0" y="235"/>
                  </a:lnTo>
                  <a:lnTo>
                    <a:pt x="73" y="121"/>
                  </a:lnTo>
                  <a:lnTo>
                    <a:pt x="340" y="165"/>
                  </a:lnTo>
                  <a:lnTo>
                    <a:pt x="485" y="155"/>
                  </a:lnTo>
                  <a:lnTo>
                    <a:pt x="602" y="193"/>
                  </a:lnTo>
                  <a:lnTo>
                    <a:pt x="621" y="191"/>
                  </a:lnTo>
                  <a:lnTo>
                    <a:pt x="716" y="140"/>
                  </a:lnTo>
                  <a:lnTo>
                    <a:pt x="631" y="95"/>
                  </a:lnTo>
                  <a:lnTo>
                    <a:pt x="680" y="31"/>
                  </a:lnTo>
                  <a:lnTo>
                    <a:pt x="695" y="36"/>
                  </a:lnTo>
                  <a:lnTo>
                    <a:pt x="732" y="49"/>
                  </a:lnTo>
                  <a:lnTo>
                    <a:pt x="771" y="59"/>
                  </a:lnTo>
                  <a:lnTo>
                    <a:pt x="803" y="54"/>
                  </a:lnTo>
                  <a:lnTo>
                    <a:pt x="870" y="37"/>
                  </a:lnTo>
                  <a:lnTo>
                    <a:pt x="897" y="37"/>
                  </a:lnTo>
                  <a:lnTo>
                    <a:pt x="951" y="47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89" name="Freeform 81"/>
            <p:cNvSpPr>
              <a:spLocks/>
            </p:cNvSpPr>
            <p:nvPr/>
          </p:nvSpPr>
          <p:spPr bwMode="auto">
            <a:xfrm>
              <a:off x="2029900" y="2055737"/>
              <a:ext cx="461853" cy="515743"/>
            </a:xfrm>
            <a:custGeom>
              <a:avLst/>
              <a:gdLst>
                <a:gd name="T0" fmla="*/ 8949835 w 636"/>
                <a:gd name="T1" fmla="*/ 262658587 h 752"/>
                <a:gd name="T2" fmla="*/ 10292410 w 636"/>
                <a:gd name="T3" fmla="*/ 327146575 h 752"/>
                <a:gd name="T4" fmla="*/ 25059407 w 636"/>
                <a:gd name="T5" fmla="*/ 336090395 h 752"/>
                <a:gd name="T6" fmla="*/ 100237629 w 636"/>
                <a:gd name="T7" fmla="*/ 353977348 h 752"/>
                <a:gd name="T8" fmla="*/ 87708265 w 636"/>
                <a:gd name="T9" fmla="*/ 303611073 h 752"/>
                <a:gd name="T10" fmla="*/ 147223747 w 636"/>
                <a:gd name="T11" fmla="*/ 283840813 h 752"/>
                <a:gd name="T12" fmla="*/ 157963679 w 636"/>
                <a:gd name="T13" fmla="*/ 282899503 h 752"/>
                <a:gd name="T14" fmla="*/ 179890443 w 636"/>
                <a:gd name="T15" fmla="*/ 254186109 h 752"/>
                <a:gd name="T16" fmla="*/ 215242247 w 636"/>
                <a:gd name="T17" fmla="*/ 236298469 h 752"/>
                <a:gd name="T18" fmla="*/ 218822447 w 636"/>
                <a:gd name="T19" fmla="*/ 221706787 h 752"/>
                <a:gd name="T20" fmla="*/ 234036962 w 636"/>
                <a:gd name="T21" fmla="*/ 192051397 h 752"/>
                <a:gd name="T22" fmla="*/ 250594051 w 636"/>
                <a:gd name="T23" fmla="*/ 173223090 h 752"/>
                <a:gd name="T24" fmla="*/ 284603280 w 636"/>
                <a:gd name="T25" fmla="*/ 163337960 h 752"/>
                <a:gd name="T26" fmla="*/ 268046191 w 636"/>
                <a:gd name="T27" fmla="*/ 118620233 h 752"/>
                <a:gd name="T28" fmla="*/ 249251476 w 636"/>
                <a:gd name="T29" fmla="*/ 100732593 h 752"/>
                <a:gd name="T30" fmla="*/ 239406593 w 636"/>
                <a:gd name="T31" fmla="*/ 95084045 h 752"/>
                <a:gd name="T32" fmla="*/ 219717497 w 636"/>
                <a:gd name="T33" fmla="*/ 86611545 h 752"/>
                <a:gd name="T34" fmla="*/ 221506929 w 636"/>
                <a:gd name="T35" fmla="*/ 65429319 h 752"/>
                <a:gd name="T36" fmla="*/ 206739940 w 636"/>
                <a:gd name="T37" fmla="*/ 63076044 h 752"/>
                <a:gd name="T38" fmla="*/ 161096355 w 636"/>
                <a:gd name="T39" fmla="*/ 68253936 h 752"/>
                <a:gd name="T40" fmla="*/ 96209903 w 636"/>
                <a:gd name="T41" fmla="*/ 40010500 h 752"/>
                <a:gd name="T42" fmla="*/ 90392746 w 636"/>
                <a:gd name="T43" fmla="*/ 27772095 h 752"/>
                <a:gd name="T44" fmla="*/ 87260719 w 636"/>
                <a:gd name="T45" fmla="*/ 0 h 752"/>
                <a:gd name="T46" fmla="*/ 36694390 w 636"/>
                <a:gd name="T47" fmla="*/ 56014844 h 752"/>
                <a:gd name="T48" fmla="*/ 36694390 w 636"/>
                <a:gd name="T49" fmla="*/ 83316273 h 752"/>
                <a:gd name="T50" fmla="*/ 35799340 w 636"/>
                <a:gd name="T51" fmla="*/ 107793792 h 752"/>
                <a:gd name="T52" fmla="*/ 0 w 636"/>
                <a:gd name="T53" fmla="*/ 159101378 h 752"/>
                <a:gd name="T54" fmla="*/ 4474583 w 636"/>
                <a:gd name="T55" fmla="*/ 184990884 h 752"/>
                <a:gd name="T56" fmla="*/ 11187463 w 636"/>
                <a:gd name="T57" fmla="*/ 239593741 h 752"/>
                <a:gd name="T58" fmla="*/ 8949835 w 636"/>
                <a:gd name="T59" fmla="*/ 262658587 h 7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6"/>
                <a:gd name="T91" fmla="*/ 0 h 752"/>
                <a:gd name="T92" fmla="*/ 636 w 636"/>
                <a:gd name="T93" fmla="*/ 752 h 7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6" h="752">
                  <a:moveTo>
                    <a:pt x="20" y="558"/>
                  </a:moveTo>
                  <a:lnTo>
                    <a:pt x="23" y="695"/>
                  </a:lnTo>
                  <a:lnTo>
                    <a:pt x="56" y="714"/>
                  </a:lnTo>
                  <a:lnTo>
                    <a:pt x="224" y="752"/>
                  </a:lnTo>
                  <a:lnTo>
                    <a:pt x="196" y="645"/>
                  </a:lnTo>
                  <a:lnTo>
                    <a:pt x="329" y="603"/>
                  </a:lnTo>
                  <a:lnTo>
                    <a:pt x="353" y="601"/>
                  </a:lnTo>
                  <a:lnTo>
                    <a:pt x="402" y="540"/>
                  </a:lnTo>
                  <a:lnTo>
                    <a:pt x="481" y="502"/>
                  </a:lnTo>
                  <a:lnTo>
                    <a:pt x="489" y="471"/>
                  </a:lnTo>
                  <a:lnTo>
                    <a:pt x="523" y="408"/>
                  </a:lnTo>
                  <a:lnTo>
                    <a:pt x="560" y="368"/>
                  </a:lnTo>
                  <a:lnTo>
                    <a:pt x="636" y="347"/>
                  </a:lnTo>
                  <a:lnTo>
                    <a:pt x="599" y="252"/>
                  </a:lnTo>
                  <a:lnTo>
                    <a:pt x="557" y="214"/>
                  </a:lnTo>
                  <a:lnTo>
                    <a:pt x="535" y="202"/>
                  </a:lnTo>
                  <a:lnTo>
                    <a:pt x="491" y="184"/>
                  </a:lnTo>
                  <a:lnTo>
                    <a:pt x="495" y="139"/>
                  </a:lnTo>
                  <a:lnTo>
                    <a:pt x="462" y="134"/>
                  </a:lnTo>
                  <a:lnTo>
                    <a:pt x="360" y="145"/>
                  </a:lnTo>
                  <a:lnTo>
                    <a:pt x="215" y="85"/>
                  </a:lnTo>
                  <a:lnTo>
                    <a:pt x="202" y="59"/>
                  </a:lnTo>
                  <a:lnTo>
                    <a:pt x="195" y="0"/>
                  </a:lnTo>
                  <a:lnTo>
                    <a:pt x="82" y="119"/>
                  </a:lnTo>
                  <a:lnTo>
                    <a:pt x="82" y="177"/>
                  </a:lnTo>
                  <a:lnTo>
                    <a:pt x="80" y="229"/>
                  </a:lnTo>
                  <a:lnTo>
                    <a:pt x="0" y="338"/>
                  </a:lnTo>
                  <a:lnTo>
                    <a:pt x="10" y="393"/>
                  </a:lnTo>
                  <a:lnTo>
                    <a:pt x="25" y="509"/>
                  </a:lnTo>
                  <a:lnTo>
                    <a:pt x="20" y="558"/>
                  </a:lnTo>
                  <a:close/>
                </a:path>
              </a:pathLst>
            </a:custGeom>
            <a:solidFill>
              <a:srgbClr val="92D050"/>
            </a:solidFill>
            <a:ln w="1587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0" name="Freeform 82"/>
            <p:cNvSpPr>
              <a:spLocks/>
            </p:cNvSpPr>
            <p:nvPr/>
          </p:nvSpPr>
          <p:spPr bwMode="auto">
            <a:xfrm>
              <a:off x="1594379" y="1942698"/>
              <a:ext cx="320056" cy="120105"/>
            </a:xfrm>
            <a:custGeom>
              <a:avLst/>
              <a:gdLst>
                <a:gd name="T0" fmla="*/ 129358939 w 442"/>
                <a:gd name="T1" fmla="*/ 66068628 h 175"/>
                <a:gd name="T2" fmla="*/ 112140322 w 442"/>
                <a:gd name="T3" fmla="*/ 61315020 h 175"/>
                <a:gd name="T4" fmla="*/ 95804762 w 442"/>
                <a:gd name="T5" fmla="*/ 55136363 h 175"/>
                <a:gd name="T6" fmla="*/ 89182165 w 442"/>
                <a:gd name="T7" fmla="*/ 52759903 h 175"/>
                <a:gd name="T8" fmla="*/ 67548907 w 442"/>
                <a:gd name="T9" fmla="*/ 83179550 h 175"/>
                <a:gd name="T10" fmla="*/ 0 w 442"/>
                <a:gd name="T11" fmla="*/ 59414266 h 175"/>
                <a:gd name="T12" fmla="*/ 6622599 w 442"/>
                <a:gd name="T13" fmla="*/ 43253365 h 175"/>
                <a:gd name="T14" fmla="*/ 43266487 w 442"/>
                <a:gd name="T15" fmla="*/ 28993919 h 175"/>
                <a:gd name="T16" fmla="*/ 101986161 w 442"/>
                <a:gd name="T17" fmla="*/ 12358008 h 175"/>
                <a:gd name="T18" fmla="*/ 114789493 w 442"/>
                <a:gd name="T19" fmla="*/ 9030824 h 175"/>
                <a:gd name="T20" fmla="*/ 144810777 w 442"/>
                <a:gd name="T21" fmla="*/ 10932268 h 175"/>
                <a:gd name="T22" fmla="*/ 166885876 w 442"/>
                <a:gd name="T23" fmla="*/ 3802199 h 175"/>
                <a:gd name="T24" fmla="*/ 195141752 w 442"/>
                <a:gd name="T25" fmla="*/ 0 h 175"/>
                <a:gd name="T26" fmla="*/ 184987592 w 442"/>
                <a:gd name="T27" fmla="*/ 55611379 h 175"/>
                <a:gd name="T28" fmla="*/ 173066611 w 442"/>
                <a:gd name="T29" fmla="*/ 55611379 h 175"/>
                <a:gd name="T30" fmla="*/ 143486523 w 442"/>
                <a:gd name="T31" fmla="*/ 63691479 h 175"/>
                <a:gd name="T32" fmla="*/ 129358939 w 442"/>
                <a:gd name="T33" fmla="*/ 66068628 h 1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2"/>
                <a:gd name="T52" fmla="*/ 0 h 175"/>
                <a:gd name="T53" fmla="*/ 442 w 442"/>
                <a:gd name="T54" fmla="*/ 175 h 1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2" h="175">
                  <a:moveTo>
                    <a:pt x="293" y="139"/>
                  </a:moveTo>
                  <a:lnTo>
                    <a:pt x="254" y="129"/>
                  </a:lnTo>
                  <a:lnTo>
                    <a:pt x="217" y="116"/>
                  </a:lnTo>
                  <a:lnTo>
                    <a:pt x="202" y="111"/>
                  </a:lnTo>
                  <a:lnTo>
                    <a:pt x="153" y="175"/>
                  </a:lnTo>
                  <a:lnTo>
                    <a:pt x="0" y="125"/>
                  </a:lnTo>
                  <a:lnTo>
                    <a:pt x="15" y="91"/>
                  </a:lnTo>
                  <a:lnTo>
                    <a:pt x="98" y="61"/>
                  </a:lnTo>
                  <a:lnTo>
                    <a:pt x="231" y="26"/>
                  </a:lnTo>
                  <a:lnTo>
                    <a:pt x="260" y="19"/>
                  </a:lnTo>
                  <a:lnTo>
                    <a:pt x="328" y="23"/>
                  </a:lnTo>
                  <a:lnTo>
                    <a:pt x="378" y="8"/>
                  </a:lnTo>
                  <a:lnTo>
                    <a:pt x="442" y="0"/>
                  </a:lnTo>
                  <a:lnTo>
                    <a:pt x="419" y="117"/>
                  </a:lnTo>
                  <a:lnTo>
                    <a:pt x="392" y="117"/>
                  </a:lnTo>
                  <a:lnTo>
                    <a:pt x="325" y="134"/>
                  </a:lnTo>
                  <a:lnTo>
                    <a:pt x="293" y="139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1" name="Freeform 83"/>
            <p:cNvSpPr>
              <a:spLocks/>
            </p:cNvSpPr>
            <p:nvPr/>
          </p:nvSpPr>
          <p:spPr bwMode="auto">
            <a:xfrm>
              <a:off x="3192635" y="1309207"/>
              <a:ext cx="388929" cy="315568"/>
            </a:xfrm>
            <a:custGeom>
              <a:avLst/>
              <a:gdLst>
                <a:gd name="T0" fmla="*/ 240148296 w 536"/>
                <a:gd name="T1" fmla="*/ 108333918 h 456"/>
                <a:gd name="T2" fmla="*/ 215954422 w 536"/>
                <a:gd name="T3" fmla="*/ 115460684 h 456"/>
                <a:gd name="T4" fmla="*/ 168462231 w 536"/>
                <a:gd name="T5" fmla="*/ 139693342 h 456"/>
                <a:gd name="T6" fmla="*/ 106184676 w 536"/>
                <a:gd name="T7" fmla="*/ 198136451 h 456"/>
                <a:gd name="T8" fmla="*/ 66757576 w 536"/>
                <a:gd name="T9" fmla="*/ 216667146 h 456"/>
                <a:gd name="T10" fmla="*/ 56452840 w 536"/>
                <a:gd name="T11" fmla="*/ 177705289 h 456"/>
                <a:gd name="T12" fmla="*/ 42115223 w 536"/>
                <a:gd name="T13" fmla="*/ 149196157 h 456"/>
                <a:gd name="T14" fmla="*/ 43459959 w 536"/>
                <a:gd name="T15" fmla="*/ 125914055 h 456"/>
                <a:gd name="T16" fmla="*/ 0 w 536"/>
                <a:gd name="T17" fmla="*/ 102631953 h 456"/>
                <a:gd name="T18" fmla="*/ 66757576 w 536"/>
                <a:gd name="T19" fmla="*/ 54166614 h 456"/>
                <a:gd name="T20" fmla="*/ 137995821 w 536"/>
                <a:gd name="T21" fmla="*/ 14729850 h 456"/>
                <a:gd name="T22" fmla="*/ 199824950 w 536"/>
                <a:gd name="T23" fmla="*/ 0 h 456"/>
                <a:gd name="T24" fmla="*/ 215058155 w 536"/>
                <a:gd name="T25" fmla="*/ 26608028 h 456"/>
                <a:gd name="T26" fmla="*/ 218194088 w 536"/>
                <a:gd name="T27" fmla="*/ 33735484 h 456"/>
                <a:gd name="T28" fmla="*/ 227603225 w 536"/>
                <a:gd name="T29" fmla="*/ 64145052 h 456"/>
                <a:gd name="T30" fmla="*/ 208337820 w 536"/>
                <a:gd name="T31" fmla="*/ 101681396 h 456"/>
                <a:gd name="T32" fmla="*/ 240148296 w 536"/>
                <a:gd name="T33" fmla="*/ 108333918 h 4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6"/>
                <a:gd name="T52" fmla="*/ 0 h 456"/>
                <a:gd name="T53" fmla="*/ 536 w 536"/>
                <a:gd name="T54" fmla="*/ 456 h 4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6" h="456">
                  <a:moveTo>
                    <a:pt x="536" y="228"/>
                  </a:moveTo>
                  <a:lnTo>
                    <a:pt x="482" y="243"/>
                  </a:lnTo>
                  <a:lnTo>
                    <a:pt x="376" y="294"/>
                  </a:lnTo>
                  <a:lnTo>
                    <a:pt x="237" y="417"/>
                  </a:lnTo>
                  <a:lnTo>
                    <a:pt x="149" y="456"/>
                  </a:lnTo>
                  <a:lnTo>
                    <a:pt x="126" y="374"/>
                  </a:lnTo>
                  <a:lnTo>
                    <a:pt x="94" y="314"/>
                  </a:lnTo>
                  <a:lnTo>
                    <a:pt x="97" y="265"/>
                  </a:lnTo>
                  <a:lnTo>
                    <a:pt x="0" y="216"/>
                  </a:lnTo>
                  <a:lnTo>
                    <a:pt x="149" y="114"/>
                  </a:lnTo>
                  <a:lnTo>
                    <a:pt x="308" y="31"/>
                  </a:lnTo>
                  <a:lnTo>
                    <a:pt x="446" y="0"/>
                  </a:lnTo>
                  <a:lnTo>
                    <a:pt x="480" y="56"/>
                  </a:lnTo>
                  <a:lnTo>
                    <a:pt x="487" y="71"/>
                  </a:lnTo>
                  <a:lnTo>
                    <a:pt x="508" y="135"/>
                  </a:lnTo>
                  <a:lnTo>
                    <a:pt x="465" y="214"/>
                  </a:lnTo>
                  <a:lnTo>
                    <a:pt x="536" y="228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2" name="Freeform 84"/>
            <p:cNvSpPr>
              <a:spLocks/>
            </p:cNvSpPr>
            <p:nvPr/>
          </p:nvSpPr>
          <p:spPr bwMode="auto">
            <a:xfrm>
              <a:off x="3206814" y="1464636"/>
              <a:ext cx="486161" cy="456867"/>
            </a:xfrm>
            <a:custGeom>
              <a:avLst/>
              <a:gdLst>
                <a:gd name="T0" fmla="*/ 278135106 w 674"/>
                <a:gd name="T1" fmla="*/ 42373970 h 664"/>
                <a:gd name="T2" fmla="*/ 299461760 w 674"/>
                <a:gd name="T3" fmla="*/ 61677101 h 664"/>
                <a:gd name="T4" fmla="*/ 295907651 w 674"/>
                <a:gd name="T5" fmla="*/ 72506116 h 664"/>
                <a:gd name="T6" fmla="*/ 253254344 w 674"/>
                <a:gd name="T7" fmla="*/ 92751359 h 664"/>
                <a:gd name="T8" fmla="*/ 237258854 w 674"/>
                <a:gd name="T9" fmla="*/ 129004749 h 664"/>
                <a:gd name="T10" fmla="*/ 230149969 w 674"/>
                <a:gd name="T11" fmla="*/ 164786746 h 664"/>
                <a:gd name="T12" fmla="*/ 273691804 w 674"/>
                <a:gd name="T13" fmla="*/ 207160748 h 664"/>
                <a:gd name="T14" fmla="*/ 262584213 w 674"/>
                <a:gd name="T15" fmla="*/ 239647107 h 664"/>
                <a:gd name="T16" fmla="*/ 201714431 w 674"/>
                <a:gd name="T17" fmla="*/ 239647107 h 664"/>
                <a:gd name="T18" fmla="*/ 131070141 w 674"/>
                <a:gd name="T19" fmla="*/ 312623908 h 664"/>
                <a:gd name="T20" fmla="*/ 58204221 w 674"/>
                <a:gd name="T21" fmla="*/ 270721343 h 664"/>
                <a:gd name="T22" fmla="*/ 48873685 w 674"/>
                <a:gd name="T23" fmla="*/ 221756108 h 664"/>
                <a:gd name="T24" fmla="*/ 7997414 w 674"/>
                <a:gd name="T25" fmla="*/ 218459784 h 664"/>
                <a:gd name="T26" fmla="*/ 0 w 674"/>
                <a:gd name="T27" fmla="*/ 194918924 h 664"/>
                <a:gd name="T28" fmla="*/ 11552192 w 674"/>
                <a:gd name="T29" fmla="*/ 174673660 h 664"/>
                <a:gd name="T30" fmla="*/ 14662371 w 674"/>
                <a:gd name="T31" fmla="*/ 135125318 h 664"/>
                <a:gd name="T32" fmla="*/ 58204221 w 674"/>
                <a:gd name="T33" fmla="*/ 107346719 h 664"/>
                <a:gd name="T34" fmla="*/ 97302773 w 674"/>
                <a:gd name="T35" fmla="*/ 88984992 h 664"/>
                <a:gd name="T36" fmla="*/ 159061083 w 674"/>
                <a:gd name="T37" fmla="*/ 31074247 h 664"/>
                <a:gd name="T38" fmla="*/ 206157734 w 674"/>
                <a:gd name="T39" fmla="*/ 7061986 h 664"/>
                <a:gd name="T40" fmla="*/ 230149969 w 674"/>
                <a:gd name="T41" fmla="*/ 0 h 664"/>
                <a:gd name="T42" fmla="*/ 273691804 w 674"/>
                <a:gd name="T43" fmla="*/ 5649864 h 664"/>
                <a:gd name="T44" fmla="*/ 278135106 w 674"/>
                <a:gd name="T45" fmla="*/ 42373970 h 6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4"/>
                <a:gd name="T70" fmla="*/ 0 h 664"/>
                <a:gd name="T71" fmla="*/ 674 w 674"/>
                <a:gd name="T72" fmla="*/ 664 h 6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4" h="664">
                  <a:moveTo>
                    <a:pt x="626" y="90"/>
                  </a:moveTo>
                  <a:lnTo>
                    <a:pt x="674" y="131"/>
                  </a:lnTo>
                  <a:lnTo>
                    <a:pt x="666" y="154"/>
                  </a:lnTo>
                  <a:lnTo>
                    <a:pt x="570" y="197"/>
                  </a:lnTo>
                  <a:lnTo>
                    <a:pt x="534" y="274"/>
                  </a:lnTo>
                  <a:lnTo>
                    <a:pt x="518" y="350"/>
                  </a:lnTo>
                  <a:lnTo>
                    <a:pt x="616" y="440"/>
                  </a:lnTo>
                  <a:lnTo>
                    <a:pt x="591" y="509"/>
                  </a:lnTo>
                  <a:lnTo>
                    <a:pt x="454" y="509"/>
                  </a:lnTo>
                  <a:lnTo>
                    <a:pt x="295" y="664"/>
                  </a:lnTo>
                  <a:lnTo>
                    <a:pt x="131" y="575"/>
                  </a:lnTo>
                  <a:lnTo>
                    <a:pt x="110" y="471"/>
                  </a:lnTo>
                  <a:lnTo>
                    <a:pt x="18" y="464"/>
                  </a:lnTo>
                  <a:lnTo>
                    <a:pt x="0" y="414"/>
                  </a:lnTo>
                  <a:lnTo>
                    <a:pt x="26" y="371"/>
                  </a:lnTo>
                  <a:lnTo>
                    <a:pt x="33" y="287"/>
                  </a:lnTo>
                  <a:lnTo>
                    <a:pt x="131" y="228"/>
                  </a:lnTo>
                  <a:lnTo>
                    <a:pt x="219" y="189"/>
                  </a:lnTo>
                  <a:lnTo>
                    <a:pt x="358" y="66"/>
                  </a:lnTo>
                  <a:lnTo>
                    <a:pt x="464" y="15"/>
                  </a:lnTo>
                  <a:lnTo>
                    <a:pt x="518" y="0"/>
                  </a:lnTo>
                  <a:lnTo>
                    <a:pt x="616" y="12"/>
                  </a:lnTo>
                  <a:lnTo>
                    <a:pt x="626" y="9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3" name="Freeform 85"/>
            <p:cNvSpPr>
              <a:spLocks/>
            </p:cNvSpPr>
            <p:nvPr/>
          </p:nvSpPr>
          <p:spPr bwMode="auto">
            <a:xfrm>
              <a:off x="2574805" y="1992153"/>
              <a:ext cx="1474689" cy="1212817"/>
            </a:xfrm>
            <a:custGeom>
              <a:avLst/>
              <a:gdLst>
                <a:gd name="T0" fmla="*/ 586804515 w 2039"/>
                <a:gd name="T1" fmla="*/ 636523674 h 1766"/>
                <a:gd name="T2" fmla="*/ 624288623 w 2039"/>
                <a:gd name="T3" fmla="*/ 602001598 h 1766"/>
                <a:gd name="T4" fmla="*/ 735402420 w 2039"/>
                <a:gd name="T5" fmla="*/ 666315906 h 1766"/>
                <a:gd name="T6" fmla="*/ 739864734 w 2039"/>
                <a:gd name="T7" fmla="*/ 644562618 h 1766"/>
                <a:gd name="T8" fmla="*/ 766192388 w 2039"/>
                <a:gd name="T9" fmla="*/ 714551637 h 1766"/>
                <a:gd name="T10" fmla="*/ 805907654 w 2039"/>
                <a:gd name="T11" fmla="*/ 805348561 h 1766"/>
                <a:gd name="T12" fmla="*/ 814386719 w 2039"/>
                <a:gd name="T13" fmla="*/ 763260662 h 1766"/>
                <a:gd name="T14" fmla="*/ 859010530 w 2039"/>
                <a:gd name="T15" fmla="*/ 817171104 h 1766"/>
                <a:gd name="T16" fmla="*/ 867042695 w 2039"/>
                <a:gd name="T17" fmla="*/ 735359541 h 1766"/>
                <a:gd name="T18" fmla="*/ 909881580 w 2039"/>
                <a:gd name="T19" fmla="*/ 680503372 h 1766"/>
                <a:gd name="T20" fmla="*/ 805907654 w 2039"/>
                <a:gd name="T21" fmla="*/ 609568109 h 1766"/>
                <a:gd name="T22" fmla="*/ 779133768 w 2039"/>
                <a:gd name="T23" fmla="*/ 551874068 h 1766"/>
                <a:gd name="T24" fmla="*/ 761730074 w 2039"/>
                <a:gd name="T25" fmla="*/ 483776848 h 1766"/>
                <a:gd name="T26" fmla="*/ 728708280 w 2039"/>
                <a:gd name="T27" fmla="*/ 422772330 h 1766"/>
                <a:gd name="T28" fmla="*/ 738972271 w 2039"/>
                <a:gd name="T29" fmla="*/ 363660298 h 1766"/>
                <a:gd name="T30" fmla="*/ 791182016 w 2039"/>
                <a:gd name="T31" fmla="*/ 297927227 h 1766"/>
                <a:gd name="T32" fmla="*/ 814386719 w 2039"/>
                <a:gd name="T33" fmla="*/ 254893085 h 1766"/>
                <a:gd name="T34" fmla="*/ 853655752 w 2039"/>
                <a:gd name="T35" fmla="*/ 151328191 h 1766"/>
                <a:gd name="T36" fmla="*/ 763961231 w 2039"/>
                <a:gd name="T37" fmla="*/ 125318870 h 1766"/>
                <a:gd name="T38" fmla="*/ 716660032 w 2039"/>
                <a:gd name="T39" fmla="*/ 155111102 h 1766"/>
                <a:gd name="T40" fmla="*/ 634105715 w 2039"/>
                <a:gd name="T41" fmla="*/ 71407718 h 1766"/>
                <a:gd name="T42" fmla="*/ 612686606 w 2039"/>
                <a:gd name="T43" fmla="*/ 26955576 h 1766"/>
                <a:gd name="T44" fmla="*/ 470336108 w 2039"/>
                <a:gd name="T45" fmla="*/ 8039635 h 1766"/>
                <a:gd name="T46" fmla="*/ 471674803 w 2039"/>
                <a:gd name="T47" fmla="*/ 51073108 h 1766"/>
                <a:gd name="T48" fmla="*/ 395814124 w 2039"/>
                <a:gd name="T49" fmla="*/ 101673782 h 1766"/>
                <a:gd name="T50" fmla="*/ 275775782 w 2039"/>
                <a:gd name="T51" fmla="*/ 148017714 h 1766"/>
                <a:gd name="T52" fmla="*/ 184743235 w 2039"/>
                <a:gd name="T53" fmla="*/ 133830936 h 1766"/>
                <a:gd name="T54" fmla="*/ 94156209 w 2039"/>
                <a:gd name="T55" fmla="*/ 122480826 h 1766"/>
                <a:gd name="T56" fmla="*/ 73183311 w 2039"/>
                <a:gd name="T57" fmla="*/ 178756190 h 1766"/>
                <a:gd name="T58" fmla="*/ 7139705 w 2039"/>
                <a:gd name="T59" fmla="*/ 230774875 h 1766"/>
                <a:gd name="T60" fmla="*/ 55779617 w 2039"/>
                <a:gd name="T61" fmla="*/ 257730440 h 1766"/>
                <a:gd name="T62" fmla="*/ 137441994 w 2039"/>
                <a:gd name="T63" fmla="*/ 247326574 h 1766"/>
                <a:gd name="T64" fmla="*/ 178049763 w 2039"/>
                <a:gd name="T65" fmla="*/ 267661184 h 1766"/>
                <a:gd name="T66" fmla="*/ 263281302 w 2039"/>
                <a:gd name="T67" fmla="*/ 279483728 h 1766"/>
                <a:gd name="T68" fmla="*/ 310582502 w 2039"/>
                <a:gd name="T69" fmla="*/ 330556815 h 1766"/>
                <a:gd name="T70" fmla="*/ 321292056 w 2039"/>
                <a:gd name="T71" fmla="*/ 346635392 h 1766"/>
                <a:gd name="T72" fmla="*/ 317722204 w 2039"/>
                <a:gd name="T73" fmla="*/ 412841585 h 1766"/>
                <a:gd name="T74" fmla="*/ 352529007 w 2039"/>
                <a:gd name="T75" fmla="*/ 493707592 h 1766"/>
                <a:gd name="T76" fmla="*/ 362346099 w 2039"/>
                <a:gd name="T77" fmla="*/ 575519155 h 1766"/>
                <a:gd name="T78" fmla="*/ 284700411 w 2039"/>
                <a:gd name="T79" fmla="*/ 636996108 h 1766"/>
                <a:gd name="T80" fmla="*/ 334679667 w 2039"/>
                <a:gd name="T81" fmla="*/ 698000626 h 1766"/>
                <a:gd name="T82" fmla="*/ 418572595 w 2039"/>
                <a:gd name="T83" fmla="*/ 690434116 h 1766"/>
                <a:gd name="T84" fmla="*/ 533702307 w 2039"/>
                <a:gd name="T85" fmla="*/ 684286283 h 17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39"/>
                <a:gd name="T130" fmla="*/ 0 h 1766"/>
                <a:gd name="T131" fmla="*/ 2039 w 2039"/>
                <a:gd name="T132" fmla="*/ 1766 h 17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39" h="1766">
                  <a:moveTo>
                    <a:pt x="1196" y="1447"/>
                  </a:moveTo>
                  <a:lnTo>
                    <a:pt x="1315" y="1346"/>
                  </a:lnTo>
                  <a:lnTo>
                    <a:pt x="1322" y="1295"/>
                  </a:lnTo>
                  <a:lnTo>
                    <a:pt x="1399" y="1273"/>
                  </a:lnTo>
                  <a:lnTo>
                    <a:pt x="1478" y="1289"/>
                  </a:lnTo>
                  <a:lnTo>
                    <a:pt x="1648" y="1409"/>
                  </a:lnTo>
                  <a:lnTo>
                    <a:pt x="1629" y="1372"/>
                  </a:lnTo>
                  <a:lnTo>
                    <a:pt x="1658" y="1363"/>
                  </a:lnTo>
                  <a:lnTo>
                    <a:pt x="1743" y="1478"/>
                  </a:lnTo>
                  <a:lnTo>
                    <a:pt x="1717" y="1511"/>
                  </a:lnTo>
                  <a:lnTo>
                    <a:pt x="1716" y="1613"/>
                  </a:lnTo>
                  <a:lnTo>
                    <a:pt x="1806" y="1703"/>
                  </a:lnTo>
                  <a:lnTo>
                    <a:pt x="1805" y="1638"/>
                  </a:lnTo>
                  <a:lnTo>
                    <a:pt x="1825" y="1614"/>
                  </a:lnTo>
                  <a:lnTo>
                    <a:pt x="1890" y="1766"/>
                  </a:lnTo>
                  <a:lnTo>
                    <a:pt x="1925" y="1728"/>
                  </a:lnTo>
                  <a:lnTo>
                    <a:pt x="1976" y="1583"/>
                  </a:lnTo>
                  <a:lnTo>
                    <a:pt x="1943" y="1555"/>
                  </a:lnTo>
                  <a:lnTo>
                    <a:pt x="1932" y="1521"/>
                  </a:lnTo>
                  <a:lnTo>
                    <a:pt x="2039" y="1439"/>
                  </a:lnTo>
                  <a:lnTo>
                    <a:pt x="1910" y="1373"/>
                  </a:lnTo>
                  <a:lnTo>
                    <a:pt x="1806" y="1289"/>
                  </a:lnTo>
                  <a:lnTo>
                    <a:pt x="1744" y="1211"/>
                  </a:lnTo>
                  <a:lnTo>
                    <a:pt x="1746" y="1167"/>
                  </a:lnTo>
                  <a:lnTo>
                    <a:pt x="1705" y="1114"/>
                  </a:lnTo>
                  <a:lnTo>
                    <a:pt x="1707" y="1023"/>
                  </a:lnTo>
                  <a:lnTo>
                    <a:pt x="1614" y="937"/>
                  </a:lnTo>
                  <a:lnTo>
                    <a:pt x="1633" y="894"/>
                  </a:lnTo>
                  <a:lnTo>
                    <a:pt x="1656" y="784"/>
                  </a:lnTo>
                  <a:lnTo>
                    <a:pt x="1656" y="769"/>
                  </a:lnTo>
                  <a:lnTo>
                    <a:pt x="1699" y="624"/>
                  </a:lnTo>
                  <a:lnTo>
                    <a:pt x="1773" y="630"/>
                  </a:lnTo>
                  <a:lnTo>
                    <a:pt x="1855" y="556"/>
                  </a:lnTo>
                  <a:lnTo>
                    <a:pt x="1825" y="539"/>
                  </a:lnTo>
                  <a:lnTo>
                    <a:pt x="1822" y="464"/>
                  </a:lnTo>
                  <a:lnTo>
                    <a:pt x="1913" y="320"/>
                  </a:lnTo>
                  <a:lnTo>
                    <a:pt x="1782" y="276"/>
                  </a:lnTo>
                  <a:lnTo>
                    <a:pt x="1712" y="265"/>
                  </a:lnTo>
                  <a:lnTo>
                    <a:pt x="1654" y="268"/>
                  </a:lnTo>
                  <a:lnTo>
                    <a:pt x="1606" y="328"/>
                  </a:lnTo>
                  <a:lnTo>
                    <a:pt x="1495" y="201"/>
                  </a:lnTo>
                  <a:lnTo>
                    <a:pt x="1421" y="151"/>
                  </a:lnTo>
                  <a:lnTo>
                    <a:pt x="1443" y="78"/>
                  </a:lnTo>
                  <a:lnTo>
                    <a:pt x="1373" y="57"/>
                  </a:lnTo>
                  <a:lnTo>
                    <a:pt x="1161" y="0"/>
                  </a:lnTo>
                  <a:lnTo>
                    <a:pt x="1054" y="17"/>
                  </a:lnTo>
                  <a:lnTo>
                    <a:pt x="1029" y="52"/>
                  </a:lnTo>
                  <a:lnTo>
                    <a:pt x="1057" y="108"/>
                  </a:lnTo>
                  <a:lnTo>
                    <a:pt x="912" y="201"/>
                  </a:lnTo>
                  <a:lnTo>
                    <a:pt x="887" y="215"/>
                  </a:lnTo>
                  <a:lnTo>
                    <a:pt x="722" y="309"/>
                  </a:lnTo>
                  <a:lnTo>
                    <a:pt x="618" y="313"/>
                  </a:lnTo>
                  <a:lnTo>
                    <a:pt x="592" y="325"/>
                  </a:lnTo>
                  <a:lnTo>
                    <a:pt x="414" y="283"/>
                  </a:lnTo>
                  <a:lnTo>
                    <a:pt x="319" y="310"/>
                  </a:lnTo>
                  <a:lnTo>
                    <a:pt x="211" y="259"/>
                  </a:lnTo>
                  <a:lnTo>
                    <a:pt x="188" y="286"/>
                  </a:lnTo>
                  <a:lnTo>
                    <a:pt x="164" y="378"/>
                  </a:lnTo>
                  <a:lnTo>
                    <a:pt x="0" y="460"/>
                  </a:lnTo>
                  <a:lnTo>
                    <a:pt x="16" y="488"/>
                  </a:lnTo>
                  <a:lnTo>
                    <a:pt x="32" y="539"/>
                  </a:lnTo>
                  <a:lnTo>
                    <a:pt x="125" y="545"/>
                  </a:lnTo>
                  <a:lnTo>
                    <a:pt x="242" y="548"/>
                  </a:lnTo>
                  <a:lnTo>
                    <a:pt x="308" y="523"/>
                  </a:lnTo>
                  <a:lnTo>
                    <a:pt x="397" y="536"/>
                  </a:lnTo>
                  <a:lnTo>
                    <a:pt x="399" y="566"/>
                  </a:lnTo>
                  <a:lnTo>
                    <a:pt x="564" y="556"/>
                  </a:lnTo>
                  <a:lnTo>
                    <a:pt x="590" y="591"/>
                  </a:lnTo>
                  <a:lnTo>
                    <a:pt x="636" y="692"/>
                  </a:lnTo>
                  <a:lnTo>
                    <a:pt x="696" y="699"/>
                  </a:lnTo>
                  <a:lnTo>
                    <a:pt x="677" y="727"/>
                  </a:lnTo>
                  <a:lnTo>
                    <a:pt x="720" y="733"/>
                  </a:lnTo>
                  <a:lnTo>
                    <a:pt x="656" y="813"/>
                  </a:lnTo>
                  <a:lnTo>
                    <a:pt x="712" y="873"/>
                  </a:lnTo>
                  <a:lnTo>
                    <a:pt x="766" y="1025"/>
                  </a:lnTo>
                  <a:lnTo>
                    <a:pt x="790" y="1044"/>
                  </a:lnTo>
                  <a:lnTo>
                    <a:pt x="764" y="1155"/>
                  </a:lnTo>
                  <a:lnTo>
                    <a:pt x="812" y="1217"/>
                  </a:lnTo>
                  <a:lnTo>
                    <a:pt x="784" y="1271"/>
                  </a:lnTo>
                  <a:lnTo>
                    <a:pt x="638" y="1347"/>
                  </a:lnTo>
                  <a:lnTo>
                    <a:pt x="679" y="1366"/>
                  </a:lnTo>
                  <a:lnTo>
                    <a:pt x="750" y="1476"/>
                  </a:lnTo>
                  <a:lnTo>
                    <a:pt x="829" y="1477"/>
                  </a:lnTo>
                  <a:lnTo>
                    <a:pt x="938" y="1460"/>
                  </a:lnTo>
                  <a:lnTo>
                    <a:pt x="1014" y="1494"/>
                  </a:lnTo>
                  <a:lnTo>
                    <a:pt x="1196" y="1447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4" name="Freeform 86"/>
            <p:cNvSpPr>
              <a:spLocks/>
            </p:cNvSpPr>
            <p:nvPr/>
          </p:nvSpPr>
          <p:spPr bwMode="auto">
            <a:xfrm>
              <a:off x="3743618" y="2211166"/>
              <a:ext cx="449699" cy="581682"/>
            </a:xfrm>
            <a:custGeom>
              <a:avLst/>
              <a:gdLst>
                <a:gd name="T0" fmla="*/ 199632918 w 620"/>
                <a:gd name="T1" fmla="*/ 28234250 h 847"/>
                <a:gd name="T2" fmla="*/ 225982067 w 620"/>
                <a:gd name="T3" fmla="*/ 53645008 h 847"/>
                <a:gd name="T4" fmla="*/ 238040606 w 620"/>
                <a:gd name="T5" fmla="*/ 63526546 h 847"/>
                <a:gd name="T6" fmla="*/ 252331885 w 620"/>
                <a:gd name="T7" fmla="*/ 125642033 h 847"/>
                <a:gd name="T8" fmla="*/ 276895377 w 620"/>
                <a:gd name="T9" fmla="*/ 159993154 h 847"/>
                <a:gd name="T10" fmla="*/ 234914368 w 620"/>
                <a:gd name="T11" fmla="*/ 176933423 h 847"/>
                <a:gd name="T12" fmla="*/ 256798036 w 620"/>
                <a:gd name="T13" fmla="*/ 220226333 h 847"/>
                <a:gd name="T14" fmla="*/ 219283176 w 620"/>
                <a:gd name="T15" fmla="*/ 239048931 h 847"/>
                <a:gd name="T16" fmla="*/ 194273270 w 620"/>
                <a:gd name="T17" fmla="*/ 288929261 h 847"/>
                <a:gd name="T18" fmla="*/ 149613064 w 620"/>
                <a:gd name="T19" fmla="*/ 341632398 h 847"/>
                <a:gd name="T20" fmla="*/ 115670857 w 620"/>
                <a:gd name="T21" fmla="*/ 347279383 h 847"/>
                <a:gd name="T22" fmla="*/ 58952133 w 620"/>
                <a:gd name="T23" fmla="*/ 398571545 h 847"/>
                <a:gd name="T24" fmla="*/ 40641108 w 620"/>
                <a:gd name="T25" fmla="*/ 373631380 h 847"/>
                <a:gd name="T26" fmla="*/ 41534605 w 620"/>
                <a:gd name="T27" fmla="*/ 330809695 h 847"/>
                <a:gd name="T28" fmla="*/ 0 w 620"/>
                <a:gd name="T29" fmla="*/ 290341007 h 847"/>
                <a:gd name="T30" fmla="*/ 8485220 w 620"/>
                <a:gd name="T31" fmla="*/ 270106663 h 847"/>
                <a:gd name="T32" fmla="*/ 18757435 w 620"/>
                <a:gd name="T33" fmla="*/ 218344004 h 847"/>
                <a:gd name="T34" fmla="*/ 18757435 w 620"/>
                <a:gd name="T35" fmla="*/ 211285273 h 847"/>
                <a:gd name="T36" fmla="*/ 37961284 w 620"/>
                <a:gd name="T37" fmla="*/ 143052884 h 847"/>
                <a:gd name="T38" fmla="*/ 71010004 w 620"/>
                <a:gd name="T39" fmla="*/ 145876377 h 847"/>
                <a:gd name="T40" fmla="*/ 107632055 w 620"/>
                <a:gd name="T41" fmla="*/ 111053988 h 847"/>
                <a:gd name="T42" fmla="*/ 94233604 w 620"/>
                <a:gd name="T43" fmla="*/ 103054778 h 847"/>
                <a:gd name="T44" fmla="*/ 92893692 w 620"/>
                <a:gd name="T45" fmla="*/ 67761785 h 847"/>
                <a:gd name="T46" fmla="*/ 133534790 w 620"/>
                <a:gd name="T47" fmla="*/ 0 h 847"/>
                <a:gd name="T48" fmla="*/ 157651867 w 620"/>
                <a:gd name="T49" fmla="*/ 7529316 h 847"/>
                <a:gd name="T50" fmla="*/ 199632918 w 620"/>
                <a:gd name="T51" fmla="*/ 28234250 h 8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0"/>
                <a:gd name="T79" fmla="*/ 0 h 847"/>
                <a:gd name="T80" fmla="*/ 620 w 620"/>
                <a:gd name="T81" fmla="*/ 847 h 8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0" h="847">
                  <a:moveTo>
                    <a:pt x="447" y="60"/>
                  </a:moveTo>
                  <a:lnTo>
                    <a:pt x="506" y="114"/>
                  </a:lnTo>
                  <a:lnTo>
                    <a:pt x="533" y="135"/>
                  </a:lnTo>
                  <a:lnTo>
                    <a:pt x="565" y="267"/>
                  </a:lnTo>
                  <a:lnTo>
                    <a:pt x="620" y="340"/>
                  </a:lnTo>
                  <a:lnTo>
                    <a:pt x="526" y="376"/>
                  </a:lnTo>
                  <a:lnTo>
                    <a:pt x="575" y="468"/>
                  </a:lnTo>
                  <a:lnTo>
                    <a:pt x="491" y="508"/>
                  </a:lnTo>
                  <a:lnTo>
                    <a:pt x="435" y="614"/>
                  </a:lnTo>
                  <a:lnTo>
                    <a:pt x="335" y="726"/>
                  </a:lnTo>
                  <a:lnTo>
                    <a:pt x="259" y="738"/>
                  </a:lnTo>
                  <a:lnTo>
                    <a:pt x="132" y="847"/>
                  </a:lnTo>
                  <a:lnTo>
                    <a:pt x="91" y="794"/>
                  </a:lnTo>
                  <a:lnTo>
                    <a:pt x="93" y="703"/>
                  </a:lnTo>
                  <a:lnTo>
                    <a:pt x="0" y="617"/>
                  </a:lnTo>
                  <a:lnTo>
                    <a:pt x="19" y="574"/>
                  </a:lnTo>
                  <a:lnTo>
                    <a:pt x="42" y="464"/>
                  </a:lnTo>
                  <a:lnTo>
                    <a:pt x="42" y="449"/>
                  </a:lnTo>
                  <a:lnTo>
                    <a:pt x="85" y="304"/>
                  </a:lnTo>
                  <a:lnTo>
                    <a:pt x="159" y="310"/>
                  </a:lnTo>
                  <a:lnTo>
                    <a:pt x="241" y="236"/>
                  </a:lnTo>
                  <a:lnTo>
                    <a:pt x="211" y="219"/>
                  </a:lnTo>
                  <a:lnTo>
                    <a:pt x="208" y="144"/>
                  </a:lnTo>
                  <a:lnTo>
                    <a:pt x="299" y="0"/>
                  </a:lnTo>
                  <a:lnTo>
                    <a:pt x="353" y="16"/>
                  </a:lnTo>
                  <a:lnTo>
                    <a:pt x="447" y="6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5" name="Freeform 87"/>
            <p:cNvSpPr>
              <a:spLocks/>
            </p:cNvSpPr>
            <p:nvPr/>
          </p:nvSpPr>
          <p:spPr bwMode="auto">
            <a:xfrm>
              <a:off x="3417484" y="1770784"/>
              <a:ext cx="751525" cy="482771"/>
            </a:xfrm>
            <a:custGeom>
              <a:avLst/>
              <a:gdLst>
                <a:gd name="T0" fmla="*/ 230221750 w 1045"/>
                <a:gd name="T1" fmla="*/ 46052659 h 704"/>
                <a:gd name="T2" fmla="*/ 206757038 w 1045"/>
                <a:gd name="T3" fmla="*/ 6109278 h 704"/>
                <a:gd name="T4" fmla="*/ 144331479 w 1045"/>
                <a:gd name="T5" fmla="*/ 0 h 704"/>
                <a:gd name="T6" fmla="*/ 133262842 w 1045"/>
                <a:gd name="T7" fmla="*/ 32424687 h 704"/>
                <a:gd name="T8" fmla="*/ 72608551 w 1045"/>
                <a:gd name="T9" fmla="*/ 32424687 h 704"/>
                <a:gd name="T10" fmla="*/ 2213728 w 1045"/>
                <a:gd name="T11" fmla="*/ 105263704 h 704"/>
                <a:gd name="T12" fmla="*/ 0 w 1045"/>
                <a:gd name="T13" fmla="*/ 152256177 h 704"/>
                <a:gd name="T14" fmla="*/ 93859557 w 1045"/>
                <a:gd name="T15" fmla="*/ 179041839 h 704"/>
                <a:gd name="T16" fmla="*/ 124851076 w 1045"/>
                <a:gd name="T17" fmla="*/ 188910500 h 704"/>
                <a:gd name="T18" fmla="*/ 115111208 w 1045"/>
                <a:gd name="T19" fmla="*/ 223214847 h 704"/>
                <a:gd name="T20" fmla="*/ 147873310 w 1045"/>
                <a:gd name="T21" fmla="*/ 246711427 h 704"/>
                <a:gd name="T22" fmla="*/ 197016504 w 1045"/>
                <a:gd name="T23" fmla="*/ 306391340 h 704"/>
                <a:gd name="T24" fmla="*/ 218268154 w 1045"/>
                <a:gd name="T25" fmla="*/ 278196267 h 704"/>
                <a:gd name="T26" fmla="*/ 243946594 w 1045"/>
                <a:gd name="T27" fmla="*/ 276786171 h 704"/>
                <a:gd name="T28" fmla="*/ 274938114 w 1045"/>
                <a:gd name="T29" fmla="*/ 281955610 h 704"/>
                <a:gd name="T30" fmla="*/ 332936176 w 1045"/>
                <a:gd name="T31" fmla="*/ 302631997 h 704"/>
                <a:gd name="T32" fmla="*/ 356843451 w 1045"/>
                <a:gd name="T33" fmla="*/ 310151368 h 704"/>
                <a:gd name="T34" fmla="*/ 398460463 w 1045"/>
                <a:gd name="T35" fmla="*/ 330827755 h 704"/>
                <a:gd name="T36" fmla="*/ 462657228 w 1045"/>
                <a:gd name="T37" fmla="*/ 273497089 h 704"/>
                <a:gd name="T38" fmla="*/ 452031736 w 1045"/>
                <a:gd name="T39" fmla="*/ 241541987 h 704"/>
                <a:gd name="T40" fmla="*/ 460885980 w 1045"/>
                <a:gd name="T41" fmla="*/ 234023301 h 704"/>
                <a:gd name="T42" fmla="*/ 462214749 w 1045"/>
                <a:gd name="T43" fmla="*/ 206297118 h 704"/>
                <a:gd name="T44" fmla="*/ 445833033 w 1045"/>
                <a:gd name="T45" fmla="*/ 197838597 h 704"/>
                <a:gd name="T46" fmla="*/ 447161136 w 1045"/>
                <a:gd name="T47" fmla="*/ 173402824 h 704"/>
                <a:gd name="T48" fmla="*/ 450260488 w 1045"/>
                <a:gd name="T49" fmla="*/ 160714699 h 704"/>
                <a:gd name="T50" fmla="*/ 425467672 w 1045"/>
                <a:gd name="T51" fmla="*/ 113251965 h 704"/>
                <a:gd name="T52" fmla="*/ 402445438 w 1045"/>
                <a:gd name="T53" fmla="*/ 100563840 h 704"/>
                <a:gd name="T54" fmla="*/ 349759789 w 1045"/>
                <a:gd name="T55" fmla="*/ 94455250 h 704"/>
                <a:gd name="T56" fmla="*/ 358172220 w 1045"/>
                <a:gd name="T57" fmla="*/ 15037377 h 704"/>
                <a:gd name="T58" fmla="*/ 328951200 w 1045"/>
                <a:gd name="T59" fmla="*/ 7049114 h 704"/>
                <a:gd name="T60" fmla="*/ 299288450 w 1045"/>
                <a:gd name="T61" fmla="*/ 9868621 h 704"/>
                <a:gd name="T62" fmla="*/ 244832219 w 1045"/>
                <a:gd name="T63" fmla="*/ 27255933 h 704"/>
                <a:gd name="T64" fmla="*/ 230221750 w 1045"/>
                <a:gd name="T65" fmla="*/ 46052659 h 7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5"/>
                <a:gd name="T100" fmla="*/ 0 h 704"/>
                <a:gd name="T101" fmla="*/ 1045 w 1045"/>
                <a:gd name="T102" fmla="*/ 704 h 7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5" h="704">
                  <a:moveTo>
                    <a:pt x="520" y="98"/>
                  </a:moveTo>
                  <a:lnTo>
                    <a:pt x="467" y="13"/>
                  </a:lnTo>
                  <a:lnTo>
                    <a:pt x="326" y="0"/>
                  </a:lnTo>
                  <a:lnTo>
                    <a:pt x="301" y="69"/>
                  </a:lnTo>
                  <a:lnTo>
                    <a:pt x="164" y="69"/>
                  </a:lnTo>
                  <a:lnTo>
                    <a:pt x="5" y="224"/>
                  </a:lnTo>
                  <a:lnTo>
                    <a:pt x="0" y="324"/>
                  </a:lnTo>
                  <a:lnTo>
                    <a:pt x="212" y="381"/>
                  </a:lnTo>
                  <a:lnTo>
                    <a:pt x="282" y="402"/>
                  </a:lnTo>
                  <a:lnTo>
                    <a:pt x="260" y="475"/>
                  </a:lnTo>
                  <a:lnTo>
                    <a:pt x="334" y="525"/>
                  </a:lnTo>
                  <a:lnTo>
                    <a:pt x="445" y="652"/>
                  </a:lnTo>
                  <a:lnTo>
                    <a:pt x="493" y="592"/>
                  </a:lnTo>
                  <a:lnTo>
                    <a:pt x="551" y="589"/>
                  </a:lnTo>
                  <a:lnTo>
                    <a:pt x="621" y="600"/>
                  </a:lnTo>
                  <a:lnTo>
                    <a:pt x="752" y="644"/>
                  </a:lnTo>
                  <a:lnTo>
                    <a:pt x="806" y="660"/>
                  </a:lnTo>
                  <a:lnTo>
                    <a:pt x="900" y="704"/>
                  </a:lnTo>
                  <a:lnTo>
                    <a:pt x="1045" y="582"/>
                  </a:lnTo>
                  <a:lnTo>
                    <a:pt x="1021" y="514"/>
                  </a:lnTo>
                  <a:lnTo>
                    <a:pt x="1041" y="498"/>
                  </a:lnTo>
                  <a:lnTo>
                    <a:pt x="1044" y="439"/>
                  </a:lnTo>
                  <a:lnTo>
                    <a:pt x="1007" y="421"/>
                  </a:lnTo>
                  <a:lnTo>
                    <a:pt x="1010" y="369"/>
                  </a:lnTo>
                  <a:lnTo>
                    <a:pt x="1017" y="342"/>
                  </a:lnTo>
                  <a:lnTo>
                    <a:pt x="961" y="241"/>
                  </a:lnTo>
                  <a:lnTo>
                    <a:pt x="909" y="214"/>
                  </a:lnTo>
                  <a:lnTo>
                    <a:pt x="790" y="201"/>
                  </a:lnTo>
                  <a:lnTo>
                    <a:pt x="809" y="32"/>
                  </a:lnTo>
                  <a:lnTo>
                    <a:pt x="743" y="15"/>
                  </a:lnTo>
                  <a:lnTo>
                    <a:pt x="676" y="21"/>
                  </a:lnTo>
                  <a:lnTo>
                    <a:pt x="553" y="58"/>
                  </a:lnTo>
                  <a:lnTo>
                    <a:pt x="520" y="98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3514716" y="1200878"/>
              <a:ext cx="871039" cy="713560"/>
            </a:xfrm>
            <a:custGeom>
              <a:avLst/>
              <a:gdLst>
                <a:gd name="T0" fmla="*/ 532800974 w 1203"/>
                <a:gd name="T1" fmla="*/ 166796258 h 1034"/>
                <a:gd name="T2" fmla="*/ 493120006 w 1203"/>
                <a:gd name="T3" fmla="*/ 194832807 h 1034"/>
                <a:gd name="T4" fmla="*/ 495348876 w 1203"/>
                <a:gd name="T5" fmla="*/ 284645994 h 1034"/>
                <a:gd name="T6" fmla="*/ 421782137 w 1203"/>
                <a:gd name="T7" fmla="*/ 346897638 h 1034"/>
                <a:gd name="T8" fmla="*/ 435158029 w 1203"/>
                <a:gd name="T9" fmla="*/ 418177769 h 1034"/>
                <a:gd name="T10" fmla="*/ 415094191 w 1203"/>
                <a:gd name="T11" fmla="*/ 479478801 h 1034"/>
                <a:gd name="T12" fmla="*/ 364266869 w 1203"/>
                <a:gd name="T13" fmla="*/ 479003840 h 1034"/>
                <a:gd name="T14" fmla="*/ 343756906 w 1203"/>
                <a:gd name="T15" fmla="*/ 491359038 h 1034"/>
                <a:gd name="T16" fmla="*/ 290700046 w 1203"/>
                <a:gd name="T17" fmla="*/ 485181094 h 1034"/>
                <a:gd name="T18" fmla="*/ 299170822 w 1203"/>
                <a:gd name="T19" fmla="*/ 404871959 h 1034"/>
                <a:gd name="T20" fmla="*/ 269744794 w 1203"/>
                <a:gd name="T21" fmla="*/ 396793480 h 1034"/>
                <a:gd name="T22" fmla="*/ 239872057 w 1203"/>
                <a:gd name="T23" fmla="*/ 399645316 h 1034"/>
                <a:gd name="T24" fmla="*/ 185031033 w 1203"/>
                <a:gd name="T25" fmla="*/ 417227157 h 1034"/>
                <a:gd name="T26" fmla="*/ 170318311 w 1203"/>
                <a:gd name="T27" fmla="*/ 436235261 h 1034"/>
                <a:gd name="T28" fmla="*/ 146687479 w 1203"/>
                <a:gd name="T29" fmla="*/ 395843557 h 1034"/>
                <a:gd name="T30" fmla="*/ 83821700 w 1203"/>
                <a:gd name="T31" fmla="*/ 389665613 h 1034"/>
                <a:gd name="T32" fmla="*/ 40127019 w 1203"/>
                <a:gd name="T33" fmla="*/ 346897638 h 1034"/>
                <a:gd name="T34" fmla="*/ 47261017 w 1203"/>
                <a:gd name="T35" fmla="*/ 310781965 h 1034"/>
                <a:gd name="T36" fmla="*/ 63311820 w 1203"/>
                <a:gd name="T37" fmla="*/ 274191330 h 1034"/>
                <a:gd name="T38" fmla="*/ 106114429 w 1203"/>
                <a:gd name="T39" fmla="*/ 253757653 h 1034"/>
                <a:gd name="T40" fmla="*/ 109681423 w 1203"/>
                <a:gd name="T41" fmla="*/ 242828028 h 1034"/>
                <a:gd name="T42" fmla="*/ 88280129 w 1203"/>
                <a:gd name="T43" fmla="*/ 223344963 h 1034"/>
                <a:gd name="T44" fmla="*/ 83821700 w 1203"/>
                <a:gd name="T45" fmla="*/ 186279367 h 1034"/>
                <a:gd name="T46" fmla="*/ 40127019 w 1203"/>
                <a:gd name="T47" fmla="*/ 180577030 h 1034"/>
                <a:gd name="T48" fmla="*/ 8471445 w 1203"/>
                <a:gd name="T49" fmla="*/ 173924125 h 1034"/>
                <a:gd name="T50" fmla="*/ 27643209 w 1203"/>
                <a:gd name="T51" fmla="*/ 136382879 h 1034"/>
                <a:gd name="T52" fmla="*/ 18280347 w 1203"/>
                <a:gd name="T53" fmla="*/ 105970188 h 1034"/>
                <a:gd name="T54" fmla="*/ 15159394 w 1203"/>
                <a:gd name="T55" fmla="*/ 98842321 h 1034"/>
                <a:gd name="T56" fmla="*/ 0 w 1203"/>
                <a:gd name="T57" fmla="*/ 72230679 h 1034"/>
                <a:gd name="T58" fmla="*/ 176114216 w 1203"/>
                <a:gd name="T59" fmla="*/ 0 h 1034"/>
                <a:gd name="T60" fmla="*/ 246560003 w 1203"/>
                <a:gd name="T61" fmla="*/ 14731389 h 1034"/>
                <a:gd name="T62" fmla="*/ 328152144 w 1203"/>
                <a:gd name="T63" fmla="*/ 21384295 h 1034"/>
                <a:gd name="T64" fmla="*/ 358024296 w 1203"/>
                <a:gd name="T65" fmla="*/ 17582536 h 1034"/>
                <a:gd name="T66" fmla="*/ 388343074 w 1203"/>
                <a:gd name="T67" fmla="*/ 17582536 h 1034"/>
                <a:gd name="T68" fmla="*/ 431144994 w 1203"/>
                <a:gd name="T69" fmla="*/ 28037205 h 1034"/>
                <a:gd name="T70" fmla="*/ 441845975 w 1203"/>
                <a:gd name="T71" fmla="*/ 115474240 h 1034"/>
                <a:gd name="T72" fmla="*/ 447196466 w 1203"/>
                <a:gd name="T73" fmla="*/ 124027680 h 1034"/>
                <a:gd name="T74" fmla="*/ 456559323 w 1203"/>
                <a:gd name="T75" fmla="*/ 124502641 h 1034"/>
                <a:gd name="T76" fmla="*/ 536367967 w 1203"/>
                <a:gd name="T77" fmla="*/ 134957305 h 1034"/>
                <a:gd name="T78" fmla="*/ 532800974 w 1203"/>
                <a:gd name="T79" fmla="*/ 166796258 h 103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03"/>
                <a:gd name="T121" fmla="*/ 0 h 1034"/>
                <a:gd name="T122" fmla="*/ 1203 w 1203"/>
                <a:gd name="T123" fmla="*/ 1034 h 103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03" h="1034">
                  <a:moveTo>
                    <a:pt x="1195" y="351"/>
                  </a:moveTo>
                  <a:lnTo>
                    <a:pt x="1106" y="410"/>
                  </a:lnTo>
                  <a:lnTo>
                    <a:pt x="1111" y="599"/>
                  </a:lnTo>
                  <a:lnTo>
                    <a:pt x="946" y="730"/>
                  </a:lnTo>
                  <a:lnTo>
                    <a:pt x="976" y="880"/>
                  </a:lnTo>
                  <a:lnTo>
                    <a:pt x="931" y="1009"/>
                  </a:lnTo>
                  <a:lnTo>
                    <a:pt x="817" y="1008"/>
                  </a:lnTo>
                  <a:lnTo>
                    <a:pt x="771" y="1034"/>
                  </a:lnTo>
                  <a:lnTo>
                    <a:pt x="652" y="1021"/>
                  </a:lnTo>
                  <a:lnTo>
                    <a:pt x="671" y="852"/>
                  </a:lnTo>
                  <a:lnTo>
                    <a:pt x="605" y="835"/>
                  </a:lnTo>
                  <a:lnTo>
                    <a:pt x="538" y="841"/>
                  </a:lnTo>
                  <a:lnTo>
                    <a:pt x="415" y="878"/>
                  </a:lnTo>
                  <a:lnTo>
                    <a:pt x="382" y="918"/>
                  </a:lnTo>
                  <a:lnTo>
                    <a:pt x="329" y="833"/>
                  </a:lnTo>
                  <a:lnTo>
                    <a:pt x="188" y="820"/>
                  </a:lnTo>
                  <a:lnTo>
                    <a:pt x="90" y="730"/>
                  </a:lnTo>
                  <a:lnTo>
                    <a:pt x="106" y="654"/>
                  </a:lnTo>
                  <a:lnTo>
                    <a:pt x="142" y="577"/>
                  </a:lnTo>
                  <a:lnTo>
                    <a:pt x="238" y="534"/>
                  </a:lnTo>
                  <a:lnTo>
                    <a:pt x="246" y="511"/>
                  </a:lnTo>
                  <a:lnTo>
                    <a:pt x="198" y="470"/>
                  </a:lnTo>
                  <a:lnTo>
                    <a:pt x="188" y="392"/>
                  </a:lnTo>
                  <a:lnTo>
                    <a:pt x="90" y="380"/>
                  </a:lnTo>
                  <a:lnTo>
                    <a:pt x="19" y="366"/>
                  </a:lnTo>
                  <a:lnTo>
                    <a:pt x="62" y="287"/>
                  </a:lnTo>
                  <a:lnTo>
                    <a:pt x="41" y="223"/>
                  </a:lnTo>
                  <a:lnTo>
                    <a:pt x="34" y="208"/>
                  </a:lnTo>
                  <a:lnTo>
                    <a:pt x="0" y="152"/>
                  </a:lnTo>
                  <a:lnTo>
                    <a:pt x="395" y="0"/>
                  </a:lnTo>
                  <a:lnTo>
                    <a:pt x="553" y="31"/>
                  </a:lnTo>
                  <a:lnTo>
                    <a:pt x="736" y="45"/>
                  </a:lnTo>
                  <a:lnTo>
                    <a:pt x="803" y="37"/>
                  </a:lnTo>
                  <a:lnTo>
                    <a:pt x="871" y="37"/>
                  </a:lnTo>
                  <a:lnTo>
                    <a:pt x="967" y="59"/>
                  </a:lnTo>
                  <a:lnTo>
                    <a:pt x="991" y="243"/>
                  </a:lnTo>
                  <a:lnTo>
                    <a:pt x="1003" y="261"/>
                  </a:lnTo>
                  <a:lnTo>
                    <a:pt x="1024" y="262"/>
                  </a:lnTo>
                  <a:lnTo>
                    <a:pt x="1203" y="284"/>
                  </a:lnTo>
                  <a:lnTo>
                    <a:pt x="1195" y="35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2171697" y="2291236"/>
              <a:ext cx="992579" cy="638202"/>
            </a:xfrm>
            <a:custGeom>
              <a:avLst/>
              <a:gdLst>
                <a:gd name="T0" fmla="*/ 131171475 w 1369"/>
                <a:gd name="T1" fmla="*/ 58602537 h 926"/>
                <a:gd name="T2" fmla="*/ 127589826 w 1369"/>
                <a:gd name="T3" fmla="*/ 73252995 h 926"/>
                <a:gd name="T4" fmla="*/ 92222972 w 1369"/>
                <a:gd name="T5" fmla="*/ 91212217 h 926"/>
                <a:gd name="T6" fmla="*/ 70286107 w 1369"/>
                <a:gd name="T7" fmla="*/ 120040847 h 926"/>
                <a:gd name="T8" fmla="*/ 59541831 w 1369"/>
                <a:gd name="T9" fmla="*/ 120986104 h 926"/>
                <a:gd name="T10" fmla="*/ 0 w 1369"/>
                <a:gd name="T11" fmla="*/ 140835133 h 926"/>
                <a:gd name="T12" fmla="*/ 12535440 w 1369"/>
                <a:gd name="T13" fmla="*/ 191403348 h 926"/>
                <a:gd name="T14" fmla="*/ 52379203 w 1369"/>
                <a:gd name="T15" fmla="*/ 193293863 h 926"/>
                <a:gd name="T16" fmla="*/ 62675857 w 1369"/>
                <a:gd name="T17" fmla="*/ 228266321 h 926"/>
                <a:gd name="T18" fmla="*/ 101624381 w 1369"/>
                <a:gd name="T19" fmla="*/ 270327865 h 926"/>
                <a:gd name="T20" fmla="*/ 84164409 w 1369"/>
                <a:gd name="T21" fmla="*/ 316642723 h 926"/>
                <a:gd name="T22" fmla="*/ 115950305 w 1369"/>
                <a:gd name="T23" fmla="*/ 377135840 h 926"/>
                <a:gd name="T24" fmla="*/ 154898808 w 1369"/>
                <a:gd name="T25" fmla="*/ 408327269 h 926"/>
                <a:gd name="T26" fmla="*/ 189370459 w 1369"/>
                <a:gd name="T27" fmla="*/ 402656412 h 926"/>
                <a:gd name="T28" fmla="*/ 208173277 w 1369"/>
                <a:gd name="T29" fmla="*/ 418725099 h 926"/>
                <a:gd name="T30" fmla="*/ 263685816 w 1369"/>
                <a:gd name="T31" fmla="*/ 391786297 h 926"/>
                <a:gd name="T32" fmla="*/ 276668874 w 1369"/>
                <a:gd name="T33" fmla="*/ 393676812 h 926"/>
                <a:gd name="T34" fmla="*/ 352775473 w 1369"/>
                <a:gd name="T35" fmla="*/ 359649525 h 926"/>
                <a:gd name="T36" fmla="*/ 378293296 w 1369"/>
                <a:gd name="T37" fmla="*/ 366266412 h 926"/>
                <a:gd name="T38" fmla="*/ 400229471 w 1369"/>
                <a:gd name="T39" fmla="*/ 413526528 h 926"/>
                <a:gd name="T40" fmla="*/ 474993119 w 1369"/>
                <a:gd name="T41" fmla="*/ 437628870 h 926"/>
                <a:gd name="T42" fmla="*/ 534982552 w 1369"/>
                <a:gd name="T43" fmla="*/ 429122242 h 926"/>
                <a:gd name="T44" fmla="*/ 600344122 w 1369"/>
                <a:gd name="T45" fmla="*/ 393204527 h 926"/>
                <a:gd name="T46" fmla="*/ 612879557 w 1369"/>
                <a:gd name="T47" fmla="*/ 367683954 h 926"/>
                <a:gd name="T48" fmla="*/ 591391005 w 1369"/>
                <a:gd name="T49" fmla="*/ 338382267 h 926"/>
                <a:gd name="T50" fmla="*/ 603030526 w 1369"/>
                <a:gd name="T51" fmla="*/ 285923579 h 926"/>
                <a:gd name="T52" fmla="*/ 592286250 w 1369"/>
                <a:gd name="T53" fmla="*/ 276944666 h 926"/>
                <a:gd name="T54" fmla="*/ 568111294 w 1369"/>
                <a:gd name="T55" fmla="*/ 205109235 h 926"/>
                <a:gd name="T56" fmla="*/ 543041093 w 1369"/>
                <a:gd name="T57" fmla="*/ 176752848 h 926"/>
                <a:gd name="T58" fmla="*/ 571692942 w 1369"/>
                <a:gd name="T59" fmla="*/ 138944618 h 926"/>
                <a:gd name="T60" fmla="*/ 552442502 w 1369"/>
                <a:gd name="T61" fmla="*/ 136109534 h 926"/>
                <a:gd name="T62" fmla="*/ 560947997 w 1369"/>
                <a:gd name="T63" fmla="*/ 122876619 h 926"/>
                <a:gd name="T64" fmla="*/ 534087307 w 1369"/>
                <a:gd name="T65" fmla="*/ 119567874 h 926"/>
                <a:gd name="T66" fmla="*/ 513494000 w 1369"/>
                <a:gd name="T67" fmla="*/ 71835452 h 926"/>
                <a:gd name="T68" fmla="*/ 501853810 w 1369"/>
                <a:gd name="T69" fmla="*/ 55294481 h 926"/>
                <a:gd name="T70" fmla="*/ 427986075 w 1369"/>
                <a:gd name="T71" fmla="*/ 60020080 h 926"/>
                <a:gd name="T72" fmla="*/ 427090830 w 1369"/>
                <a:gd name="T73" fmla="*/ 45842595 h 926"/>
                <a:gd name="T74" fmla="*/ 387247083 w 1369"/>
                <a:gd name="T75" fmla="*/ 39698755 h 926"/>
                <a:gd name="T76" fmla="*/ 357699989 w 1369"/>
                <a:gd name="T77" fmla="*/ 51513451 h 926"/>
                <a:gd name="T78" fmla="*/ 305320723 w 1369"/>
                <a:gd name="T79" fmla="*/ 50095909 h 926"/>
                <a:gd name="T80" fmla="*/ 263685816 w 1369"/>
                <a:gd name="T81" fmla="*/ 47260137 h 926"/>
                <a:gd name="T82" fmla="*/ 256523189 w 1369"/>
                <a:gd name="T83" fmla="*/ 23157784 h 926"/>
                <a:gd name="T84" fmla="*/ 249359892 w 1369"/>
                <a:gd name="T85" fmla="*/ 9924861 h 926"/>
                <a:gd name="T86" fmla="*/ 196980709 w 1369"/>
                <a:gd name="T87" fmla="*/ 0 h 926"/>
                <a:gd name="T88" fmla="*/ 162956680 w 1369"/>
                <a:gd name="T89" fmla="*/ 9924861 h 926"/>
                <a:gd name="T90" fmla="*/ 146392644 w 1369"/>
                <a:gd name="T91" fmla="*/ 28828640 h 926"/>
                <a:gd name="T92" fmla="*/ 131171475 w 1369"/>
                <a:gd name="T93" fmla="*/ 58602537 h 9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9"/>
                <a:gd name="T142" fmla="*/ 0 h 926"/>
                <a:gd name="T143" fmla="*/ 1369 w 1369"/>
                <a:gd name="T144" fmla="*/ 926 h 92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9" h="926">
                  <a:moveTo>
                    <a:pt x="293" y="124"/>
                  </a:moveTo>
                  <a:lnTo>
                    <a:pt x="285" y="155"/>
                  </a:lnTo>
                  <a:lnTo>
                    <a:pt x="206" y="193"/>
                  </a:lnTo>
                  <a:lnTo>
                    <a:pt x="157" y="254"/>
                  </a:lnTo>
                  <a:lnTo>
                    <a:pt x="133" y="256"/>
                  </a:lnTo>
                  <a:lnTo>
                    <a:pt x="0" y="298"/>
                  </a:lnTo>
                  <a:lnTo>
                    <a:pt x="28" y="405"/>
                  </a:lnTo>
                  <a:lnTo>
                    <a:pt x="117" y="409"/>
                  </a:lnTo>
                  <a:lnTo>
                    <a:pt x="140" y="483"/>
                  </a:lnTo>
                  <a:lnTo>
                    <a:pt x="227" y="572"/>
                  </a:lnTo>
                  <a:lnTo>
                    <a:pt x="188" y="670"/>
                  </a:lnTo>
                  <a:lnTo>
                    <a:pt x="259" y="798"/>
                  </a:lnTo>
                  <a:lnTo>
                    <a:pt x="346" y="864"/>
                  </a:lnTo>
                  <a:lnTo>
                    <a:pt x="423" y="852"/>
                  </a:lnTo>
                  <a:lnTo>
                    <a:pt x="465" y="886"/>
                  </a:lnTo>
                  <a:lnTo>
                    <a:pt x="589" y="829"/>
                  </a:lnTo>
                  <a:lnTo>
                    <a:pt x="618" y="833"/>
                  </a:lnTo>
                  <a:lnTo>
                    <a:pt x="788" y="761"/>
                  </a:lnTo>
                  <a:lnTo>
                    <a:pt x="845" y="775"/>
                  </a:lnTo>
                  <a:lnTo>
                    <a:pt x="894" y="875"/>
                  </a:lnTo>
                  <a:lnTo>
                    <a:pt x="1061" y="926"/>
                  </a:lnTo>
                  <a:lnTo>
                    <a:pt x="1195" y="908"/>
                  </a:lnTo>
                  <a:lnTo>
                    <a:pt x="1341" y="832"/>
                  </a:lnTo>
                  <a:lnTo>
                    <a:pt x="1369" y="778"/>
                  </a:lnTo>
                  <a:lnTo>
                    <a:pt x="1321" y="716"/>
                  </a:lnTo>
                  <a:lnTo>
                    <a:pt x="1347" y="605"/>
                  </a:lnTo>
                  <a:lnTo>
                    <a:pt x="1323" y="586"/>
                  </a:lnTo>
                  <a:lnTo>
                    <a:pt x="1269" y="434"/>
                  </a:lnTo>
                  <a:lnTo>
                    <a:pt x="1213" y="374"/>
                  </a:lnTo>
                  <a:lnTo>
                    <a:pt x="1277" y="294"/>
                  </a:lnTo>
                  <a:lnTo>
                    <a:pt x="1234" y="288"/>
                  </a:lnTo>
                  <a:lnTo>
                    <a:pt x="1253" y="260"/>
                  </a:lnTo>
                  <a:lnTo>
                    <a:pt x="1193" y="253"/>
                  </a:lnTo>
                  <a:lnTo>
                    <a:pt x="1147" y="152"/>
                  </a:lnTo>
                  <a:lnTo>
                    <a:pt x="1121" y="117"/>
                  </a:lnTo>
                  <a:lnTo>
                    <a:pt x="956" y="127"/>
                  </a:lnTo>
                  <a:lnTo>
                    <a:pt x="954" y="97"/>
                  </a:lnTo>
                  <a:lnTo>
                    <a:pt x="865" y="84"/>
                  </a:lnTo>
                  <a:lnTo>
                    <a:pt x="799" y="109"/>
                  </a:lnTo>
                  <a:lnTo>
                    <a:pt x="682" y="106"/>
                  </a:lnTo>
                  <a:lnTo>
                    <a:pt x="589" y="100"/>
                  </a:lnTo>
                  <a:lnTo>
                    <a:pt x="573" y="49"/>
                  </a:lnTo>
                  <a:lnTo>
                    <a:pt x="557" y="21"/>
                  </a:lnTo>
                  <a:lnTo>
                    <a:pt x="440" y="0"/>
                  </a:lnTo>
                  <a:lnTo>
                    <a:pt x="364" y="21"/>
                  </a:lnTo>
                  <a:lnTo>
                    <a:pt x="327" y="61"/>
                  </a:lnTo>
                  <a:lnTo>
                    <a:pt x="293" y="124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8" name="Freeform 90"/>
            <p:cNvSpPr>
              <a:spLocks/>
            </p:cNvSpPr>
            <p:nvPr/>
          </p:nvSpPr>
          <p:spPr bwMode="auto">
            <a:xfrm>
              <a:off x="2819912" y="1459926"/>
              <a:ext cx="482110" cy="334408"/>
            </a:xfrm>
            <a:custGeom>
              <a:avLst/>
              <a:gdLst>
                <a:gd name="T0" fmla="*/ 239671571 w 661"/>
                <a:gd name="T1" fmla="*/ 197457321 h 492"/>
                <a:gd name="T2" fmla="*/ 251428962 w 661"/>
                <a:gd name="T3" fmla="*/ 177526304 h 492"/>
                <a:gd name="T4" fmla="*/ 254594258 w 661"/>
                <a:gd name="T5" fmla="*/ 138590949 h 492"/>
                <a:gd name="T6" fmla="*/ 298911093 w 661"/>
                <a:gd name="T7" fmla="*/ 111243814 h 492"/>
                <a:gd name="T8" fmla="*/ 288510066 w 661"/>
                <a:gd name="T9" fmla="*/ 73235033 h 492"/>
                <a:gd name="T10" fmla="*/ 274039276 w 661"/>
                <a:gd name="T11" fmla="*/ 45424261 h 492"/>
                <a:gd name="T12" fmla="*/ 275396312 w 661"/>
                <a:gd name="T13" fmla="*/ 22712130 h 492"/>
                <a:gd name="T14" fmla="*/ 231532046 w 661"/>
                <a:gd name="T15" fmla="*/ 0 h 492"/>
                <a:gd name="T16" fmla="*/ 217061257 w 661"/>
                <a:gd name="T17" fmla="*/ 9733671 h 492"/>
                <a:gd name="T18" fmla="*/ 116218256 w 661"/>
                <a:gd name="T19" fmla="*/ 65355916 h 492"/>
                <a:gd name="T20" fmla="*/ 34820285 w 661"/>
                <a:gd name="T21" fmla="*/ 101046508 h 492"/>
                <a:gd name="T22" fmla="*/ 29393487 w 661"/>
                <a:gd name="T23" fmla="*/ 149251893 h 492"/>
                <a:gd name="T24" fmla="*/ 0 w 661"/>
                <a:gd name="T25" fmla="*/ 179843854 h 492"/>
                <a:gd name="T26" fmla="*/ 42507913 w 661"/>
                <a:gd name="T27" fmla="*/ 218779208 h 492"/>
                <a:gd name="T28" fmla="*/ 54265314 w 661"/>
                <a:gd name="T29" fmla="*/ 218315570 h 492"/>
                <a:gd name="T30" fmla="*/ 134306239 w 661"/>
                <a:gd name="T31" fmla="*/ 228049239 h 492"/>
                <a:gd name="T32" fmla="*/ 247811096 w 661"/>
                <a:gd name="T33" fmla="*/ 220633078 h 492"/>
                <a:gd name="T34" fmla="*/ 239671571 w 661"/>
                <a:gd name="T35" fmla="*/ 197457321 h 4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1"/>
                <a:gd name="T55" fmla="*/ 0 h 492"/>
                <a:gd name="T56" fmla="*/ 661 w 661"/>
                <a:gd name="T57" fmla="*/ 492 h 49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1" h="492">
                  <a:moveTo>
                    <a:pt x="530" y="426"/>
                  </a:moveTo>
                  <a:lnTo>
                    <a:pt x="556" y="383"/>
                  </a:lnTo>
                  <a:lnTo>
                    <a:pt x="563" y="299"/>
                  </a:lnTo>
                  <a:lnTo>
                    <a:pt x="661" y="240"/>
                  </a:lnTo>
                  <a:lnTo>
                    <a:pt x="638" y="158"/>
                  </a:lnTo>
                  <a:lnTo>
                    <a:pt x="606" y="98"/>
                  </a:lnTo>
                  <a:lnTo>
                    <a:pt x="609" y="49"/>
                  </a:lnTo>
                  <a:lnTo>
                    <a:pt x="512" y="0"/>
                  </a:lnTo>
                  <a:lnTo>
                    <a:pt x="480" y="21"/>
                  </a:lnTo>
                  <a:lnTo>
                    <a:pt x="257" y="141"/>
                  </a:lnTo>
                  <a:lnTo>
                    <a:pt x="77" y="218"/>
                  </a:lnTo>
                  <a:lnTo>
                    <a:pt x="65" y="322"/>
                  </a:lnTo>
                  <a:lnTo>
                    <a:pt x="0" y="388"/>
                  </a:lnTo>
                  <a:lnTo>
                    <a:pt x="94" y="472"/>
                  </a:lnTo>
                  <a:lnTo>
                    <a:pt x="120" y="471"/>
                  </a:lnTo>
                  <a:lnTo>
                    <a:pt x="297" y="492"/>
                  </a:lnTo>
                  <a:lnTo>
                    <a:pt x="548" y="476"/>
                  </a:lnTo>
                  <a:lnTo>
                    <a:pt x="530" y="426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99" name="Freeform 91"/>
            <p:cNvSpPr>
              <a:spLocks/>
            </p:cNvSpPr>
            <p:nvPr/>
          </p:nvSpPr>
          <p:spPr bwMode="auto">
            <a:xfrm>
              <a:off x="1730100" y="1801399"/>
              <a:ext cx="10128" cy="9420"/>
            </a:xfrm>
            <a:custGeom>
              <a:avLst/>
              <a:gdLst>
                <a:gd name="T0" fmla="*/ 6300787 w 12"/>
                <a:gd name="T1" fmla="*/ 1814512 h 10"/>
                <a:gd name="T2" fmla="*/ 7560469 w 12"/>
                <a:gd name="T3" fmla="*/ 2721292 h 10"/>
                <a:gd name="T4" fmla="*/ 7560469 w 12"/>
                <a:gd name="T5" fmla="*/ 7258049 h 10"/>
                <a:gd name="T6" fmla="*/ 5040312 w 12"/>
                <a:gd name="T7" fmla="*/ 9072563 h 10"/>
                <a:gd name="T8" fmla="*/ 3780632 w 12"/>
                <a:gd name="T9" fmla="*/ 9072563 h 10"/>
                <a:gd name="T10" fmla="*/ 2520156 w 12"/>
                <a:gd name="T11" fmla="*/ 9072563 h 10"/>
                <a:gd name="T12" fmla="*/ 1260475 w 12"/>
                <a:gd name="T13" fmla="*/ 9072563 h 10"/>
                <a:gd name="T14" fmla="*/ 0 w 12"/>
                <a:gd name="T15" fmla="*/ 6350317 h 10"/>
                <a:gd name="T16" fmla="*/ 0 w 12"/>
                <a:gd name="T17" fmla="*/ 907732 h 10"/>
                <a:gd name="T18" fmla="*/ 630237 w 12"/>
                <a:gd name="T19" fmla="*/ 0 h 10"/>
                <a:gd name="T20" fmla="*/ 3780632 w 12"/>
                <a:gd name="T21" fmla="*/ 0 h 10"/>
                <a:gd name="T22" fmla="*/ 3780632 w 12"/>
                <a:gd name="T23" fmla="*/ 0 h 10"/>
                <a:gd name="T24" fmla="*/ 5670550 w 12"/>
                <a:gd name="T25" fmla="*/ 907732 h 10"/>
                <a:gd name="T26" fmla="*/ 6300787 w 12"/>
                <a:gd name="T27" fmla="*/ 1814512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10"/>
                <a:gd name="T44" fmla="*/ 12 w 12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10">
                  <a:moveTo>
                    <a:pt x="10" y="2"/>
                  </a:moveTo>
                  <a:lnTo>
                    <a:pt x="12" y="3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1"/>
                  </a:lnTo>
                  <a:lnTo>
                    <a:pt x="1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00" name="Freeform 92"/>
            <p:cNvSpPr>
              <a:spLocks/>
            </p:cNvSpPr>
            <p:nvPr/>
          </p:nvSpPr>
          <p:spPr bwMode="auto">
            <a:xfrm>
              <a:off x="1734151" y="1822594"/>
              <a:ext cx="12154" cy="4710"/>
            </a:xfrm>
            <a:custGeom>
              <a:avLst/>
              <a:gdLst>
                <a:gd name="T0" fmla="*/ 7682838 w 15"/>
                <a:gd name="T1" fmla="*/ 995539 h 9"/>
                <a:gd name="T2" fmla="*/ 8231770 w 15"/>
                <a:gd name="T3" fmla="*/ 3484739 h 9"/>
                <a:gd name="T4" fmla="*/ 6036779 w 15"/>
                <a:gd name="T5" fmla="*/ 4480277 h 9"/>
                <a:gd name="T6" fmla="*/ 3292857 w 15"/>
                <a:gd name="T7" fmla="*/ 4480277 h 9"/>
                <a:gd name="T8" fmla="*/ 0 w 15"/>
                <a:gd name="T9" fmla="*/ 3484739 h 9"/>
                <a:gd name="T10" fmla="*/ 548933 w 15"/>
                <a:gd name="T11" fmla="*/ 995539 h 9"/>
                <a:gd name="T12" fmla="*/ 1097866 w 15"/>
                <a:gd name="T13" fmla="*/ 498122 h 9"/>
                <a:gd name="T14" fmla="*/ 2194991 w 15"/>
                <a:gd name="T15" fmla="*/ 0 h 9"/>
                <a:gd name="T16" fmla="*/ 3841789 w 15"/>
                <a:gd name="T17" fmla="*/ 0 h 9"/>
                <a:gd name="T18" fmla="*/ 3841789 w 15"/>
                <a:gd name="T19" fmla="*/ 0 h 9"/>
                <a:gd name="T20" fmla="*/ 6036779 w 15"/>
                <a:gd name="T21" fmla="*/ 0 h 9"/>
                <a:gd name="T22" fmla="*/ 7682838 w 15"/>
                <a:gd name="T23" fmla="*/ 995539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9"/>
                <a:gd name="T38" fmla="*/ 15 w 15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9">
                  <a:moveTo>
                    <a:pt x="14" y="2"/>
                  </a:moveTo>
                  <a:lnTo>
                    <a:pt x="15" y="7"/>
                  </a:lnTo>
                  <a:lnTo>
                    <a:pt x="11" y="9"/>
                  </a:lnTo>
                  <a:lnTo>
                    <a:pt x="6" y="9"/>
                  </a:lnTo>
                  <a:lnTo>
                    <a:pt x="0" y="7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01" name="Freeform 93"/>
            <p:cNvSpPr>
              <a:spLocks/>
            </p:cNvSpPr>
            <p:nvPr/>
          </p:nvSpPr>
          <p:spPr bwMode="auto">
            <a:xfrm>
              <a:off x="1746306" y="1822594"/>
              <a:ext cx="14179" cy="9420"/>
            </a:xfrm>
            <a:custGeom>
              <a:avLst/>
              <a:gdLst>
                <a:gd name="T0" fmla="*/ 380929 w 18"/>
                <a:gd name="T1" fmla="*/ 4165827 h 14"/>
                <a:gd name="T2" fmla="*/ 0 w 18"/>
                <a:gd name="T3" fmla="*/ 5091793 h 14"/>
                <a:gd name="T4" fmla="*/ 0 w 18"/>
                <a:gd name="T5" fmla="*/ 6017760 h 14"/>
                <a:gd name="T6" fmla="*/ 380929 w 18"/>
                <a:gd name="T7" fmla="*/ 6480403 h 14"/>
                <a:gd name="T8" fmla="*/ 2668355 w 18"/>
                <a:gd name="T9" fmla="*/ 6480403 h 14"/>
                <a:gd name="T10" fmla="*/ 5336092 w 18"/>
                <a:gd name="T11" fmla="*/ 6017760 h 14"/>
                <a:gd name="T12" fmla="*/ 6480113 w 18"/>
                <a:gd name="T13" fmla="*/ 4629150 h 14"/>
                <a:gd name="T14" fmla="*/ 6861042 w 18"/>
                <a:gd name="T15" fmla="*/ 1851252 h 14"/>
                <a:gd name="T16" fmla="*/ 5717638 w 18"/>
                <a:gd name="T17" fmla="*/ 0 h 14"/>
                <a:gd name="T18" fmla="*/ 5336092 w 18"/>
                <a:gd name="T19" fmla="*/ 0 h 14"/>
                <a:gd name="T20" fmla="*/ 4574234 w 18"/>
                <a:gd name="T21" fmla="*/ 0 h 14"/>
                <a:gd name="T22" fmla="*/ 3049284 w 18"/>
                <a:gd name="T23" fmla="*/ 1388609 h 14"/>
                <a:gd name="T24" fmla="*/ 3049284 w 18"/>
                <a:gd name="T25" fmla="*/ 1388609 h 14"/>
                <a:gd name="T26" fmla="*/ 2286808 w 18"/>
                <a:gd name="T27" fmla="*/ 2314575 h 14"/>
                <a:gd name="T28" fmla="*/ 380929 w 18"/>
                <a:gd name="T29" fmla="*/ 4165827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14"/>
                <a:gd name="T47" fmla="*/ 18 w 18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14">
                  <a:moveTo>
                    <a:pt x="1" y="9"/>
                  </a:move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7" y="14"/>
                  </a:lnTo>
                  <a:lnTo>
                    <a:pt x="14" y="13"/>
                  </a:lnTo>
                  <a:lnTo>
                    <a:pt x="17" y="10"/>
                  </a:lnTo>
                  <a:lnTo>
                    <a:pt x="18" y="4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8" y="3"/>
                  </a:lnTo>
                  <a:lnTo>
                    <a:pt x="6" y="5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02" name="Freeform 94"/>
            <p:cNvSpPr>
              <a:spLocks/>
            </p:cNvSpPr>
            <p:nvPr/>
          </p:nvSpPr>
          <p:spPr bwMode="auto">
            <a:xfrm>
              <a:off x="1760485" y="1827304"/>
              <a:ext cx="18232" cy="23550"/>
            </a:xfrm>
            <a:custGeom>
              <a:avLst/>
              <a:gdLst>
                <a:gd name="T0" fmla="*/ 7217593 w 26"/>
                <a:gd name="T1" fmla="*/ 514043 h 31"/>
                <a:gd name="T2" fmla="*/ 4060148 w 26"/>
                <a:gd name="T3" fmla="*/ 0 h 31"/>
                <a:gd name="T4" fmla="*/ 3158117 w 26"/>
                <a:gd name="T5" fmla="*/ 514043 h 31"/>
                <a:gd name="T6" fmla="*/ 2255414 w 26"/>
                <a:gd name="T7" fmla="*/ 3598300 h 31"/>
                <a:gd name="T8" fmla="*/ 0 w 26"/>
                <a:gd name="T9" fmla="*/ 5653753 h 31"/>
                <a:gd name="T10" fmla="*/ 0 w 26"/>
                <a:gd name="T11" fmla="*/ 13877722 h 31"/>
                <a:gd name="T12" fmla="*/ 2255414 w 26"/>
                <a:gd name="T13" fmla="*/ 15933893 h 31"/>
                <a:gd name="T14" fmla="*/ 4060148 w 26"/>
                <a:gd name="T15" fmla="*/ 15933893 h 31"/>
                <a:gd name="T16" fmla="*/ 4511499 w 26"/>
                <a:gd name="T17" fmla="*/ 15419850 h 31"/>
                <a:gd name="T18" fmla="*/ 5413530 w 26"/>
                <a:gd name="T19" fmla="*/ 11308223 h 31"/>
                <a:gd name="T20" fmla="*/ 7217593 w 26"/>
                <a:gd name="T21" fmla="*/ 9766096 h 31"/>
                <a:gd name="T22" fmla="*/ 7668944 w 26"/>
                <a:gd name="T23" fmla="*/ 10280138 h 31"/>
                <a:gd name="T24" fmla="*/ 8570975 w 26"/>
                <a:gd name="T25" fmla="*/ 11308223 h 31"/>
                <a:gd name="T26" fmla="*/ 10375708 w 26"/>
                <a:gd name="T27" fmla="*/ 13363680 h 31"/>
                <a:gd name="T28" fmla="*/ 11277742 w 26"/>
                <a:gd name="T29" fmla="*/ 13363680 h 31"/>
                <a:gd name="T30" fmla="*/ 11729093 w 26"/>
                <a:gd name="T31" fmla="*/ 13363680 h 31"/>
                <a:gd name="T32" fmla="*/ 11729093 w 26"/>
                <a:gd name="T33" fmla="*/ 10280138 h 31"/>
                <a:gd name="T34" fmla="*/ 11277742 w 26"/>
                <a:gd name="T35" fmla="*/ 8223968 h 31"/>
                <a:gd name="T36" fmla="*/ 11277742 w 26"/>
                <a:gd name="T37" fmla="*/ 8223968 h 31"/>
                <a:gd name="T38" fmla="*/ 8120295 w 26"/>
                <a:gd name="T39" fmla="*/ 1028086 h 31"/>
                <a:gd name="T40" fmla="*/ 7217593 w 26"/>
                <a:gd name="T41" fmla="*/ 514043 h 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"/>
                <a:gd name="T64" fmla="*/ 0 h 31"/>
                <a:gd name="T65" fmla="*/ 26 w 26"/>
                <a:gd name="T66" fmla="*/ 31 h 3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" h="31">
                  <a:moveTo>
                    <a:pt x="16" y="1"/>
                  </a:moveTo>
                  <a:lnTo>
                    <a:pt x="9" y="0"/>
                  </a:lnTo>
                  <a:lnTo>
                    <a:pt x="7" y="1"/>
                  </a:lnTo>
                  <a:lnTo>
                    <a:pt x="5" y="7"/>
                  </a:lnTo>
                  <a:lnTo>
                    <a:pt x="0" y="11"/>
                  </a:lnTo>
                  <a:lnTo>
                    <a:pt x="0" y="27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2"/>
                  </a:lnTo>
                  <a:lnTo>
                    <a:pt x="16" y="19"/>
                  </a:lnTo>
                  <a:lnTo>
                    <a:pt x="17" y="20"/>
                  </a:lnTo>
                  <a:lnTo>
                    <a:pt x="19" y="22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5" y="16"/>
                  </a:lnTo>
                  <a:lnTo>
                    <a:pt x="18" y="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03" name="Freeform 95" descr="Buket"/>
            <p:cNvSpPr>
              <a:spLocks/>
            </p:cNvSpPr>
            <p:nvPr/>
          </p:nvSpPr>
          <p:spPr bwMode="auto">
            <a:xfrm>
              <a:off x="994781" y="1907374"/>
              <a:ext cx="103310" cy="56520"/>
            </a:xfrm>
            <a:custGeom>
              <a:avLst/>
              <a:gdLst>
                <a:gd name="T0" fmla="*/ 33295237 w 142"/>
                <a:gd name="T1" fmla="*/ 0 h 83"/>
                <a:gd name="T2" fmla="*/ 34195417 w 142"/>
                <a:gd name="T3" fmla="*/ 447843 h 83"/>
                <a:gd name="T4" fmla="*/ 35995104 w 142"/>
                <a:gd name="T5" fmla="*/ 3136910 h 83"/>
                <a:gd name="T6" fmla="*/ 36445194 w 142"/>
                <a:gd name="T7" fmla="*/ 3136910 h 83"/>
                <a:gd name="T8" fmla="*/ 39144390 w 142"/>
                <a:gd name="T9" fmla="*/ 3136910 h 83"/>
                <a:gd name="T10" fmla="*/ 40944077 w 142"/>
                <a:gd name="T11" fmla="*/ 4929621 h 83"/>
                <a:gd name="T12" fmla="*/ 41394167 w 142"/>
                <a:gd name="T13" fmla="*/ 4929621 h 83"/>
                <a:gd name="T14" fmla="*/ 44094044 w 142"/>
                <a:gd name="T15" fmla="*/ 4929621 h 83"/>
                <a:gd name="T16" fmla="*/ 44544134 w 142"/>
                <a:gd name="T17" fmla="*/ 4929621 h 83"/>
                <a:gd name="T18" fmla="*/ 45443642 w 142"/>
                <a:gd name="T19" fmla="*/ 6273820 h 83"/>
                <a:gd name="T20" fmla="*/ 47243330 w 142"/>
                <a:gd name="T21" fmla="*/ 8066531 h 83"/>
                <a:gd name="T22" fmla="*/ 53092482 w 142"/>
                <a:gd name="T23" fmla="*/ 8066531 h 83"/>
                <a:gd name="T24" fmla="*/ 57141947 w 142"/>
                <a:gd name="T25" fmla="*/ 11651285 h 83"/>
                <a:gd name="T26" fmla="*/ 61191412 w 142"/>
                <a:gd name="T27" fmla="*/ 11651285 h 83"/>
                <a:gd name="T28" fmla="*/ 61641502 w 142"/>
                <a:gd name="T29" fmla="*/ 12099128 h 83"/>
                <a:gd name="T30" fmla="*/ 62991100 w 142"/>
                <a:gd name="T31" fmla="*/ 12995484 h 83"/>
                <a:gd name="T32" fmla="*/ 63891279 w 142"/>
                <a:gd name="T33" fmla="*/ 15236037 h 83"/>
                <a:gd name="T34" fmla="*/ 63441189 w 142"/>
                <a:gd name="T35" fmla="*/ 17476591 h 83"/>
                <a:gd name="T36" fmla="*/ 62991100 w 142"/>
                <a:gd name="T37" fmla="*/ 19269301 h 83"/>
                <a:gd name="T38" fmla="*/ 57592037 w 142"/>
                <a:gd name="T39" fmla="*/ 23750414 h 83"/>
                <a:gd name="T40" fmla="*/ 56692528 w 142"/>
                <a:gd name="T41" fmla="*/ 24198926 h 83"/>
                <a:gd name="T42" fmla="*/ 50393286 w 142"/>
                <a:gd name="T43" fmla="*/ 25095281 h 83"/>
                <a:gd name="T44" fmla="*/ 48143509 w 142"/>
                <a:gd name="T45" fmla="*/ 26439480 h 83"/>
                <a:gd name="T46" fmla="*/ 40944077 w 142"/>
                <a:gd name="T47" fmla="*/ 28680033 h 83"/>
                <a:gd name="T48" fmla="*/ 40494659 w 142"/>
                <a:gd name="T49" fmla="*/ 29127876 h 83"/>
                <a:gd name="T50" fmla="*/ 39594479 w 142"/>
                <a:gd name="T51" fmla="*/ 32264785 h 83"/>
                <a:gd name="T52" fmla="*/ 38694971 w 142"/>
                <a:gd name="T53" fmla="*/ 32713297 h 83"/>
                <a:gd name="T54" fmla="*/ 33745327 w 142"/>
                <a:gd name="T55" fmla="*/ 33161140 h 83"/>
                <a:gd name="T56" fmla="*/ 32395729 w 142"/>
                <a:gd name="T57" fmla="*/ 34505339 h 83"/>
                <a:gd name="T58" fmla="*/ 30596041 w 142"/>
                <a:gd name="T59" fmla="*/ 36298049 h 83"/>
                <a:gd name="T60" fmla="*/ 21596927 w 142"/>
                <a:gd name="T61" fmla="*/ 37194405 h 83"/>
                <a:gd name="T62" fmla="*/ 20697419 w 142"/>
                <a:gd name="T63" fmla="*/ 37194405 h 83"/>
                <a:gd name="T64" fmla="*/ 18447642 w 142"/>
                <a:gd name="T65" fmla="*/ 35850206 h 83"/>
                <a:gd name="T66" fmla="*/ 15297685 w 142"/>
                <a:gd name="T67" fmla="*/ 35850206 h 83"/>
                <a:gd name="T68" fmla="*/ 13497998 w 142"/>
                <a:gd name="T69" fmla="*/ 36298049 h 83"/>
                <a:gd name="T70" fmla="*/ 12148400 w 142"/>
                <a:gd name="T71" fmla="*/ 35850206 h 83"/>
                <a:gd name="T72" fmla="*/ 10348709 w 142"/>
                <a:gd name="T73" fmla="*/ 34057496 h 83"/>
                <a:gd name="T74" fmla="*/ 8998441 w 142"/>
                <a:gd name="T75" fmla="*/ 33161140 h 83"/>
                <a:gd name="T76" fmla="*/ 6299245 w 142"/>
                <a:gd name="T77" fmla="*/ 32264785 h 83"/>
                <a:gd name="T78" fmla="*/ 4499556 w 142"/>
                <a:gd name="T79" fmla="*/ 29127876 h 83"/>
                <a:gd name="T80" fmla="*/ 450090 w 142"/>
                <a:gd name="T81" fmla="*/ 26887323 h 83"/>
                <a:gd name="T82" fmla="*/ 0 w 142"/>
                <a:gd name="T83" fmla="*/ 24198926 h 83"/>
                <a:gd name="T84" fmla="*/ 450090 w 142"/>
                <a:gd name="T85" fmla="*/ 18372946 h 83"/>
                <a:gd name="T86" fmla="*/ 0 w 142"/>
                <a:gd name="T87" fmla="*/ 9410729 h 83"/>
                <a:gd name="T88" fmla="*/ 450090 w 142"/>
                <a:gd name="T89" fmla="*/ 8514374 h 83"/>
                <a:gd name="T90" fmla="*/ 1349598 w 142"/>
                <a:gd name="T91" fmla="*/ 8066531 h 83"/>
                <a:gd name="T92" fmla="*/ 5399064 w 142"/>
                <a:gd name="T93" fmla="*/ 5377464 h 83"/>
                <a:gd name="T94" fmla="*/ 7198753 w 142"/>
                <a:gd name="T95" fmla="*/ 4929621 h 83"/>
                <a:gd name="T96" fmla="*/ 8098932 w 142"/>
                <a:gd name="T97" fmla="*/ 5377464 h 83"/>
                <a:gd name="T98" fmla="*/ 7198753 w 142"/>
                <a:gd name="T99" fmla="*/ 7170176 h 83"/>
                <a:gd name="T100" fmla="*/ 7198753 w 142"/>
                <a:gd name="T101" fmla="*/ 8066531 h 83"/>
                <a:gd name="T102" fmla="*/ 13047908 w 142"/>
                <a:gd name="T103" fmla="*/ 8066531 h 83"/>
                <a:gd name="T104" fmla="*/ 13497998 w 142"/>
                <a:gd name="T105" fmla="*/ 8066531 h 83"/>
                <a:gd name="T106" fmla="*/ 13497998 w 142"/>
                <a:gd name="T107" fmla="*/ 5377464 h 83"/>
                <a:gd name="T108" fmla="*/ 13948087 w 142"/>
                <a:gd name="T109" fmla="*/ 4033265 h 83"/>
                <a:gd name="T110" fmla="*/ 19347150 w 142"/>
                <a:gd name="T111" fmla="*/ 4929621 h 83"/>
                <a:gd name="T112" fmla="*/ 22497112 w 142"/>
                <a:gd name="T113" fmla="*/ 3584753 h 83"/>
                <a:gd name="T114" fmla="*/ 26995995 w 142"/>
                <a:gd name="T115" fmla="*/ 4033265 h 83"/>
                <a:gd name="T116" fmla="*/ 29695862 w 142"/>
                <a:gd name="T117" fmla="*/ 2240554 h 83"/>
                <a:gd name="T118" fmla="*/ 31045460 w 142"/>
                <a:gd name="T119" fmla="*/ 447843 h 83"/>
                <a:gd name="T120" fmla="*/ 31045460 w 142"/>
                <a:gd name="T121" fmla="*/ 447843 h 83"/>
                <a:gd name="T122" fmla="*/ 32395729 w 142"/>
                <a:gd name="T123" fmla="*/ 0 h 83"/>
                <a:gd name="T124" fmla="*/ 33295237 w 142"/>
                <a:gd name="T125" fmla="*/ 0 h 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2"/>
                <a:gd name="T190" fmla="*/ 0 h 83"/>
                <a:gd name="T191" fmla="*/ 142 w 142"/>
                <a:gd name="T192" fmla="*/ 83 h 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2" h="83">
                  <a:moveTo>
                    <a:pt x="74" y="0"/>
                  </a:moveTo>
                  <a:lnTo>
                    <a:pt x="76" y="1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7" y="7"/>
                  </a:lnTo>
                  <a:lnTo>
                    <a:pt x="91" y="11"/>
                  </a:lnTo>
                  <a:lnTo>
                    <a:pt x="92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101" y="14"/>
                  </a:lnTo>
                  <a:lnTo>
                    <a:pt x="105" y="18"/>
                  </a:lnTo>
                  <a:lnTo>
                    <a:pt x="118" y="18"/>
                  </a:lnTo>
                  <a:lnTo>
                    <a:pt x="127" y="26"/>
                  </a:lnTo>
                  <a:lnTo>
                    <a:pt x="136" y="26"/>
                  </a:lnTo>
                  <a:lnTo>
                    <a:pt x="137" y="27"/>
                  </a:lnTo>
                  <a:lnTo>
                    <a:pt x="140" y="29"/>
                  </a:lnTo>
                  <a:lnTo>
                    <a:pt x="142" y="34"/>
                  </a:lnTo>
                  <a:lnTo>
                    <a:pt x="141" y="39"/>
                  </a:lnTo>
                  <a:lnTo>
                    <a:pt x="140" y="43"/>
                  </a:lnTo>
                  <a:lnTo>
                    <a:pt x="128" y="53"/>
                  </a:lnTo>
                  <a:lnTo>
                    <a:pt x="126" y="54"/>
                  </a:lnTo>
                  <a:lnTo>
                    <a:pt x="112" y="56"/>
                  </a:lnTo>
                  <a:lnTo>
                    <a:pt x="107" y="59"/>
                  </a:lnTo>
                  <a:lnTo>
                    <a:pt x="91" y="64"/>
                  </a:lnTo>
                  <a:lnTo>
                    <a:pt x="90" y="65"/>
                  </a:lnTo>
                  <a:lnTo>
                    <a:pt x="88" y="72"/>
                  </a:lnTo>
                  <a:lnTo>
                    <a:pt x="86" y="73"/>
                  </a:lnTo>
                  <a:lnTo>
                    <a:pt x="75" y="74"/>
                  </a:lnTo>
                  <a:lnTo>
                    <a:pt x="72" y="77"/>
                  </a:lnTo>
                  <a:lnTo>
                    <a:pt x="68" y="81"/>
                  </a:lnTo>
                  <a:lnTo>
                    <a:pt x="48" y="83"/>
                  </a:lnTo>
                  <a:lnTo>
                    <a:pt x="46" y="83"/>
                  </a:lnTo>
                  <a:lnTo>
                    <a:pt x="41" y="80"/>
                  </a:lnTo>
                  <a:lnTo>
                    <a:pt x="34" y="80"/>
                  </a:lnTo>
                  <a:lnTo>
                    <a:pt x="30" y="81"/>
                  </a:lnTo>
                  <a:lnTo>
                    <a:pt x="27" y="80"/>
                  </a:lnTo>
                  <a:lnTo>
                    <a:pt x="23" y="76"/>
                  </a:lnTo>
                  <a:lnTo>
                    <a:pt x="20" y="74"/>
                  </a:lnTo>
                  <a:lnTo>
                    <a:pt x="14" y="72"/>
                  </a:lnTo>
                  <a:lnTo>
                    <a:pt x="10" y="65"/>
                  </a:lnTo>
                  <a:lnTo>
                    <a:pt x="1" y="60"/>
                  </a:lnTo>
                  <a:lnTo>
                    <a:pt x="0" y="54"/>
                  </a:lnTo>
                  <a:lnTo>
                    <a:pt x="1" y="41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3" y="18"/>
                  </a:lnTo>
                  <a:lnTo>
                    <a:pt x="12" y="12"/>
                  </a:lnTo>
                  <a:lnTo>
                    <a:pt x="16" y="11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1" y="9"/>
                  </a:lnTo>
                  <a:lnTo>
                    <a:pt x="43" y="11"/>
                  </a:lnTo>
                  <a:lnTo>
                    <a:pt x="50" y="8"/>
                  </a:lnTo>
                  <a:lnTo>
                    <a:pt x="60" y="9"/>
                  </a:lnTo>
                  <a:lnTo>
                    <a:pt x="66" y="5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04" name="Rectangle 96"/>
            <p:cNvSpPr>
              <a:spLocks noChangeArrowheads="1"/>
            </p:cNvSpPr>
            <p:nvPr/>
          </p:nvSpPr>
          <p:spPr bwMode="auto">
            <a:xfrm rot="-60000">
              <a:off x="6049963" y="1766888"/>
              <a:ext cx="5032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GİRESUN</a:t>
              </a:r>
            </a:p>
          </p:txBody>
        </p:sp>
        <p:sp>
          <p:nvSpPr>
            <p:cNvPr id="105" name="Rectangle 97"/>
            <p:cNvSpPr>
              <a:spLocks noChangeArrowheads="1"/>
            </p:cNvSpPr>
            <p:nvPr/>
          </p:nvSpPr>
          <p:spPr bwMode="auto">
            <a:xfrm rot="-60000">
              <a:off x="273050" y="2259013"/>
              <a:ext cx="6953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ÇANAKKALE</a:t>
              </a:r>
            </a:p>
          </p:txBody>
        </p:sp>
        <p:sp>
          <p:nvSpPr>
            <p:cNvPr id="106" name="Rectangle 98"/>
            <p:cNvSpPr>
              <a:spLocks noChangeArrowheads="1"/>
            </p:cNvSpPr>
            <p:nvPr/>
          </p:nvSpPr>
          <p:spPr bwMode="auto">
            <a:xfrm rot="-60000">
              <a:off x="8032750" y="3429000"/>
              <a:ext cx="2825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SİİRT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07" name="Rectangle 99"/>
            <p:cNvSpPr>
              <a:spLocks noChangeArrowheads="1"/>
            </p:cNvSpPr>
            <p:nvPr/>
          </p:nvSpPr>
          <p:spPr bwMode="auto">
            <a:xfrm rot="-60000">
              <a:off x="933450" y="3609975"/>
              <a:ext cx="34290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 dirty="0">
                  <a:latin typeface="Arial" panose="020B0604020202020204" pitchFamily="34" charset="0"/>
                </a:rPr>
                <a:t>AYDIN</a:t>
              </a:r>
            </a:p>
          </p:txBody>
        </p:sp>
        <p:sp>
          <p:nvSpPr>
            <p:cNvPr id="108" name="Rectangle 100"/>
            <p:cNvSpPr>
              <a:spLocks noChangeArrowheads="1"/>
            </p:cNvSpPr>
            <p:nvPr/>
          </p:nvSpPr>
          <p:spPr bwMode="auto">
            <a:xfrm rot="-60000">
              <a:off x="3055938" y="1319213"/>
              <a:ext cx="4143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BARTIN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09" name="Rectangle 101"/>
            <p:cNvSpPr>
              <a:spLocks noChangeArrowheads="1"/>
            </p:cNvSpPr>
            <p:nvPr/>
          </p:nvSpPr>
          <p:spPr bwMode="auto">
            <a:xfrm rot="-60000">
              <a:off x="6599238" y="3068638"/>
              <a:ext cx="40798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ELAZIĞ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0" name="Rectangle 102"/>
            <p:cNvSpPr>
              <a:spLocks noChangeArrowheads="1"/>
            </p:cNvSpPr>
            <p:nvPr/>
          </p:nvSpPr>
          <p:spPr bwMode="auto">
            <a:xfrm rot="-60000">
              <a:off x="7246938" y="1658938"/>
              <a:ext cx="2508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RİZE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1" name="Rectangle 103"/>
            <p:cNvSpPr>
              <a:spLocks noChangeArrowheads="1"/>
            </p:cNvSpPr>
            <p:nvPr/>
          </p:nvSpPr>
          <p:spPr bwMode="auto">
            <a:xfrm rot="-60000">
              <a:off x="6626225" y="1704975"/>
              <a:ext cx="5365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TRABZON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2" name="Rectangle 104"/>
            <p:cNvSpPr>
              <a:spLocks noChangeArrowheads="1"/>
            </p:cNvSpPr>
            <p:nvPr/>
          </p:nvSpPr>
          <p:spPr bwMode="auto">
            <a:xfrm rot="-60000">
              <a:off x="6392863" y="1930400"/>
              <a:ext cx="72072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GÜMÜŞHANE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3" name="Rectangle 105"/>
            <p:cNvSpPr>
              <a:spLocks noChangeArrowheads="1"/>
            </p:cNvSpPr>
            <p:nvPr/>
          </p:nvSpPr>
          <p:spPr bwMode="auto">
            <a:xfrm rot="-60000">
              <a:off x="8758238" y="3014663"/>
              <a:ext cx="233362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VAN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4" name="Rectangle 106"/>
            <p:cNvSpPr>
              <a:spLocks noChangeArrowheads="1"/>
            </p:cNvSpPr>
            <p:nvPr/>
          </p:nvSpPr>
          <p:spPr bwMode="auto">
            <a:xfrm rot="-60000">
              <a:off x="8956675" y="3584575"/>
              <a:ext cx="506413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HAKKARİ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5" name="Rectangle 107"/>
            <p:cNvSpPr>
              <a:spLocks noChangeArrowheads="1"/>
            </p:cNvSpPr>
            <p:nvPr/>
          </p:nvSpPr>
          <p:spPr bwMode="auto">
            <a:xfrm rot="-60000">
              <a:off x="6421438" y="3924300"/>
              <a:ext cx="6413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ŞANLIURFA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6" name="Rectangle 108"/>
            <p:cNvSpPr>
              <a:spLocks noChangeArrowheads="1"/>
            </p:cNvSpPr>
            <p:nvPr/>
          </p:nvSpPr>
          <p:spPr bwMode="auto">
            <a:xfrm rot="-60000">
              <a:off x="8188325" y="3670300"/>
              <a:ext cx="420688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ŞIRNAK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17" name="Rectangle 109"/>
            <p:cNvSpPr>
              <a:spLocks noChangeArrowheads="1"/>
            </p:cNvSpPr>
            <p:nvPr/>
          </p:nvSpPr>
          <p:spPr bwMode="auto">
            <a:xfrm rot="-4759827">
              <a:off x="7521576" y="3379787"/>
              <a:ext cx="442912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BATMAN</a:t>
              </a:r>
            </a:p>
          </p:txBody>
        </p:sp>
        <p:sp>
          <p:nvSpPr>
            <p:cNvPr id="118" name="Rectangle 110"/>
            <p:cNvSpPr>
              <a:spLocks noChangeArrowheads="1"/>
            </p:cNvSpPr>
            <p:nvPr/>
          </p:nvSpPr>
          <p:spPr bwMode="auto">
            <a:xfrm rot="21540000">
              <a:off x="7349314" y="3814912"/>
              <a:ext cx="362595" cy="120104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793750" eaLnBrk="1" hangingPunct="1">
                <a:defRPr/>
              </a:pPr>
              <a:r>
                <a:rPr lang="en-US" sz="800" b="1">
                  <a:latin typeface="Arial" charset="0"/>
                  <a:cs typeface="Arial" charset="0"/>
                </a:rPr>
                <a:t>Mardin</a:t>
              </a:r>
              <a:endParaRPr lang="en-US" sz="1500">
                <a:latin typeface="Arial" charset="0"/>
                <a:cs typeface="Arial" charset="0"/>
              </a:endParaRPr>
            </a:p>
          </p:txBody>
        </p:sp>
        <p:sp>
          <p:nvSpPr>
            <p:cNvPr id="119" name="Rectangle 111"/>
            <p:cNvSpPr>
              <a:spLocks noChangeArrowheads="1"/>
            </p:cNvSpPr>
            <p:nvPr/>
          </p:nvSpPr>
          <p:spPr bwMode="auto">
            <a:xfrm rot="-60000">
              <a:off x="6546850" y="2692400"/>
              <a:ext cx="4762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TUNCELİ</a:t>
              </a:r>
            </a:p>
          </p:txBody>
        </p:sp>
        <p:sp>
          <p:nvSpPr>
            <p:cNvPr id="120" name="Rectangle 112"/>
            <p:cNvSpPr>
              <a:spLocks noChangeArrowheads="1"/>
            </p:cNvSpPr>
            <p:nvPr/>
          </p:nvSpPr>
          <p:spPr bwMode="auto">
            <a:xfrm rot="-60000">
              <a:off x="6415088" y="2436813"/>
              <a:ext cx="5667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ERZİNCAN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1" name="Rectangle 113"/>
            <p:cNvSpPr>
              <a:spLocks noChangeArrowheads="1"/>
            </p:cNvSpPr>
            <p:nvPr/>
          </p:nvSpPr>
          <p:spPr bwMode="auto">
            <a:xfrm rot="-60000">
              <a:off x="7235825" y="2792413"/>
              <a:ext cx="431800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BİNGÖL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2" name="Rectangle 114"/>
            <p:cNvSpPr>
              <a:spLocks noChangeArrowheads="1"/>
            </p:cNvSpPr>
            <p:nvPr/>
          </p:nvSpPr>
          <p:spPr bwMode="auto">
            <a:xfrm rot="-60000">
              <a:off x="8050213" y="2719388"/>
              <a:ext cx="24447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MUŞ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3" name="Rectangle 115"/>
            <p:cNvSpPr>
              <a:spLocks noChangeArrowheads="1"/>
            </p:cNvSpPr>
            <p:nvPr/>
          </p:nvSpPr>
          <p:spPr bwMode="auto">
            <a:xfrm rot="-60000">
              <a:off x="8469313" y="2384425"/>
              <a:ext cx="27622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AĞRI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4" name="Rectangle 116"/>
            <p:cNvSpPr>
              <a:spLocks noChangeArrowheads="1"/>
            </p:cNvSpPr>
            <p:nvPr/>
          </p:nvSpPr>
          <p:spPr bwMode="auto">
            <a:xfrm rot="-60000">
              <a:off x="8783638" y="2144713"/>
              <a:ext cx="304800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IĞDIR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5" name="Rectangle 117"/>
            <p:cNvSpPr>
              <a:spLocks noChangeArrowheads="1"/>
            </p:cNvSpPr>
            <p:nvPr/>
          </p:nvSpPr>
          <p:spPr bwMode="auto">
            <a:xfrm rot="-60000">
              <a:off x="8304213" y="1874838"/>
              <a:ext cx="3127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KARS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6" name="Rectangle 118"/>
            <p:cNvSpPr>
              <a:spLocks noChangeArrowheads="1"/>
            </p:cNvSpPr>
            <p:nvPr/>
          </p:nvSpPr>
          <p:spPr bwMode="auto">
            <a:xfrm rot="-60000">
              <a:off x="8142288" y="1485900"/>
              <a:ext cx="5524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ARDAHAN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7" name="Rectangle 119"/>
            <p:cNvSpPr>
              <a:spLocks noChangeArrowheads="1"/>
            </p:cNvSpPr>
            <p:nvPr/>
          </p:nvSpPr>
          <p:spPr bwMode="auto">
            <a:xfrm rot="-60000">
              <a:off x="7646988" y="1423988"/>
              <a:ext cx="40798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ARTVİN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28" name="Rectangle 120"/>
            <p:cNvSpPr>
              <a:spLocks noChangeArrowheads="1"/>
            </p:cNvSpPr>
            <p:nvPr/>
          </p:nvSpPr>
          <p:spPr bwMode="auto">
            <a:xfrm rot="-60000">
              <a:off x="3159125" y="1704975"/>
              <a:ext cx="554038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KARABÜK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29" name="Rectangle 121"/>
            <p:cNvSpPr>
              <a:spLocks noChangeArrowheads="1"/>
            </p:cNvSpPr>
            <p:nvPr/>
          </p:nvSpPr>
          <p:spPr bwMode="auto">
            <a:xfrm rot="-60000">
              <a:off x="5049838" y="3846513"/>
              <a:ext cx="58737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OSMANİYE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30" name="Rectangle 122"/>
            <p:cNvSpPr>
              <a:spLocks noChangeArrowheads="1"/>
            </p:cNvSpPr>
            <p:nvPr/>
          </p:nvSpPr>
          <p:spPr bwMode="auto">
            <a:xfrm rot="-60000">
              <a:off x="4522788" y="2554288"/>
              <a:ext cx="45878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YOZGAT</a:t>
              </a:r>
            </a:p>
          </p:txBody>
        </p:sp>
        <p:sp>
          <p:nvSpPr>
            <p:cNvPr id="131" name="Rectangle 123"/>
            <p:cNvSpPr>
              <a:spLocks noChangeArrowheads="1"/>
            </p:cNvSpPr>
            <p:nvPr/>
          </p:nvSpPr>
          <p:spPr bwMode="auto">
            <a:xfrm rot="-60000">
              <a:off x="3222625" y="2279650"/>
              <a:ext cx="474663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ANKARA</a:t>
              </a:r>
            </a:p>
          </p:txBody>
        </p:sp>
        <p:sp>
          <p:nvSpPr>
            <p:cNvPr id="132" name="Rectangle 124"/>
            <p:cNvSpPr>
              <a:spLocks noChangeArrowheads="1"/>
            </p:cNvSpPr>
            <p:nvPr/>
          </p:nvSpPr>
          <p:spPr bwMode="auto">
            <a:xfrm rot="-60000">
              <a:off x="3729038" y="2462213"/>
              <a:ext cx="59848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KIRIKKALE</a:t>
              </a:r>
            </a:p>
          </p:txBody>
        </p:sp>
        <p:sp>
          <p:nvSpPr>
            <p:cNvPr id="133" name="Rectangle 125"/>
            <p:cNvSpPr>
              <a:spLocks noChangeArrowheads="1"/>
            </p:cNvSpPr>
            <p:nvPr/>
          </p:nvSpPr>
          <p:spPr bwMode="auto">
            <a:xfrm rot="-60000">
              <a:off x="3908425" y="2746375"/>
              <a:ext cx="5270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KIRŞEHİR</a:t>
              </a:r>
            </a:p>
          </p:txBody>
        </p:sp>
        <p:sp>
          <p:nvSpPr>
            <p:cNvPr id="134" name="Rectangle 126"/>
            <p:cNvSpPr>
              <a:spLocks noChangeArrowheads="1"/>
            </p:cNvSpPr>
            <p:nvPr/>
          </p:nvSpPr>
          <p:spPr bwMode="auto">
            <a:xfrm rot="-60000">
              <a:off x="4211638" y="3071813"/>
              <a:ext cx="563562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NEVŞEHİR</a:t>
              </a:r>
            </a:p>
          </p:txBody>
        </p:sp>
        <p:sp>
          <p:nvSpPr>
            <p:cNvPr id="135" name="Rectangle 127"/>
            <p:cNvSpPr>
              <a:spLocks noChangeArrowheads="1"/>
            </p:cNvSpPr>
            <p:nvPr/>
          </p:nvSpPr>
          <p:spPr bwMode="auto">
            <a:xfrm rot="-60000">
              <a:off x="4287838" y="3602038"/>
              <a:ext cx="349250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NİĞDE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36" name="Rectangle 128"/>
            <p:cNvSpPr>
              <a:spLocks noChangeArrowheads="1"/>
            </p:cNvSpPr>
            <p:nvPr/>
          </p:nvSpPr>
          <p:spPr bwMode="auto">
            <a:xfrm rot="-60000">
              <a:off x="3751263" y="3351213"/>
              <a:ext cx="5429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AKSARAY</a:t>
              </a:r>
            </a:p>
          </p:txBody>
        </p:sp>
        <p:sp>
          <p:nvSpPr>
            <p:cNvPr id="137" name="Rectangle 129"/>
            <p:cNvSpPr>
              <a:spLocks noChangeArrowheads="1"/>
            </p:cNvSpPr>
            <p:nvPr/>
          </p:nvSpPr>
          <p:spPr bwMode="auto">
            <a:xfrm rot="-60000">
              <a:off x="3922713" y="4259263"/>
              <a:ext cx="4286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MERSİN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38" name="Rectangle 130"/>
            <p:cNvSpPr>
              <a:spLocks noChangeArrowheads="1"/>
            </p:cNvSpPr>
            <p:nvPr/>
          </p:nvSpPr>
          <p:spPr bwMode="auto">
            <a:xfrm rot="-60000">
              <a:off x="3490913" y="4021138"/>
              <a:ext cx="5667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KARAMAN</a:t>
              </a:r>
            </a:p>
          </p:txBody>
        </p:sp>
        <p:sp>
          <p:nvSpPr>
            <p:cNvPr id="139" name="Rectangle 131"/>
            <p:cNvSpPr>
              <a:spLocks noChangeArrowheads="1"/>
            </p:cNvSpPr>
            <p:nvPr/>
          </p:nvSpPr>
          <p:spPr bwMode="auto">
            <a:xfrm rot="-60000">
              <a:off x="5500688" y="4292600"/>
              <a:ext cx="280987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KİLİS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40" name="Rectangle 132"/>
            <p:cNvSpPr>
              <a:spLocks noChangeArrowheads="1"/>
            </p:cNvSpPr>
            <p:nvPr/>
          </p:nvSpPr>
          <p:spPr bwMode="auto">
            <a:xfrm rot="-60000">
              <a:off x="5032375" y="4527550"/>
              <a:ext cx="38100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HATAY</a:t>
              </a:r>
              <a:endParaRPr lang="en-US" altLang="tr-TR" sz="800">
                <a:latin typeface="Arial" panose="020B0604020202020204" pitchFamily="34" charset="0"/>
              </a:endParaRPr>
            </a:p>
          </p:txBody>
        </p:sp>
        <p:sp>
          <p:nvSpPr>
            <p:cNvPr id="141" name="Rectangle 133"/>
            <p:cNvSpPr>
              <a:spLocks noChangeArrowheads="1"/>
            </p:cNvSpPr>
            <p:nvPr/>
          </p:nvSpPr>
          <p:spPr bwMode="auto">
            <a:xfrm rot="-60000">
              <a:off x="4810125" y="3171825"/>
              <a:ext cx="490538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KAYSERİ</a:t>
              </a:r>
            </a:p>
          </p:txBody>
        </p:sp>
        <p:sp>
          <p:nvSpPr>
            <p:cNvPr id="142" name="Rectangle 134"/>
            <p:cNvSpPr>
              <a:spLocks noChangeArrowheads="1"/>
            </p:cNvSpPr>
            <p:nvPr/>
          </p:nvSpPr>
          <p:spPr bwMode="auto">
            <a:xfrm rot="-60000">
              <a:off x="5373688" y="3511550"/>
              <a:ext cx="611187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K.MARAŞ</a:t>
              </a:r>
              <a:endParaRPr lang="en-US" altLang="tr-TR" sz="800">
                <a:latin typeface="Arial" panose="020B0604020202020204" pitchFamily="34" charset="0"/>
              </a:endParaRPr>
            </a:p>
          </p:txBody>
        </p:sp>
        <p:sp>
          <p:nvSpPr>
            <p:cNvPr id="143" name="Rectangle 135"/>
            <p:cNvSpPr>
              <a:spLocks noChangeArrowheads="1"/>
            </p:cNvSpPr>
            <p:nvPr/>
          </p:nvSpPr>
          <p:spPr bwMode="auto">
            <a:xfrm rot="-60000">
              <a:off x="5970588" y="3611563"/>
              <a:ext cx="5921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ADIYAMAN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44" name="Rectangle 136"/>
            <p:cNvSpPr>
              <a:spLocks noChangeArrowheads="1"/>
            </p:cNvSpPr>
            <p:nvPr/>
          </p:nvSpPr>
          <p:spPr bwMode="auto">
            <a:xfrm rot="-60000">
              <a:off x="5811838" y="2997200"/>
              <a:ext cx="7731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MALATYA</a:t>
              </a:r>
            </a:p>
          </p:txBody>
        </p:sp>
        <p:sp>
          <p:nvSpPr>
            <p:cNvPr id="145" name="Rectangle 137"/>
            <p:cNvSpPr>
              <a:spLocks noChangeArrowheads="1"/>
            </p:cNvSpPr>
            <p:nvPr/>
          </p:nvSpPr>
          <p:spPr bwMode="auto">
            <a:xfrm rot="-60000">
              <a:off x="5435600" y="2487613"/>
              <a:ext cx="33337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SİVAS</a:t>
              </a:r>
            </a:p>
          </p:txBody>
        </p:sp>
        <p:sp>
          <p:nvSpPr>
            <p:cNvPr id="146" name="Rectangle 138"/>
            <p:cNvSpPr>
              <a:spLocks noChangeArrowheads="1"/>
            </p:cNvSpPr>
            <p:nvPr/>
          </p:nvSpPr>
          <p:spPr bwMode="auto">
            <a:xfrm rot="-60000">
              <a:off x="5270500" y="2049463"/>
              <a:ext cx="3794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TOKAT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tr-TR" sz="800" b="1">
                <a:latin typeface="Arial" panose="020B0604020202020204" pitchFamily="34" charset="0"/>
              </a:endParaRPr>
            </a:p>
          </p:txBody>
        </p:sp>
        <p:sp>
          <p:nvSpPr>
            <p:cNvPr id="147" name="Rectangle 139"/>
            <p:cNvSpPr>
              <a:spLocks noChangeArrowheads="1"/>
            </p:cNvSpPr>
            <p:nvPr/>
          </p:nvSpPr>
          <p:spPr bwMode="auto">
            <a:xfrm rot="-60000">
              <a:off x="5578475" y="1711325"/>
              <a:ext cx="3238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ORDU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48" name="Rectangle 140"/>
            <p:cNvSpPr>
              <a:spLocks noChangeArrowheads="1"/>
            </p:cNvSpPr>
            <p:nvPr/>
          </p:nvSpPr>
          <p:spPr bwMode="auto">
            <a:xfrm rot="-60000">
              <a:off x="4806950" y="1573213"/>
              <a:ext cx="4794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SAMSUN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49" name="Rectangle 141"/>
            <p:cNvSpPr>
              <a:spLocks noChangeArrowheads="1"/>
            </p:cNvSpPr>
            <p:nvPr/>
          </p:nvSpPr>
          <p:spPr bwMode="auto">
            <a:xfrm rot="-60000">
              <a:off x="4430713" y="1411288"/>
              <a:ext cx="342900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SİNOP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50" name="Rectangle 142"/>
            <p:cNvSpPr>
              <a:spLocks noChangeArrowheads="1"/>
            </p:cNvSpPr>
            <p:nvPr/>
          </p:nvSpPr>
          <p:spPr bwMode="auto">
            <a:xfrm rot="-60000">
              <a:off x="4703763" y="1846263"/>
              <a:ext cx="7064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 dirty="0">
                  <a:latin typeface="Arial" panose="020B0604020202020204" pitchFamily="34" charset="0"/>
                </a:rPr>
                <a:t>AMASYA</a:t>
              </a:r>
            </a:p>
          </p:txBody>
        </p:sp>
        <p:sp>
          <p:nvSpPr>
            <p:cNvPr id="151" name="Rectangle 143"/>
            <p:cNvSpPr>
              <a:spLocks noChangeArrowheads="1"/>
            </p:cNvSpPr>
            <p:nvPr/>
          </p:nvSpPr>
          <p:spPr bwMode="auto">
            <a:xfrm rot="-60000">
              <a:off x="4173538" y="1982788"/>
              <a:ext cx="4143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ÇORUM</a:t>
              </a:r>
            </a:p>
          </p:txBody>
        </p:sp>
        <p:sp>
          <p:nvSpPr>
            <p:cNvPr id="152" name="Rectangle 144"/>
            <p:cNvSpPr>
              <a:spLocks noChangeArrowheads="1"/>
            </p:cNvSpPr>
            <p:nvPr/>
          </p:nvSpPr>
          <p:spPr bwMode="auto">
            <a:xfrm rot="-60000">
              <a:off x="3533775" y="1870075"/>
              <a:ext cx="461963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ÇANKIR</a:t>
              </a:r>
              <a:r>
                <a:rPr lang="tr-TR" altLang="tr-TR" sz="800" b="1">
                  <a:latin typeface="Arial" panose="020B0604020202020204" pitchFamily="34" charset="0"/>
                </a:rPr>
                <a:t>I</a:t>
              </a:r>
              <a:endParaRPr lang="en-US" altLang="tr-TR" sz="800" b="1">
                <a:latin typeface="Arial" panose="020B0604020202020204" pitchFamily="34" charset="0"/>
              </a:endParaRPr>
            </a:p>
          </p:txBody>
        </p:sp>
        <p:sp>
          <p:nvSpPr>
            <p:cNvPr id="153" name="Rectangle 145"/>
            <p:cNvSpPr>
              <a:spLocks noChangeArrowheads="1"/>
            </p:cNvSpPr>
            <p:nvPr/>
          </p:nvSpPr>
          <p:spPr bwMode="auto">
            <a:xfrm rot="-60000">
              <a:off x="3651250" y="1401763"/>
              <a:ext cx="71437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KASTAMONU</a:t>
              </a:r>
            </a:p>
          </p:txBody>
        </p:sp>
        <p:sp>
          <p:nvSpPr>
            <p:cNvPr id="154" name="Rectangle 146"/>
            <p:cNvSpPr>
              <a:spLocks noChangeArrowheads="1"/>
            </p:cNvSpPr>
            <p:nvPr/>
          </p:nvSpPr>
          <p:spPr bwMode="auto">
            <a:xfrm rot="-60000">
              <a:off x="887413" y="2471738"/>
              <a:ext cx="5937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BALIKESİR</a:t>
              </a:r>
            </a:p>
          </p:txBody>
        </p:sp>
        <p:sp>
          <p:nvSpPr>
            <p:cNvPr id="155" name="Rectangle 147"/>
            <p:cNvSpPr>
              <a:spLocks noChangeArrowheads="1"/>
            </p:cNvSpPr>
            <p:nvPr/>
          </p:nvSpPr>
          <p:spPr bwMode="auto">
            <a:xfrm rot="-60000">
              <a:off x="2293938" y="4152900"/>
              <a:ext cx="525462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ANTALYA</a:t>
              </a:r>
            </a:p>
          </p:txBody>
        </p:sp>
        <p:sp>
          <p:nvSpPr>
            <p:cNvPr id="156" name="Rectangle 148"/>
            <p:cNvSpPr>
              <a:spLocks noChangeArrowheads="1"/>
            </p:cNvSpPr>
            <p:nvPr/>
          </p:nvSpPr>
          <p:spPr bwMode="auto">
            <a:xfrm rot="-60000">
              <a:off x="957263" y="3905250"/>
              <a:ext cx="40322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MUĞLA</a:t>
              </a:r>
            </a:p>
          </p:txBody>
        </p:sp>
        <p:sp>
          <p:nvSpPr>
            <p:cNvPr id="157" name="Rectangle 149"/>
            <p:cNvSpPr>
              <a:spLocks noChangeArrowheads="1"/>
            </p:cNvSpPr>
            <p:nvPr/>
          </p:nvSpPr>
          <p:spPr bwMode="auto">
            <a:xfrm rot="-60000">
              <a:off x="1503363" y="3503613"/>
              <a:ext cx="45878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 DENİZLİ</a:t>
              </a:r>
            </a:p>
          </p:txBody>
        </p:sp>
        <p:sp>
          <p:nvSpPr>
            <p:cNvPr id="158" name="Rectangle 150"/>
            <p:cNvSpPr>
              <a:spLocks noChangeArrowheads="1"/>
            </p:cNvSpPr>
            <p:nvPr/>
          </p:nvSpPr>
          <p:spPr bwMode="auto">
            <a:xfrm rot="-60000">
              <a:off x="1938338" y="3757613"/>
              <a:ext cx="474662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BURDUR</a:t>
              </a:r>
            </a:p>
          </p:txBody>
        </p:sp>
        <p:sp>
          <p:nvSpPr>
            <p:cNvPr id="159" name="Rectangle 151"/>
            <p:cNvSpPr>
              <a:spLocks noChangeArrowheads="1"/>
            </p:cNvSpPr>
            <p:nvPr/>
          </p:nvSpPr>
          <p:spPr bwMode="auto">
            <a:xfrm rot="-60000">
              <a:off x="2305050" y="3563938"/>
              <a:ext cx="482600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ISPARTA</a:t>
              </a:r>
            </a:p>
          </p:txBody>
        </p:sp>
        <p:sp>
          <p:nvSpPr>
            <p:cNvPr id="160" name="Rectangle 152"/>
            <p:cNvSpPr>
              <a:spLocks noChangeArrowheads="1"/>
            </p:cNvSpPr>
            <p:nvPr/>
          </p:nvSpPr>
          <p:spPr bwMode="auto">
            <a:xfrm rot="-60000">
              <a:off x="601663" y="3273425"/>
              <a:ext cx="300037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İZMİR</a:t>
              </a:r>
            </a:p>
          </p:txBody>
        </p:sp>
        <p:sp>
          <p:nvSpPr>
            <p:cNvPr id="161" name="Rectangle 153"/>
            <p:cNvSpPr>
              <a:spLocks noChangeArrowheads="1"/>
            </p:cNvSpPr>
            <p:nvPr/>
          </p:nvSpPr>
          <p:spPr bwMode="auto">
            <a:xfrm rot="-60000">
              <a:off x="957263" y="2981325"/>
              <a:ext cx="433387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MANİSA</a:t>
              </a:r>
            </a:p>
          </p:txBody>
        </p:sp>
        <p:sp>
          <p:nvSpPr>
            <p:cNvPr id="162" name="Rectangle 154"/>
            <p:cNvSpPr>
              <a:spLocks noChangeArrowheads="1"/>
            </p:cNvSpPr>
            <p:nvPr/>
          </p:nvSpPr>
          <p:spPr bwMode="auto">
            <a:xfrm rot="-60000">
              <a:off x="2281238" y="3049588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AFYON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tr-TR" sz="800" b="1">
                <a:latin typeface="Arial" panose="020B0604020202020204" pitchFamily="34" charset="0"/>
              </a:endParaRPr>
            </a:p>
          </p:txBody>
        </p:sp>
        <p:sp>
          <p:nvSpPr>
            <p:cNvPr id="163" name="Rectangle 155"/>
            <p:cNvSpPr>
              <a:spLocks noChangeArrowheads="1"/>
            </p:cNvSpPr>
            <p:nvPr/>
          </p:nvSpPr>
          <p:spPr bwMode="auto">
            <a:xfrm rot="-60000">
              <a:off x="1593850" y="3114675"/>
              <a:ext cx="404813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   UŞAK</a:t>
              </a:r>
            </a:p>
          </p:txBody>
        </p:sp>
        <p:sp>
          <p:nvSpPr>
            <p:cNvPr id="164" name="Rectangle 156"/>
            <p:cNvSpPr>
              <a:spLocks noChangeArrowheads="1"/>
            </p:cNvSpPr>
            <p:nvPr/>
          </p:nvSpPr>
          <p:spPr bwMode="auto">
            <a:xfrm rot="-60000">
              <a:off x="1677988" y="2713038"/>
              <a:ext cx="53657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KÜTAHYA</a:t>
              </a:r>
            </a:p>
          </p:txBody>
        </p:sp>
        <p:sp>
          <p:nvSpPr>
            <p:cNvPr id="165" name="Rectangle 157"/>
            <p:cNvSpPr>
              <a:spLocks noChangeArrowheads="1"/>
            </p:cNvSpPr>
            <p:nvPr/>
          </p:nvSpPr>
          <p:spPr bwMode="auto">
            <a:xfrm rot="-60000">
              <a:off x="2447925" y="2589213"/>
              <a:ext cx="5937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ESKİŞEHİR</a:t>
              </a:r>
            </a:p>
          </p:txBody>
        </p:sp>
        <p:sp>
          <p:nvSpPr>
            <p:cNvPr id="166" name="Rectangle 158"/>
            <p:cNvSpPr>
              <a:spLocks noChangeArrowheads="1"/>
            </p:cNvSpPr>
            <p:nvPr/>
          </p:nvSpPr>
          <p:spPr bwMode="auto">
            <a:xfrm rot="-60000">
              <a:off x="1533525" y="2152650"/>
              <a:ext cx="39052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BURSA</a:t>
              </a:r>
            </a:p>
          </p:txBody>
        </p:sp>
        <p:sp>
          <p:nvSpPr>
            <p:cNvPr id="167" name="Rectangle 159"/>
            <p:cNvSpPr>
              <a:spLocks noChangeArrowheads="1"/>
            </p:cNvSpPr>
            <p:nvPr/>
          </p:nvSpPr>
          <p:spPr bwMode="auto">
            <a:xfrm rot="-60000">
              <a:off x="633413" y="1227138"/>
              <a:ext cx="665162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KIRKLARELİ</a:t>
              </a:r>
            </a:p>
          </p:txBody>
        </p:sp>
        <p:sp>
          <p:nvSpPr>
            <p:cNvPr id="168" name="Rectangle 160"/>
            <p:cNvSpPr>
              <a:spLocks noChangeArrowheads="1"/>
            </p:cNvSpPr>
            <p:nvPr/>
          </p:nvSpPr>
          <p:spPr bwMode="auto">
            <a:xfrm rot="-60000">
              <a:off x="715963" y="1568450"/>
              <a:ext cx="5746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TEKİRDAĞ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69" name="Rectangle 161"/>
            <p:cNvSpPr>
              <a:spLocks noChangeArrowheads="1"/>
            </p:cNvSpPr>
            <p:nvPr/>
          </p:nvSpPr>
          <p:spPr bwMode="auto">
            <a:xfrm rot="-3827032">
              <a:off x="435769" y="1535906"/>
              <a:ext cx="38417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EDİRNE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tr-TR" sz="800" b="1">
                <a:latin typeface="Arial" panose="020B0604020202020204" pitchFamily="34" charset="0"/>
              </a:endParaRPr>
            </a:p>
          </p:txBody>
        </p:sp>
        <p:sp>
          <p:nvSpPr>
            <p:cNvPr id="170" name="Rectangle 162" descr="Beyaz mermer"/>
            <p:cNvSpPr>
              <a:spLocks noChangeArrowheads="1"/>
            </p:cNvSpPr>
            <p:nvPr/>
          </p:nvSpPr>
          <p:spPr bwMode="auto">
            <a:xfrm rot="-60000">
              <a:off x="1274763" y="1862138"/>
              <a:ext cx="687387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YALOVA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71" name="Rectangle 163"/>
            <p:cNvSpPr>
              <a:spLocks noChangeArrowheads="1"/>
            </p:cNvSpPr>
            <p:nvPr/>
          </p:nvSpPr>
          <p:spPr bwMode="auto">
            <a:xfrm rot="-60000">
              <a:off x="4668838" y="4117975"/>
              <a:ext cx="395287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ADANA</a:t>
              </a:r>
            </a:p>
          </p:txBody>
        </p:sp>
        <p:sp>
          <p:nvSpPr>
            <p:cNvPr id="172" name="Rectangle 164"/>
            <p:cNvSpPr>
              <a:spLocks noChangeArrowheads="1"/>
            </p:cNvSpPr>
            <p:nvPr/>
          </p:nvSpPr>
          <p:spPr bwMode="auto">
            <a:xfrm rot="-60000">
              <a:off x="2633663" y="1558925"/>
              <a:ext cx="7016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ZONGULDAK</a:t>
              </a:r>
            </a:p>
          </p:txBody>
        </p:sp>
        <p:sp>
          <p:nvSpPr>
            <p:cNvPr id="173" name="Rectangle 165"/>
            <p:cNvSpPr>
              <a:spLocks noChangeArrowheads="1"/>
            </p:cNvSpPr>
            <p:nvPr/>
          </p:nvSpPr>
          <p:spPr bwMode="auto">
            <a:xfrm rot="-60000">
              <a:off x="6988175" y="2066925"/>
              <a:ext cx="5365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BAYBURT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74" name="Freeform 166" descr="Buket"/>
            <p:cNvSpPr>
              <a:spLocks/>
            </p:cNvSpPr>
            <p:nvPr/>
          </p:nvSpPr>
          <p:spPr bwMode="auto">
            <a:xfrm>
              <a:off x="7045463" y="3633578"/>
              <a:ext cx="1012836" cy="522807"/>
            </a:xfrm>
            <a:custGeom>
              <a:avLst/>
              <a:gdLst>
                <a:gd name="T0" fmla="*/ 116028254 w 1397"/>
                <a:gd name="T1" fmla="*/ 102633065 h 767"/>
                <a:gd name="T2" fmla="*/ 185018206 w 1397"/>
                <a:gd name="T3" fmla="*/ 56448047 h 767"/>
                <a:gd name="T4" fmla="*/ 221305260 w 1397"/>
                <a:gd name="T5" fmla="*/ 59247055 h 767"/>
                <a:gd name="T6" fmla="*/ 243256869 w 1397"/>
                <a:gd name="T7" fmla="*/ 14928731 h 767"/>
                <a:gd name="T8" fmla="*/ 251320138 w 1397"/>
                <a:gd name="T9" fmla="*/ 4665015 h 767"/>
                <a:gd name="T10" fmla="*/ 321654038 w 1397"/>
                <a:gd name="T11" fmla="*/ 29856778 h 767"/>
                <a:gd name="T12" fmla="*/ 361973144 w 1397"/>
                <a:gd name="T13" fmla="*/ 2332507 h 767"/>
                <a:gd name="T14" fmla="*/ 397363981 w 1397"/>
                <a:gd name="T15" fmla="*/ 86304814 h 767"/>
                <a:gd name="T16" fmla="*/ 513392193 w 1397"/>
                <a:gd name="T17" fmla="*/ 70910271 h 767"/>
                <a:gd name="T18" fmla="*/ 556846968 w 1397"/>
                <a:gd name="T19" fmla="*/ 29390277 h 767"/>
                <a:gd name="T20" fmla="*/ 612396981 w 1397"/>
                <a:gd name="T21" fmla="*/ 0 h 767"/>
                <a:gd name="T22" fmla="*/ 625836879 w 1397"/>
                <a:gd name="T23" fmla="*/ 34988293 h 767"/>
                <a:gd name="T24" fmla="*/ 615084961 w 1397"/>
                <a:gd name="T25" fmla="*/ 80706798 h 767"/>
                <a:gd name="T26" fmla="*/ 547887483 w 1397"/>
                <a:gd name="T27" fmla="*/ 104032569 h 767"/>
                <a:gd name="T28" fmla="*/ 539823545 w 1397"/>
                <a:gd name="T29" fmla="*/ 169811304 h 767"/>
                <a:gd name="T30" fmla="*/ 545647277 w 1397"/>
                <a:gd name="T31" fmla="*/ 188937900 h 767"/>
                <a:gd name="T32" fmla="*/ 572526402 w 1397"/>
                <a:gd name="T33" fmla="*/ 179141373 h 767"/>
                <a:gd name="T34" fmla="*/ 567150443 w 1397"/>
                <a:gd name="T35" fmla="*/ 236522401 h 767"/>
                <a:gd name="T36" fmla="*/ 446194046 w 1397"/>
                <a:gd name="T37" fmla="*/ 264513163 h 767"/>
                <a:gd name="T38" fmla="*/ 390196259 w 1397"/>
                <a:gd name="T39" fmla="*/ 250518123 h 767"/>
                <a:gd name="T40" fmla="*/ 285366985 w 1397"/>
                <a:gd name="T41" fmla="*/ 259848150 h 767"/>
                <a:gd name="T42" fmla="*/ 197114114 w 1397"/>
                <a:gd name="T43" fmla="*/ 302767637 h 767"/>
                <a:gd name="T44" fmla="*/ 133947894 w 1397"/>
                <a:gd name="T45" fmla="*/ 357816159 h 767"/>
                <a:gd name="T46" fmla="*/ 93181098 w 1397"/>
                <a:gd name="T47" fmla="*/ 314430170 h 767"/>
                <a:gd name="T48" fmla="*/ 93181098 w 1397"/>
                <a:gd name="T49" fmla="*/ 268245857 h 767"/>
                <a:gd name="T50" fmla="*/ 10751920 w 1397"/>
                <a:gd name="T51" fmla="*/ 120360798 h 767"/>
                <a:gd name="T52" fmla="*/ 0 w 1397"/>
                <a:gd name="T53" fmla="*/ 105432073 h 767"/>
                <a:gd name="T54" fmla="*/ 116028254 w 1397"/>
                <a:gd name="T55" fmla="*/ 102633065 h 7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97"/>
                <a:gd name="T85" fmla="*/ 0 h 767"/>
                <a:gd name="T86" fmla="*/ 1397 w 1397"/>
                <a:gd name="T87" fmla="*/ 767 h 7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97" h="767">
                  <a:moveTo>
                    <a:pt x="259" y="220"/>
                  </a:moveTo>
                  <a:lnTo>
                    <a:pt x="413" y="121"/>
                  </a:lnTo>
                  <a:lnTo>
                    <a:pt x="494" y="127"/>
                  </a:lnTo>
                  <a:lnTo>
                    <a:pt x="543" y="32"/>
                  </a:lnTo>
                  <a:lnTo>
                    <a:pt x="561" y="10"/>
                  </a:lnTo>
                  <a:lnTo>
                    <a:pt x="718" y="64"/>
                  </a:lnTo>
                  <a:lnTo>
                    <a:pt x="808" y="5"/>
                  </a:lnTo>
                  <a:lnTo>
                    <a:pt x="887" y="185"/>
                  </a:lnTo>
                  <a:lnTo>
                    <a:pt x="1146" y="152"/>
                  </a:lnTo>
                  <a:lnTo>
                    <a:pt x="1243" y="63"/>
                  </a:lnTo>
                  <a:lnTo>
                    <a:pt x="1367" y="0"/>
                  </a:lnTo>
                  <a:lnTo>
                    <a:pt x="1397" y="75"/>
                  </a:lnTo>
                  <a:lnTo>
                    <a:pt x="1373" y="173"/>
                  </a:lnTo>
                  <a:lnTo>
                    <a:pt x="1223" y="223"/>
                  </a:lnTo>
                  <a:lnTo>
                    <a:pt x="1205" y="364"/>
                  </a:lnTo>
                  <a:lnTo>
                    <a:pt x="1218" y="405"/>
                  </a:lnTo>
                  <a:lnTo>
                    <a:pt x="1278" y="384"/>
                  </a:lnTo>
                  <a:lnTo>
                    <a:pt x="1266" y="507"/>
                  </a:lnTo>
                  <a:lnTo>
                    <a:pt x="996" y="567"/>
                  </a:lnTo>
                  <a:lnTo>
                    <a:pt x="871" y="537"/>
                  </a:lnTo>
                  <a:lnTo>
                    <a:pt x="637" y="557"/>
                  </a:lnTo>
                  <a:lnTo>
                    <a:pt x="440" y="649"/>
                  </a:lnTo>
                  <a:lnTo>
                    <a:pt x="299" y="767"/>
                  </a:lnTo>
                  <a:lnTo>
                    <a:pt x="208" y="674"/>
                  </a:lnTo>
                  <a:lnTo>
                    <a:pt x="208" y="575"/>
                  </a:lnTo>
                  <a:lnTo>
                    <a:pt x="24" y="258"/>
                  </a:lnTo>
                  <a:lnTo>
                    <a:pt x="0" y="226"/>
                  </a:lnTo>
                  <a:lnTo>
                    <a:pt x="259" y="22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75" name="Freeform 167"/>
            <p:cNvSpPr>
              <a:spLocks/>
            </p:cNvSpPr>
            <p:nvPr/>
          </p:nvSpPr>
          <p:spPr bwMode="auto">
            <a:xfrm>
              <a:off x="2591010" y="1721329"/>
              <a:ext cx="465905" cy="339118"/>
            </a:xfrm>
            <a:custGeom>
              <a:avLst/>
              <a:gdLst>
                <a:gd name="T0" fmla="*/ 7788932 w 801"/>
                <a:gd name="T1" fmla="*/ 153061997 h 747"/>
                <a:gd name="T2" fmla="*/ 32019910 w 801"/>
                <a:gd name="T3" fmla="*/ 130932751 h 747"/>
                <a:gd name="T4" fmla="*/ 52789860 w 801"/>
                <a:gd name="T5" fmla="*/ 123556185 h 747"/>
                <a:gd name="T6" fmla="*/ 104714462 w 801"/>
                <a:gd name="T7" fmla="*/ 117409018 h 747"/>
                <a:gd name="T8" fmla="*/ 168754835 w 801"/>
                <a:gd name="T9" fmla="*/ 86673777 h 747"/>
                <a:gd name="T10" fmla="*/ 189524777 w 801"/>
                <a:gd name="T11" fmla="*/ 80526639 h 747"/>
                <a:gd name="T12" fmla="*/ 199909479 w 801"/>
                <a:gd name="T13" fmla="*/ 75608928 h 747"/>
                <a:gd name="T14" fmla="*/ 231064123 w 801"/>
                <a:gd name="T15" fmla="*/ 35038252 h 747"/>
                <a:gd name="T16" fmla="*/ 208563666 w 801"/>
                <a:gd name="T17" fmla="*/ 32579396 h 747"/>
                <a:gd name="T18" fmla="*/ 158369596 w 801"/>
                <a:gd name="T19" fmla="*/ 26432250 h 747"/>
                <a:gd name="T20" fmla="*/ 139330673 w 801"/>
                <a:gd name="T21" fmla="*/ 22743967 h 747"/>
                <a:gd name="T22" fmla="*/ 128945971 w 801"/>
                <a:gd name="T23" fmla="*/ 17826709 h 747"/>
                <a:gd name="T24" fmla="*/ 116830216 w 801"/>
                <a:gd name="T25" fmla="*/ 4302999 h 747"/>
                <a:gd name="T26" fmla="*/ 113368649 w 801"/>
                <a:gd name="T27" fmla="*/ 614714 h 747"/>
                <a:gd name="T28" fmla="*/ 106445514 w 801"/>
                <a:gd name="T29" fmla="*/ 1844142 h 747"/>
                <a:gd name="T30" fmla="*/ 83944520 w 801"/>
                <a:gd name="T31" fmla="*/ 3073570 h 747"/>
                <a:gd name="T32" fmla="*/ 61444047 w 801"/>
                <a:gd name="T33" fmla="*/ 9220711 h 747"/>
                <a:gd name="T34" fmla="*/ 56251427 w 801"/>
                <a:gd name="T35" fmla="*/ 10450139 h 747"/>
                <a:gd name="T36" fmla="*/ 45866725 w 801"/>
                <a:gd name="T37" fmla="*/ 9220711 h 747"/>
                <a:gd name="T38" fmla="*/ 42405157 w 801"/>
                <a:gd name="T39" fmla="*/ 16597281 h 747"/>
                <a:gd name="T40" fmla="*/ 35482023 w 801"/>
                <a:gd name="T41" fmla="*/ 37497107 h 747"/>
                <a:gd name="T42" fmla="*/ 30289395 w 801"/>
                <a:gd name="T43" fmla="*/ 38726535 h 747"/>
                <a:gd name="T44" fmla="*/ 26827827 w 801"/>
                <a:gd name="T45" fmla="*/ 49791384 h 747"/>
                <a:gd name="T46" fmla="*/ 16442584 w 801"/>
                <a:gd name="T47" fmla="*/ 54709095 h 747"/>
                <a:gd name="T48" fmla="*/ 2596311 w 801"/>
                <a:gd name="T49" fmla="*/ 79297211 h 747"/>
                <a:gd name="T50" fmla="*/ 865258 w 801"/>
                <a:gd name="T51" fmla="*/ 87903205 h 747"/>
                <a:gd name="T52" fmla="*/ 6057879 w 801"/>
                <a:gd name="T53" fmla="*/ 89132633 h 747"/>
                <a:gd name="T54" fmla="*/ 14712069 w 801"/>
                <a:gd name="T55" fmla="*/ 100197030 h 747"/>
                <a:gd name="T56" fmla="*/ 11250501 w 801"/>
                <a:gd name="T57" fmla="*/ 132162179 h 747"/>
                <a:gd name="T58" fmla="*/ 9519449 w 801"/>
                <a:gd name="T59" fmla="*/ 149373714 h 747"/>
                <a:gd name="T60" fmla="*/ 7788932 w 801"/>
                <a:gd name="T61" fmla="*/ 153061997 h 7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01"/>
                <a:gd name="T94" fmla="*/ 0 h 747"/>
                <a:gd name="T95" fmla="*/ 801 w 801"/>
                <a:gd name="T96" fmla="*/ 747 h 7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01" h="747">
                  <a:moveTo>
                    <a:pt x="27" y="747"/>
                  </a:moveTo>
                  <a:cubicBezTo>
                    <a:pt x="83" y="728"/>
                    <a:pt x="79" y="677"/>
                    <a:pt x="111" y="639"/>
                  </a:cubicBezTo>
                  <a:cubicBezTo>
                    <a:pt x="133" y="612"/>
                    <a:pt x="149" y="609"/>
                    <a:pt x="183" y="603"/>
                  </a:cubicBezTo>
                  <a:cubicBezTo>
                    <a:pt x="252" y="609"/>
                    <a:pt x="305" y="612"/>
                    <a:pt x="363" y="573"/>
                  </a:cubicBezTo>
                  <a:cubicBezTo>
                    <a:pt x="413" y="497"/>
                    <a:pt x="499" y="449"/>
                    <a:pt x="585" y="423"/>
                  </a:cubicBezTo>
                  <a:cubicBezTo>
                    <a:pt x="610" y="415"/>
                    <a:pt x="634" y="406"/>
                    <a:pt x="657" y="393"/>
                  </a:cubicBezTo>
                  <a:cubicBezTo>
                    <a:pt x="670" y="386"/>
                    <a:pt x="693" y="369"/>
                    <a:pt x="693" y="369"/>
                  </a:cubicBezTo>
                  <a:cubicBezTo>
                    <a:pt x="733" y="310"/>
                    <a:pt x="779" y="238"/>
                    <a:pt x="801" y="171"/>
                  </a:cubicBezTo>
                  <a:cubicBezTo>
                    <a:pt x="769" y="150"/>
                    <a:pt x="764" y="153"/>
                    <a:pt x="723" y="159"/>
                  </a:cubicBezTo>
                  <a:cubicBezTo>
                    <a:pt x="665" y="153"/>
                    <a:pt x="607" y="141"/>
                    <a:pt x="549" y="129"/>
                  </a:cubicBezTo>
                  <a:cubicBezTo>
                    <a:pt x="527" y="125"/>
                    <a:pt x="503" y="122"/>
                    <a:pt x="483" y="111"/>
                  </a:cubicBezTo>
                  <a:cubicBezTo>
                    <a:pt x="470" y="104"/>
                    <a:pt x="447" y="87"/>
                    <a:pt x="447" y="87"/>
                  </a:cubicBezTo>
                  <a:cubicBezTo>
                    <a:pt x="436" y="54"/>
                    <a:pt x="434" y="40"/>
                    <a:pt x="405" y="21"/>
                  </a:cubicBezTo>
                  <a:cubicBezTo>
                    <a:pt x="401" y="15"/>
                    <a:pt x="400" y="5"/>
                    <a:pt x="393" y="3"/>
                  </a:cubicBezTo>
                  <a:cubicBezTo>
                    <a:pt x="385" y="0"/>
                    <a:pt x="377" y="8"/>
                    <a:pt x="369" y="9"/>
                  </a:cubicBezTo>
                  <a:cubicBezTo>
                    <a:pt x="343" y="12"/>
                    <a:pt x="317" y="13"/>
                    <a:pt x="291" y="15"/>
                  </a:cubicBezTo>
                  <a:cubicBezTo>
                    <a:pt x="267" y="31"/>
                    <a:pt x="241" y="36"/>
                    <a:pt x="213" y="45"/>
                  </a:cubicBezTo>
                  <a:cubicBezTo>
                    <a:pt x="207" y="47"/>
                    <a:pt x="195" y="51"/>
                    <a:pt x="195" y="51"/>
                  </a:cubicBezTo>
                  <a:cubicBezTo>
                    <a:pt x="183" y="49"/>
                    <a:pt x="169" y="39"/>
                    <a:pt x="159" y="45"/>
                  </a:cubicBezTo>
                  <a:cubicBezTo>
                    <a:pt x="148" y="52"/>
                    <a:pt x="147" y="81"/>
                    <a:pt x="147" y="81"/>
                  </a:cubicBezTo>
                  <a:cubicBezTo>
                    <a:pt x="145" y="95"/>
                    <a:pt x="134" y="166"/>
                    <a:pt x="123" y="183"/>
                  </a:cubicBezTo>
                  <a:cubicBezTo>
                    <a:pt x="119" y="188"/>
                    <a:pt x="111" y="187"/>
                    <a:pt x="105" y="189"/>
                  </a:cubicBezTo>
                  <a:cubicBezTo>
                    <a:pt x="102" y="207"/>
                    <a:pt x="106" y="230"/>
                    <a:pt x="93" y="243"/>
                  </a:cubicBezTo>
                  <a:cubicBezTo>
                    <a:pt x="83" y="253"/>
                    <a:pt x="57" y="267"/>
                    <a:pt x="57" y="267"/>
                  </a:cubicBezTo>
                  <a:cubicBezTo>
                    <a:pt x="30" y="308"/>
                    <a:pt x="24" y="342"/>
                    <a:pt x="9" y="387"/>
                  </a:cubicBezTo>
                  <a:cubicBezTo>
                    <a:pt x="7" y="401"/>
                    <a:pt x="0" y="415"/>
                    <a:pt x="3" y="429"/>
                  </a:cubicBezTo>
                  <a:cubicBezTo>
                    <a:pt x="5" y="435"/>
                    <a:pt x="17" y="431"/>
                    <a:pt x="21" y="435"/>
                  </a:cubicBezTo>
                  <a:cubicBezTo>
                    <a:pt x="42" y="456"/>
                    <a:pt x="43" y="466"/>
                    <a:pt x="51" y="489"/>
                  </a:cubicBezTo>
                  <a:cubicBezTo>
                    <a:pt x="40" y="585"/>
                    <a:pt x="48" y="510"/>
                    <a:pt x="39" y="645"/>
                  </a:cubicBezTo>
                  <a:cubicBezTo>
                    <a:pt x="37" y="673"/>
                    <a:pt x="36" y="701"/>
                    <a:pt x="33" y="729"/>
                  </a:cubicBezTo>
                  <a:cubicBezTo>
                    <a:pt x="32" y="735"/>
                    <a:pt x="27" y="747"/>
                    <a:pt x="27" y="747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tr-TR">
                <a:latin typeface="Arial" charset="0"/>
              </a:endParaRPr>
            </a:p>
          </p:txBody>
        </p:sp>
        <p:sp>
          <p:nvSpPr>
            <p:cNvPr id="176" name="Rectangle 168"/>
            <p:cNvSpPr>
              <a:spLocks noChangeArrowheads="1"/>
            </p:cNvSpPr>
            <p:nvPr/>
          </p:nvSpPr>
          <p:spPr bwMode="auto">
            <a:xfrm rot="-60000">
              <a:off x="7264400" y="3803650"/>
              <a:ext cx="44450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MARDİN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77" name="Rectangle 169"/>
            <p:cNvSpPr>
              <a:spLocks noChangeArrowheads="1"/>
            </p:cNvSpPr>
            <p:nvPr/>
          </p:nvSpPr>
          <p:spPr bwMode="auto">
            <a:xfrm rot="-60000">
              <a:off x="5608638" y="4037013"/>
              <a:ext cx="63658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GAZİANTEP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78" name="Rectangle 170"/>
            <p:cNvSpPr>
              <a:spLocks noChangeArrowheads="1"/>
            </p:cNvSpPr>
            <p:nvPr/>
          </p:nvSpPr>
          <p:spPr bwMode="auto">
            <a:xfrm rot="-60000">
              <a:off x="8040688" y="3136900"/>
              <a:ext cx="3492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BİTLİS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79" name="Freeform 171"/>
            <p:cNvSpPr>
              <a:spLocks/>
            </p:cNvSpPr>
            <p:nvPr/>
          </p:nvSpPr>
          <p:spPr bwMode="auto">
            <a:xfrm>
              <a:off x="4065588" y="1620838"/>
              <a:ext cx="273050" cy="815975"/>
            </a:xfrm>
            <a:custGeom>
              <a:avLst/>
              <a:gdLst>
                <a:gd name="T0" fmla="*/ 2147483646 w 164"/>
                <a:gd name="T1" fmla="*/ 0 h 594"/>
                <a:gd name="T2" fmla="*/ 2147483646 w 164"/>
                <a:gd name="T3" fmla="*/ 2147483646 h 594"/>
                <a:gd name="T4" fmla="*/ 2147483646 w 164"/>
                <a:gd name="T5" fmla="*/ 2147483646 h 594"/>
                <a:gd name="T6" fmla="*/ 2147483646 w 164"/>
                <a:gd name="T7" fmla="*/ 2147483646 h 594"/>
                <a:gd name="T8" fmla="*/ 2147483646 w 164"/>
                <a:gd name="T9" fmla="*/ 2147483646 h 594"/>
                <a:gd name="T10" fmla="*/ 2147483646 w 164"/>
                <a:gd name="T11" fmla="*/ 2147483646 h 594"/>
                <a:gd name="T12" fmla="*/ 2147483646 w 164"/>
                <a:gd name="T13" fmla="*/ 2147483646 h 594"/>
                <a:gd name="T14" fmla="*/ 2147483646 w 164"/>
                <a:gd name="T15" fmla="*/ 2147483646 h 594"/>
                <a:gd name="T16" fmla="*/ 2147483646 w 164"/>
                <a:gd name="T17" fmla="*/ 2147483646 h 594"/>
                <a:gd name="T18" fmla="*/ 2147483646 w 164"/>
                <a:gd name="T19" fmla="*/ 2147483646 h 594"/>
                <a:gd name="T20" fmla="*/ 2147483646 w 164"/>
                <a:gd name="T21" fmla="*/ 2147483646 h 5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594"/>
                <a:gd name="T35" fmla="*/ 164 w 164"/>
                <a:gd name="T36" fmla="*/ 594 h 5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594">
                  <a:moveTo>
                    <a:pt x="164" y="0"/>
                  </a:moveTo>
                  <a:cubicBezTo>
                    <a:pt x="123" y="7"/>
                    <a:pt x="111" y="9"/>
                    <a:pt x="86" y="42"/>
                  </a:cubicBezTo>
                  <a:cubicBezTo>
                    <a:pt x="87" y="56"/>
                    <a:pt x="105" y="167"/>
                    <a:pt x="80" y="192"/>
                  </a:cubicBezTo>
                  <a:cubicBezTo>
                    <a:pt x="66" y="206"/>
                    <a:pt x="40" y="201"/>
                    <a:pt x="20" y="204"/>
                  </a:cubicBezTo>
                  <a:cubicBezTo>
                    <a:pt x="0" y="234"/>
                    <a:pt x="11" y="234"/>
                    <a:pt x="38" y="252"/>
                  </a:cubicBezTo>
                  <a:cubicBezTo>
                    <a:pt x="49" y="284"/>
                    <a:pt x="45" y="316"/>
                    <a:pt x="56" y="348"/>
                  </a:cubicBezTo>
                  <a:cubicBezTo>
                    <a:pt x="54" y="370"/>
                    <a:pt x="56" y="393"/>
                    <a:pt x="50" y="414"/>
                  </a:cubicBezTo>
                  <a:cubicBezTo>
                    <a:pt x="48" y="421"/>
                    <a:pt x="37" y="421"/>
                    <a:pt x="32" y="426"/>
                  </a:cubicBezTo>
                  <a:cubicBezTo>
                    <a:pt x="23" y="437"/>
                    <a:pt x="8" y="462"/>
                    <a:pt x="8" y="462"/>
                  </a:cubicBezTo>
                  <a:cubicBezTo>
                    <a:pt x="17" y="497"/>
                    <a:pt x="33" y="524"/>
                    <a:pt x="44" y="558"/>
                  </a:cubicBezTo>
                  <a:cubicBezTo>
                    <a:pt x="50" y="575"/>
                    <a:pt x="52" y="594"/>
                    <a:pt x="74" y="59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tr-TR"/>
            </a:p>
          </p:txBody>
        </p:sp>
        <p:sp>
          <p:nvSpPr>
            <p:cNvPr id="180" name="Rectangle 172"/>
            <p:cNvSpPr>
              <a:spLocks noChangeArrowheads="1"/>
            </p:cNvSpPr>
            <p:nvPr/>
          </p:nvSpPr>
          <p:spPr bwMode="auto">
            <a:xfrm rot="-60000">
              <a:off x="3136900" y="3498850"/>
              <a:ext cx="3968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KONYA</a:t>
              </a:r>
            </a:p>
          </p:txBody>
        </p:sp>
        <p:sp>
          <p:nvSpPr>
            <p:cNvPr id="181" name="Rectangle 173"/>
            <p:cNvSpPr>
              <a:spLocks noChangeArrowheads="1"/>
            </p:cNvSpPr>
            <p:nvPr/>
          </p:nvSpPr>
          <p:spPr bwMode="auto">
            <a:xfrm rot="-60000">
              <a:off x="7486650" y="2165350"/>
              <a:ext cx="547688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ERZURUM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82" name="Rectangle 174"/>
            <p:cNvSpPr>
              <a:spLocks noChangeArrowheads="1"/>
            </p:cNvSpPr>
            <p:nvPr/>
          </p:nvSpPr>
          <p:spPr bwMode="auto">
            <a:xfrm rot="-60000">
              <a:off x="6973888" y="3376613"/>
              <a:ext cx="696912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DİYARBAKIR</a:t>
              </a:r>
              <a:endParaRPr lang="en-US" altLang="tr-TR" sz="1500" b="1">
                <a:latin typeface="Arial" panose="020B0604020202020204" pitchFamily="34" charset="0"/>
              </a:endParaRPr>
            </a:p>
          </p:txBody>
        </p:sp>
        <p:sp>
          <p:nvSpPr>
            <p:cNvPr id="183" name="Rectangle 175"/>
            <p:cNvSpPr>
              <a:spLocks noChangeArrowheads="1"/>
            </p:cNvSpPr>
            <p:nvPr/>
          </p:nvSpPr>
          <p:spPr bwMode="auto">
            <a:xfrm rot="-60000">
              <a:off x="2046288" y="2259013"/>
              <a:ext cx="4413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BİLECİK</a:t>
              </a:r>
              <a:endParaRPr lang="en-US" altLang="tr-TR" sz="1500">
                <a:latin typeface="Arial" panose="020B0604020202020204" pitchFamily="34" charset="0"/>
              </a:endParaRPr>
            </a:p>
          </p:txBody>
        </p:sp>
        <p:sp>
          <p:nvSpPr>
            <p:cNvPr id="184" name="Rectangle 176"/>
            <p:cNvSpPr>
              <a:spLocks noChangeArrowheads="1"/>
            </p:cNvSpPr>
            <p:nvPr/>
          </p:nvSpPr>
          <p:spPr bwMode="auto">
            <a:xfrm rot="-60000">
              <a:off x="2632075" y="1795463"/>
              <a:ext cx="377825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DÜZCE</a:t>
              </a:r>
            </a:p>
          </p:txBody>
        </p:sp>
        <p:sp>
          <p:nvSpPr>
            <p:cNvPr id="185" name="Rectangle 177"/>
            <p:cNvSpPr>
              <a:spLocks noChangeArrowheads="1"/>
            </p:cNvSpPr>
            <p:nvPr/>
          </p:nvSpPr>
          <p:spPr bwMode="auto">
            <a:xfrm rot="-60000">
              <a:off x="2817813" y="1987550"/>
              <a:ext cx="31115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93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93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9375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93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tr-TR" sz="800" b="1">
                  <a:latin typeface="Arial" panose="020B0604020202020204" pitchFamily="34" charset="0"/>
                </a:rPr>
                <a:t>BOLU</a:t>
              </a:r>
            </a:p>
          </p:txBody>
        </p:sp>
      </p:grpSp>
      <p:sp>
        <p:nvSpPr>
          <p:cNvPr id="188" name="Oval 187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30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72426"/>
            <a:ext cx="9144000" cy="9005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894500"/>
            <a:ext cx="9144000" cy="158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r-TR" sz="1600" dirty="0" smtClean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Kamu, Üniversite ve Özel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üm Sağlık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izmeti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unucularının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luslararası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eçerliliğe </a:t>
            </a:r>
          </a:p>
          <a:p>
            <a:pPr algn="ctr">
              <a:defRPr/>
            </a:pP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Sahip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kreditasyonu, TÜSEB Bünyesinde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urulacak </a:t>
            </a:r>
          </a:p>
          <a:p>
            <a:pPr algn="ctr">
              <a:defRPr/>
            </a:pP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 Kalite ve Akreditasyon Enstitüsü Tarafında </a:t>
            </a:r>
            <a:r>
              <a:rPr lang="tr-TR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tr-TR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ürütülecektir.</a:t>
            </a:r>
            <a:endParaRPr lang="tr-TR" sz="16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4.4. Sağlıkta Klinik Kalite</a:t>
            </a:r>
          </a:p>
        </p:txBody>
      </p:sp>
      <p:sp>
        <p:nvSpPr>
          <p:cNvPr id="187" name="Rectangle 2"/>
          <p:cNvSpPr txBox="1">
            <a:spLocks noChangeArrowheads="1"/>
          </p:cNvSpPr>
          <p:nvPr/>
        </p:nvSpPr>
        <p:spPr bwMode="auto">
          <a:xfrm>
            <a:off x="1089412" y="1700258"/>
            <a:ext cx="7078851" cy="364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tr-TR" sz="1400" dirty="0" smtClean="0"/>
              <a:t>Altı alanda (Diyabet</a:t>
            </a:r>
            <a:r>
              <a:rPr lang="tr-TR" sz="1400" dirty="0"/>
              <a:t>, Gebelik süreci ve Doğum, Diz Protezi, Kalça Protezi, Koroner Kalp Hastalığı ve </a:t>
            </a:r>
            <a:r>
              <a:rPr lang="tr-TR" sz="1400" dirty="0" smtClean="0"/>
              <a:t>İnme) klinik </a:t>
            </a:r>
            <a:r>
              <a:rPr lang="tr-TR" sz="1400" dirty="0"/>
              <a:t>kalite göstergeleri </a:t>
            </a:r>
            <a:r>
              <a:rPr lang="tr-TR" sz="1400" dirty="0" smtClean="0"/>
              <a:t>belirlendi.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tr-TR" sz="14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sz="1400" dirty="0" smtClean="0"/>
              <a:t>Oniki alanda Klinik Kalite Göstergesi belirlenmesi çalışmaları devam ediyor. (2015)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sz="1400" dirty="0"/>
              <a:t>“Kalite İyileştirme Rehberi” geliştirme çalışmaları devam ediyor. (2015)</a:t>
            </a:r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tr-TR" sz="1400" dirty="0" smtClean="0"/>
          </a:p>
          <a:p>
            <a:pPr marL="268288" indent="-268288">
              <a:lnSpc>
                <a:spcPct val="150000"/>
              </a:lnSpc>
              <a:buFont typeface="Arial" pitchFamily="34" charset="0"/>
              <a:buChar char="•"/>
            </a:pPr>
            <a:r>
              <a:rPr lang="tr-TR" sz="1400" dirty="0"/>
              <a:t>1. Basamakta Tedavi Protokolleri Çalışması tamamlandı</a:t>
            </a:r>
            <a:r>
              <a:rPr lang="tr-TR" sz="1400" dirty="0" smtClean="0"/>
              <a:t>.</a:t>
            </a:r>
          </a:p>
          <a:p>
            <a:pPr marL="268288" indent="-268288">
              <a:lnSpc>
                <a:spcPct val="50000"/>
              </a:lnSpc>
              <a:buFont typeface="Arial" pitchFamily="34" charset="0"/>
              <a:buChar char="•"/>
            </a:pPr>
            <a:endParaRPr lang="tr-TR" sz="1400" dirty="0"/>
          </a:p>
          <a:p>
            <a:pPr marL="171450" indent="-171450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tr-TR" sz="1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  2013 </a:t>
            </a:r>
            <a:r>
              <a:rPr lang="tr-TR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yılında 301 hastanenin MR, BT, Mamografi tetkiklerinin uygunluğunu </a:t>
            </a:r>
            <a:r>
              <a:rPr lang="tr-TR" sz="1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70000"/>
              </a:lnSpc>
              <a:defRPr/>
            </a:pPr>
            <a:r>
              <a:rPr lang="tr-TR" sz="1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     denetledik.</a:t>
            </a:r>
          </a:p>
          <a:p>
            <a:pPr>
              <a:lnSpc>
                <a:spcPct val="50000"/>
              </a:lnSpc>
              <a:defRPr/>
            </a:pPr>
            <a:endParaRPr lang="tr-TR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tr-TR" sz="1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 2013 </a:t>
            </a:r>
            <a:r>
              <a:rPr lang="tr-TR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yılında Koroner </a:t>
            </a:r>
            <a:r>
              <a:rPr lang="tr-TR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Anjiyografi’lerin</a:t>
            </a:r>
            <a:r>
              <a:rPr lang="tr-TR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uygunluğunu 188 hastanede denetledik</a:t>
            </a:r>
            <a:r>
              <a:rPr lang="tr-TR" sz="1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8" name="5 Dikdörtgen"/>
          <p:cNvSpPr>
            <a:spLocks noChangeArrowheads="1"/>
          </p:cNvSpPr>
          <p:nvPr/>
        </p:nvSpPr>
        <p:spPr bwMode="auto">
          <a:xfrm>
            <a:off x="0" y="1196311"/>
            <a:ext cx="9144000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Sağlık Hizmetlerine Erişim Sağlandı,</a:t>
            </a:r>
          </a:p>
          <a:p>
            <a:pPr algn="ctr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  <a:p>
            <a:pPr algn="ctr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Şimdi Sıra Klinik Kalitede…</a:t>
            </a: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31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48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4.5. Şehir Hastaneleri</a:t>
            </a:r>
          </a:p>
        </p:txBody>
      </p:sp>
      <p:sp>
        <p:nvSpPr>
          <p:cNvPr id="9" name="7 Metin kutusu"/>
          <p:cNvSpPr txBox="1">
            <a:spLocks noChangeArrowheads="1"/>
          </p:cNvSpPr>
          <p:nvPr/>
        </p:nvSpPr>
        <p:spPr bwMode="auto">
          <a:xfrm>
            <a:off x="2729668" y="1085257"/>
            <a:ext cx="4240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400" b="1" dirty="0" smtClean="0">
                <a:latin typeface="Arial"/>
                <a:cs typeface="Arial"/>
              </a:rPr>
              <a:t>Şehir Hastaneleri Geliyor… </a:t>
            </a:r>
            <a:endParaRPr lang="tr-TR" altLang="tr-TR" sz="2400" b="1" dirty="0">
              <a:latin typeface="Arial"/>
              <a:cs typeface="Arial"/>
            </a:endParaRPr>
          </a:p>
        </p:txBody>
      </p:sp>
      <p:pic>
        <p:nvPicPr>
          <p:cNvPr id="10" name="Resim 1" descr="Kayseri Entegre Sağlık Kampüsü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5455" y="1683946"/>
            <a:ext cx="4038551" cy="2783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Resim 2" descr="http://www.kamuozel.gov.tr/koo/sites/default/files/et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84264" y="1683946"/>
            <a:ext cx="4035592" cy="2783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  <p:sp>
        <p:nvSpPr>
          <p:cNvPr id="12" name="7 Metin kutusu"/>
          <p:cNvSpPr txBox="1">
            <a:spLocks noChangeArrowheads="1"/>
          </p:cNvSpPr>
          <p:nvPr/>
        </p:nvSpPr>
        <p:spPr bwMode="auto">
          <a:xfrm>
            <a:off x="469389" y="4695706"/>
            <a:ext cx="828092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400" b="1" dirty="0" smtClean="0">
                <a:solidFill>
                  <a:schemeClr val="accent3">
                    <a:lumMod val="50000"/>
                  </a:schemeClr>
                </a:solidFill>
                <a:latin typeface="Arial Black"/>
                <a:cs typeface="Arial Black"/>
              </a:rPr>
              <a:t>Dünyada bu ölçekteki ilk ve tek proje!</a:t>
            </a:r>
          </a:p>
          <a:p>
            <a:pPr algn="ctr" eaLnBrk="1" hangingPunct="1">
              <a:lnSpc>
                <a:spcPct val="50000"/>
              </a:lnSpc>
            </a:pPr>
            <a:endParaRPr lang="tr-TR" altLang="tr-TR" sz="2400" b="1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algn="ctr" eaLnBrk="1" hangingPunct="1"/>
            <a:r>
              <a:rPr lang="tr-TR" altLang="tr-TR" sz="2200" b="1" dirty="0">
                <a:latin typeface="Arial"/>
                <a:cs typeface="Arial"/>
              </a:rPr>
              <a:t>9 Yıl içerisinde toplam 168.494 Yatak nitelikli hale getirilecek.</a:t>
            </a:r>
          </a:p>
          <a:p>
            <a:pPr algn="ctr" eaLnBrk="1" hangingPunct="1"/>
            <a:r>
              <a:rPr lang="tr-TR" altLang="tr-TR" sz="2200" b="1" dirty="0">
                <a:latin typeface="Arial"/>
                <a:cs typeface="Arial"/>
              </a:rPr>
              <a:t>Türkiye  2023 yılına sağlık tesisleri altyapısını yenilemiş tek ülke olarak </a:t>
            </a:r>
            <a:r>
              <a:rPr lang="tr-TR" altLang="tr-TR" sz="2200" b="1" dirty="0" smtClean="0">
                <a:latin typeface="Arial"/>
                <a:cs typeface="Arial"/>
              </a:rPr>
              <a:t>girecek.</a:t>
            </a:r>
            <a:endParaRPr lang="tr-TR" altLang="tr-TR" sz="2200" b="1" dirty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32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08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4.5. Şehir Hastaneleri</a:t>
            </a:r>
          </a:p>
        </p:txBody>
      </p:sp>
      <p:graphicFrame>
        <p:nvGraphicFramePr>
          <p:cNvPr id="9" name="Tablo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67429095"/>
              </p:ext>
            </p:extLst>
          </p:nvPr>
        </p:nvGraphicFramePr>
        <p:xfrm>
          <a:off x="347113" y="1412268"/>
          <a:ext cx="4055068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8244"/>
                <a:gridCol w="1036824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 dirty="0">
                          <a:effectLst/>
                          <a:latin typeface="Arial"/>
                          <a:cs typeface="Arial"/>
                        </a:rPr>
                        <a:t>PROJE ADI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 dirty="0">
                          <a:effectLst/>
                          <a:latin typeface="Arial"/>
                          <a:cs typeface="Arial"/>
                        </a:rPr>
                        <a:t>YATAK SAYISI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ANKARA BİLKENT ENTEGRE SAĞLIK KAMPÜSÜ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3.660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295275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ANKARA ETLİK ENTEGRE SAĞLIK KAMPÜSÜ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3.566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KAYSERİ ENTEGRE SAĞLIK KAMPÜSÜ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1.584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İSTANBUL BAŞAKŞEHİR İKİTELLİ ENTEGRE SAĞLIK KAMPÜSÜ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2.682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YOZGAT EĞİTİM VE ARAŞTIRMA HASTANESİ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475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ADANA ŞEHİR HASTANESİ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1.550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ELAZIĞ SAĞLIK YERLEŞKESİ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1.040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GAZİANTEP SAĞLIK YERLEŞKESİ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1.875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MANİSA SAĞLIK YERLEŞKESİ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560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MERSİN SAĞLIK YERLEŞKESİ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1.250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İZMİR BAYRAKLI ŞEHİR HASTANESİ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2.060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ISPARTA SAĞLIK YERLEŞKESİ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755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KOCAELİ SAĞLIK YERLEŞKESİ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1.180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KONYA SAĞLIK YERLEŞKESİ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838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BURSA ŞEHİR HASTANESİ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1.355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" name="Tablo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2084291"/>
              </p:ext>
            </p:extLst>
          </p:nvPr>
        </p:nvGraphicFramePr>
        <p:xfrm>
          <a:off x="4641273" y="1412268"/>
          <a:ext cx="4161504" cy="452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7333"/>
                <a:gridCol w="944171"/>
              </a:tblGrid>
              <a:tr h="2867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 dirty="0">
                          <a:effectLst/>
                          <a:latin typeface="Arial"/>
                          <a:cs typeface="Arial"/>
                        </a:rPr>
                        <a:t>PROJE ADI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 dirty="0">
                          <a:effectLst/>
                          <a:latin typeface="Arial"/>
                          <a:cs typeface="Arial"/>
                        </a:rPr>
                        <a:t>YATAK SAYISI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</a:tr>
              <a:tr h="25094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FTR VE YGAP PAKETİ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2.400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</a:tr>
              <a:tr h="27783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Afyon Fizik Tedavi ve Rehabilitasyon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Diyarbakır Fizik Tedavi ve Rehabilitasyon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Diyarbakır Psikiyatri Hastanesi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Diyarbakır Yüksek Güvenlikli Adli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  <a:latin typeface="Arial"/>
                          <a:cs typeface="Arial"/>
                        </a:rPr>
                        <a:t>Erzurum Fizik Tedavi ve Rehabilitasyon Hastanesi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Erzurum Yüksek Güvenlikli Adli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792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İstanbul Bakırköy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İstanbul Bakırköy Yüksek Güvenlikli Adli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Malatya Fizik Tedavi ve Rehabilitasyon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Samsun Fizik Tedavi ve Rehabilitasyon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Samsun Yüksek Güvenlikli Adli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Trabzon Yüksek Güvenlikli Adli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8820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Van Fizik Tedavi ve Rehabilitasyon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8820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Van Diyarbakır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8679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Arial"/>
                          <a:cs typeface="Arial"/>
                        </a:rPr>
                        <a:t>Van Diyarbakır Yüksek Güvenlikli Adli Psikiyatri Hastanesi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962" marR="8962" marT="8962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ikdörtgen 6"/>
          <p:cNvSpPr/>
          <p:nvPr/>
        </p:nvSpPr>
        <p:spPr>
          <a:xfrm>
            <a:off x="0" y="594101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</a:rPr>
              <a:t>İhalesi Tamamlanan  ve Yapımı Devam Eden Toplam 16 Proje </a:t>
            </a:r>
          </a:p>
          <a:p>
            <a:pPr algn="ctr"/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</a:rPr>
              <a:t>Sonucunda 26.830 Yeni Nitelikli Yatak Yapılmış Olacaktır.</a:t>
            </a:r>
            <a:endParaRPr lang="tr-T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7 Metin kutusu"/>
          <p:cNvSpPr txBox="1">
            <a:spLocks noChangeArrowheads="1"/>
          </p:cNvSpPr>
          <p:nvPr/>
        </p:nvSpPr>
        <p:spPr bwMode="auto">
          <a:xfrm>
            <a:off x="0" y="934038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200" b="1" dirty="0" smtClean="0">
                <a:latin typeface="Arial"/>
                <a:cs typeface="Arial"/>
              </a:rPr>
              <a:t>Şehir Hastaneleri Geliyor… </a:t>
            </a:r>
            <a:endParaRPr lang="tr-TR" altLang="tr-TR" sz="2200" b="1" dirty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33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0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0" y="356250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tr-TR" sz="25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5710"/>
            <a:ext cx="8634162" cy="3955578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0" y="1063868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200" b="1" dirty="0" smtClean="0">
                <a:latin typeface="Arial"/>
                <a:cs typeface="Arial"/>
              </a:rPr>
              <a:t>Sağlık Bilişim Ağı Bulutu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4.6. E-Sağlık</a:t>
            </a: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34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33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4.7. Türkiye Sağlık Enstitüleri Başkanlığı</a:t>
            </a:r>
          </a:p>
        </p:txBody>
      </p:sp>
      <p:sp>
        <p:nvSpPr>
          <p:cNvPr id="21" name="Metin kutusu 3"/>
          <p:cNvSpPr txBox="1"/>
          <p:nvPr/>
        </p:nvSpPr>
        <p:spPr>
          <a:xfrm>
            <a:off x="790111" y="972112"/>
            <a:ext cx="3014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"/>
                <a:cs typeface="Arial"/>
              </a:rPr>
              <a:t>Kuruluş Amacı</a:t>
            </a:r>
          </a:p>
        </p:txBody>
      </p:sp>
      <p:sp>
        <p:nvSpPr>
          <p:cNvPr id="22" name="İçerik Yer Tutucusu 2"/>
          <p:cNvSpPr txBox="1">
            <a:spLocks/>
          </p:cNvSpPr>
          <p:nvPr/>
        </p:nvSpPr>
        <p:spPr bwMode="auto">
          <a:xfrm>
            <a:off x="4952842" y="1808225"/>
            <a:ext cx="3575355" cy="464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tr-TR" sz="2700" dirty="0" smtClean="0">
                <a:latin typeface="Arial"/>
                <a:cs typeface="Arial"/>
              </a:rPr>
              <a:t>Türkiye Kanser Enstitüsü</a:t>
            </a:r>
          </a:p>
          <a:p>
            <a:pPr marL="514350" indent="-514350">
              <a:lnSpc>
                <a:spcPct val="70000"/>
              </a:lnSpc>
              <a:buFont typeface="+mj-lt"/>
              <a:buAutoNum type="arabicPeriod"/>
            </a:pPr>
            <a:endParaRPr lang="tr-TR" sz="2700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700" dirty="0" smtClean="0">
                <a:latin typeface="Arial"/>
                <a:cs typeface="Arial"/>
              </a:rPr>
              <a:t>Türkiye </a:t>
            </a:r>
            <a:r>
              <a:rPr lang="tr-TR" sz="2700" dirty="0" err="1" smtClean="0">
                <a:latin typeface="Arial"/>
                <a:cs typeface="Arial"/>
              </a:rPr>
              <a:t>Biyoteknoloji</a:t>
            </a:r>
            <a:r>
              <a:rPr lang="tr-TR" sz="2700" dirty="0" smtClean="0">
                <a:latin typeface="Arial"/>
                <a:cs typeface="Arial"/>
              </a:rPr>
              <a:t> Enstitüsü</a:t>
            </a:r>
          </a:p>
          <a:p>
            <a:pPr marL="514350" indent="-514350">
              <a:lnSpc>
                <a:spcPct val="70000"/>
              </a:lnSpc>
              <a:buFont typeface="+mj-lt"/>
              <a:buAutoNum type="arabicPeriod"/>
            </a:pPr>
            <a:endParaRPr lang="tr-TR" sz="2700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700" dirty="0" smtClean="0">
                <a:latin typeface="Arial"/>
                <a:cs typeface="Arial"/>
              </a:rPr>
              <a:t>Türkiye Anne, Çocuk ve Ergen Sağlığı Enstitüsü</a:t>
            </a:r>
          </a:p>
          <a:p>
            <a:pPr marL="514350" indent="-514350">
              <a:lnSpc>
                <a:spcPct val="70000"/>
              </a:lnSpc>
              <a:buFont typeface="+mj-lt"/>
              <a:buAutoNum type="arabicPeriod"/>
            </a:pPr>
            <a:endParaRPr lang="tr-TR" sz="2700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700" dirty="0" smtClean="0">
                <a:latin typeface="Arial"/>
                <a:cs typeface="Arial"/>
              </a:rPr>
              <a:t>Türkiye Halk Sağlığı ve Kronik Hastalıklar Enstitüsü</a:t>
            </a:r>
          </a:p>
          <a:p>
            <a:pPr marL="514350" indent="-514350">
              <a:lnSpc>
                <a:spcPct val="70000"/>
              </a:lnSpc>
              <a:buFont typeface="+mj-lt"/>
              <a:buAutoNum type="arabicPeriod"/>
            </a:pPr>
            <a:endParaRPr lang="tr-TR" sz="2700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700" dirty="0" smtClean="0">
                <a:latin typeface="Arial"/>
                <a:cs typeface="Arial"/>
              </a:rPr>
              <a:t>Türkiye Geleneksel ve Tamamlayıcı Tıp Enstitüsü</a:t>
            </a:r>
          </a:p>
          <a:p>
            <a:pPr marL="514350" indent="-514350">
              <a:lnSpc>
                <a:spcPct val="70000"/>
              </a:lnSpc>
              <a:buFont typeface="+mj-lt"/>
              <a:buAutoNum type="arabicPeriod"/>
            </a:pPr>
            <a:endParaRPr lang="tr-TR" sz="2700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700" dirty="0" smtClean="0">
                <a:latin typeface="Arial"/>
                <a:cs typeface="Arial"/>
              </a:rPr>
              <a:t>Türkiye Sağlık Hizmetleri Kalite ve Akreditasyon Enstitüsü</a:t>
            </a:r>
          </a:p>
          <a:p>
            <a:pPr algn="just"/>
            <a:endParaRPr lang="tr-TR" dirty="0" smtClean="0"/>
          </a:p>
          <a:p>
            <a:pPr algn="just"/>
            <a:endParaRPr lang="tr-TR" dirty="0"/>
          </a:p>
        </p:txBody>
      </p:sp>
      <p:sp>
        <p:nvSpPr>
          <p:cNvPr id="23" name="Metin kutusu 5"/>
          <p:cNvSpPr txBox="1"/>
          <p:nvPr/>
        </p:nvSpPr>
        <p:spPr>
          <a:xfrm>
            <a:off x="4932040" y="999677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Arial"/>
                <a:cs typeface="Arial"/>
              </a:rPr>
              <a:t>Kurulacak Enstitüler</a:t>
            </a:r>
            <a:endParaRPr lang="tr-TR" sz="2800" b="1" dirty="0">
              <a:latin typeface="Arial"/>
              <a:cs typeface="Arial"/>
            </a:endParaRPr>
          </a:p>
        </p:txBody>
      </p:sp>
      <p:sp>
        <p:nvSpPr>
          <p:cNvPr id="24" name="Metin kutusu 3"/>
          <p:cNvSpPr txBox="1"/>
          <p:nvPr/>
        </p:nvSpPr>
        <p:spPr>
          <a:xfrm>
            <a:off x="435966" y="1535962"/>
            <a:ext cx="4457620" cy="495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tr-TR" sz="2000" dirty="0">
                <a:latin typeface="Arial"/>
                <a:cs typeface="Arial"/>
              </a:rPr>
              <a:t>Dünyada sağlık endüstrileri alanında meydana gelen bilimsel gelişmelere ve yenilikçi çalışmalara uyum sağlanması,</a:t>
            </a:r>
          </a:p>
          <a:p>
            <a:pPr marL="342900" indent="-342900">
              <a:lnSpc>
                <a:spcPct val="50000"/>
              </a:lnSpc>
              <a:buFont typeface="Arial"/>
              <a:buChar char="•"/>
            </a:pPr>
            <a:endParaRPr lang="tr-TR" sz="2000" dirty="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tr-TR" sz="2000" dirty="0">
                <a:latin typeface="Arial"/>
                <a:cs typeface="Arial"/>
              </a:rPr>
              <a:t>Türkiye’nin sağlık hizmeti sunumunda yakaladığı başarıyı, bilimsel ve Ar-Ge alanında sürdürülmesi</a:t>
            </a:r>
          </a:p>
          <a:p>
            <a:pPr marL="342900" indent="-342900">
              <a:lnSpc>
                <a:spcPct val="50000"/>
              </a:lnSpc>
              <a:buFont typeface="Arial"/>
              <a:buChar char="•"/>
            </a:pPr>
            <a:endParaRPr lang="tr-TR" sz="2000" dirty="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tr-TR" sz="2000" dirty="0">
                <a:latin typeface="Arial"/>
                <a:cs typeface="Arial"/>
              </a:rPr>
              <a:t>Türkiye’nin sağlık alanında teknoloji merkezi rolünün güçlendirilmesi,</a:t>
            </a:r>
          </a:p>
          <a:p>
            <a:pPr marL="342900" indent="-342900">
              <a:lnSpc>
                <a:spcPct val="50000"/>
              </a:lnSpc>
              <a:buFont typeface="Arial"/>
              <a:buChar char="•"/>
            </a:pPr>
            <a:endParaRPr lang="tr-TR" sz="2000" dirty="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tr-TR" sz="2000" dirty="0">
                <a:latin typeface="Arial"/>
                <a:cs typeface="Arial"/>
              </a:rPr>
              <a:t>Orta </a:t>
            </a:r>
            <a:r>
              <a:rPr lang="tr-TR" sz="2000" dirty="0" smtClean="0">
                <a:latin typeface="Arial"/>
                <a:cs typeface="Arial"/>
              </a:rPr>
              <a:t>gelir </a:t>
            </a:r>
            <a:r>
              <a:rPr lang="tr-TR" sz="2000" dirty="0">
                <a:latin typeface="Arial"/>
                <a:cs typeface="Arial"/>
              </a:rPr>
              <a:t>t</a:t>
            </a:r>
            <a:r>
              <a:rPr lang="tr-TR" sz="2000" dirty="0" smtClean="0">
                <a:latin typeface="Arial"/>
                <a:cs typeface="Arial"/>
              </a:rPr>
              <a:t>uzağından </a:t>
            </a:r>
            <a:r>
              <a:rPr lang="tr-TR" sz="2000" dirty="0">
                <a:latin typeface="Arial"/>
                <a:cs typeface="Arial"/>
              </a:rPr>
              <a:t>ç</a:t>
            </a:r>
            <a:r>
              <a:rPr lang="tr-TR" sz="2000" dirty="0" smtClean="0">
                <a:latin typeface="Arial"/>
                <a:cs typeface="Arial"/>
              </a:rPr>
              <a:t>ıkmak </a:t>
            </a:r>
            <a:r>
              <a:rPr lang="tr-TR" sz="2000" dirty="0">
                <a:latin typeface="Arial"/>
                <a:cs typeface="Arial"/>
              </a:rPr>
              <a:t>i</a:t>
            </a:r>
            <a:r>
              <a:rPr lang="tr-TR" sz="2000" dirty="0" smtClean="0">
                <a:latin typeface="Arial"/>
                <a:cs typeface="Arial"/>
              </a:rPr>
              <a:t>çin </a:t>
            </a:r>
            <a:r>
              <a:rPr lang="tr-TR" sz="2000" dirty="0">
                <a:latin typeface="Arial"/>
                <a:cs typeface="Arial"/>
              </a:rPr>
              <a:t>s</a:t>
            </a:r>
            <a:r>
              <a:rPr lang="tr-TR" sz="2000" dirty="0" smtClean="0">
                <a:latin typeface="Arial"/>
                <a:cs typeface="Arial"/>
              </a:rPr>
              <a:t>ağlık </a:t>
            </a:r>
            <a:r>
              <a:rPr lang="tr-TR" sz="2000" dirty="0">
                <a:latin typeface="Arial"/>
                <a:cs typeface="Arial"/>
              </a:rPr>
              <a:t>s</a:t>
            </a:r>
            <a:r>
              <a:rPr lang="tr-TR" sz="2000" dirty="0" smtClean="0">
                <a:latin typeface="Arial"/>
                <a:cs typeface="Arial"/>
              </a:rPr>
              <a:t>ektöründe </a:t>
            </a:r>
            <a:r>
              <a:rPr lang="tr-TR" sz="2000" dirty="0">
                <a:latin typeface="Arial"/>
                <a:cs typeface="Arial"/>
              </a:rPr>
              <a:t>i</a:t>
            </a:r>
            <a:r>
              <a:rPr lang="tr-TR" sz="2000" dirty="0" smtClean="0">
                <a:latin typeface="Arial"/>
                <a:cs typeface="Arial"/>
              </a:rPr>
              <a:t>nisiyatif </a:t>
            </a:r>
            <a:r>
              <a:rPr lang="tr-TR" sz="2000" dirty="0">
                <a:latin typeface="Arial"/>
                <a:cs typeface="Arial"/>
              </a:rPr>
              <a:t>a</a:t>
            </a:r>
            <a:r>
              <a:rPr lang="tr-TR" sz="2000" dirty="0" smtClean="0">
                <a:latin typeface="Arial"/>
                <a:cs typeface="Arial"/>
              </a:rPr>
              <a:t>lmak</a:t>
            </a:r>
            <a:endParaRPr lang="tr-TR" sz="2000" dirty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35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30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4.8. Sağlık Bilimleri Üniversitesi</a:t>
            </a:r>
          </a:p>
        </p:txBody>
      </p:sp>
      <p:sp>
        <p:nvSpPr>
          <p:cNvPr id="10" name="İçerik Yer Tutucusu 2"/>
          <p:cNvSpPr>
            <a:spLocks noGrp="1"/>
          </p:cNvSpPr>
          <p:nvPr>
            <p:ph idx="1"/>
          </p:nvPr>
        </p:nvSpPr>
        <p:spPr>
          <a:xfrm>
            <a:off x="457200" y="1772816"/>
            <a:ext cx="3921848" cy="4960642"/>
          </a:xfrm>
        </p:spPr>
        <p:txBody>
          <a:bodyPr>
            <a:noAutofit/>
          </a:bodyPr>
          <a:lstStyle/>
          <a:p>
            <a:r>
              <a:rPr lang="tr-TR" sz="1800" dirty="0">
                <a:latin typeface="Arial"/>
                <a:cs typeface="Arial"/>
              </a:rPr>
              <a:t>Şehir hastanelerinin fiziki ve teknolojik altyapısının, nitelikli akademik hekim kadrosu ile desteklenmesini sağlamak</a:t>
            </a:r>
          </a:p>
          <a:p>
            <a:pPr lvl="0"/>
            <a:r>
              <a:rPr lang="tr-TR" sz="1800" dirty="0" smtClean="0">
                <a:latin typeface="Arial"/>
                <a:cs typeface="Arial"/>
              </a:rPr>
              <a:t>Sağlık Bakanlığı Eğitim </a:t>
            </a:r>
            <a:r>
              <a:rPr lang="tr-TR" sz="1800" dirty="0">
                <a:latin typeface="Arial"/>
                <a:cs typeface="Arial"/>
              </a:rPr>
              <a:t>ve Araştırma Hastanelerinde </a:t>
            </a:r>
            <a:r>
              <a:rPr lang="tr-TR" sz="1800" dirty="0" smtClean="0">
                <a:latin typeface="Arial"/>
                <a:cs typeface="Arial"/>
              </a:rPr>
              <a:t>verilen uzmanlık eğitimi için nitelikli akademisyen tutulamaması</a:t>
            </a:r>
          </a:p>
          <a:p>
            <a:pPr lvl="0"/>
            <a:r>
              <a:rPr lang="tr-TR" sz="1800" dirty="0" smtClean="0">
                <a:latin typeface="Arial"/>
                <a:cs typeface="Arial"/>
              </a:rPr>
              <a:t>Bunun neden olduğu uzmanlık eğitimindeki aksamaları ortadan kaldırmak </a:t>
            </a:r>
          </a:p>
          <a:p>
            <a:pPr lvl="0"/>
            <a:r>
              <a:rPr lang="tr-TR" sz="1800" dirty="0" smtClean="0">
                <a:latin typeface="Arial"/>
                <a:cs typeface="Arial"/>
              </a:rPr>
              <a:t>Sağlık Bakanlığı </a:t>
            </a:r>
            <a:r>
              <a:rPr lang="tr-TR" sz="1800" dirty="0" err="1" smtClean="0">
                <a:latin typeface="Arial"/>
                <a:cs typeface="Arial"/>
              </a:rPr>
              <a:t>EAH’nin</a:t>
            </a:r>
            <a:r>
              <a:rPr lang="tr-TR" sz="1800" dirty="0" smtClean="0">
                <a:latin typeface="Arial"/>
                <a:cs typeface="Arial"/>
              </a:rPr>
              <a:t> akademik ve hizmet sunumu altyapısının giderek zayıflaması nedeniyle oluşacak itibar kaybı riskini engellemek</a:t>
            </a:r>
            <a:endParaRPr lang="tr-TR" sz="1800" dirty="0">
              <a:latin typeface="Arial"/>
              <a:cs typeface="Arial"/>
            </a:endParaRPr>
          </a:p>
          <a:p>
            <a:endParaRPr lang="tr-TR" sz="1600" dirty="0">
              <a:latin typeface="Arial"/>
              <a:cs typeface="Arial"/>
            </a:endParaRPr>
          </a:p>
          <a:p>
            <a:pPr lvl="0"/>
            <a:endParaRPr lang="tr-TR" sz="1600" dirty="0">
              <a:latin typeface="Arial"/>
              <a:cs typeface="Arial"/>
            </a:endParaRPr>
          </a:p>
          <a:p>
            <a:endParaRPr lang="tr-TR" sz="1600" dirty="0">
              <a:latin typeface="Arial"/>
              <a:cs typeface="Arial"/>
            </a:endParaRPr>
          </a:p>
        </p:txBody>
      </p:sp>
      <p:sp>
        <p:nvSpPr>
          <p:cNvPr id="11" name="Metin kutusu 5"/>
          <p:cNvSpPr txBox="1"/>
          <p:nvPr/>
        </p:nvSpPr>
        <p:spPr>
          <a:xfrm>
            <a:off x="1187624" y="120614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Kuruluş Amacı</a:t>
            </a:r>
            <a:endParaRPr lang="tr-TR" b="1" dirty="0"/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 bwMode="auto">
          <a:xfrm>
            <a:off x="4860032" y="1820174"/>
            <a:ext cx="38267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 smtClean="0">
                <a:latin typeface="Arial"/>
                <a:cs typeface="Arial"/>
              </a:rPr>
              <a:t>Tıp Fakültesi</a:t>
            </a:r>
          </a:p>
          <a:p>
            <a:r>
              <a:rPr lang="tr-TR" sz="1600" dirty="0" smtClean="0">
                <a:latin typeface="Arial"/>
                <a:cs typeface="Arial"/>
              </a:rPr>
              <a:t>Sağlık Bilimleri Fakültesi</a:t>
            </a:r>
          </a:p>
          <a:p>
            <a:r>
              <a:rPr lang="tr-TR" sz="1600" dirty="0" smtClean="0">
                <a:latin typeface="Arial"/>
                <a:cs typeface="Arial"/>
              </a:rPr>
              <a:t>Sağlık Bilimleri Enstitüsü</a:t>
            </a:r>
          </a:p>
          <a:p>
            <a:r>
              <a:rPr lang="tr-TR" sz="1600" dirty="0" err="1" smtClean="0">
                <a:latin typeface="Arial"/>
                <a:cs typeface="Arial"/>
              </a:rPr>
              <a:t>Mekteb</a:t>
            </a:r>
            <a:r>
              <a:rPr lang="tr-TR" sz="1600" dirty="0" smtClean="0">
                <a:latin typeface="Arial"/>
                <a:cs typeface="Arial"/>
              </a:rPr>
              <a:t>-i Tıbbiyeyi Şahane Haydarpaşa Kampüsü</a:t>
            </a:r>
          </a:p>
          <a:p>
            <a:r>
              <a:rPr lang="tr-TR" sz="1600" dirty="0" smtClean="0">
                <a:latin typeface="Arial"/>
                <a:cs typeface="Arial"/>
              </a:rPr>
              <a:t>Mütevelli Heyeti</a:t>
            </a:r>
          </a:p>
          <a:p>
            <a:pPr lvl="1"/>
            <a:r>
              <a:rPr lang="tr-TR" sz="1200" dirty="0" smtClean="0">
                <a:latin typeface="Arial"/>
                <a:cs typeface="Arial"/>
              </a:rPr>
              <a:t>Sağlık Bakanı</a:t>
            </a:r>
          </a:p>
          <a:p>
            <a:pPr lvl="1"/>
            <a:r>
              <a:rPr lang="tr-TR" sz="1200" dirty="0" smtClean="0">
                <a:latin typeface="Arial"/>
                <a:cs typeface="Arial"/>
              </a:rPr>
              <a:t>Müsteşar</a:t>
            </a:r>
          </a:p>
          <a:p>
            <a:pPr lvl="1"/>
            <a:r>
              <a:rPr lang="tr-TR" sz="1200" dirty="0" smtClean="0">
                <a:latin typeface="Arial"/>
                <a:cs typeface="Arial"/>
              </a:rPr>
              <a:t>Rektör</a:t>
            </a:r>
          </a:p>
          <a:p>
            <a:pPr lvl="1"/>
            <a:r>
              <a:rPr lang="tr-TR" sz="1200" dirty="0" smtClean="0">
                <a:latin typeface="Arial"/>
                <a:cs typeface="Arial"/>
              </a:rPr>
              <a:t>YÖK Temsilcisi</a:t>
            </a:r>
          </a:p>
          <a:p>
            <a:pPr lvl="1"/>
            <a:r>
              <a:rPr lang="tr-TR" sz="1200" dirty="0" smtClean="0">
                <a:latin typeface="Arial"/>
                <a:cs typeface="Arial"/>
              </a:rPr>
              <a:t>Sağlık </a:t>
            </a:r>
            <a:r>
              <a:rPr lang="tr-TR" sz="1200" dirty="0" err="1" smtClean="0">
                <a:latin typeface="Arial"/>
                <a:cs typeface="Arial"/>
              </a:rPr>
              <a:t>Bakanı’ın</a:t>
            </a:r>
            <a:r>
              <a:rPr lang="tr-TR" sz="1200" dirty="0" smtClean="0">
                <a:latin typeface="Arial"/>
                <a:cs typeface="Arial"/>
              </a:rPr>
              <a:t> Belirleyeceği Temsilci </a:t>
            </a:r>
            <a:endParaRPr lang="tr-TR" sz="1200" dirty="0">
              <a:latin typeface="Arial"/>
              <a:cs typeface="Arial"/>
            </a:endParaRPr>
          </a:p>
        </p:txBody>
      </p:sp>
      <p:sp>
        <p:nvSpPr>
          <p:cNvPr id="13" name="Metin kutusu 6"/>
          <p:cNvSpPr txBox="1"/>
          <p:nvPr/>
        </p:nvSpPr>
        <p:spPr>
          <a:xfrm>
            <a:off x="4860032" y="1202197"/>
            <a:ext cx="404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Kurulacak Fakülte ve Enstitüler</a:t>
            </a:r>
            <a:endParaRPr lang="tr-TR" b="1" dirty="0"/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36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72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4.9. Sağlık Endüstrisinin Teşviki</a:t>
            </a:r>
          </a:p>
        </p:txBody>
      </p:sp>
      <p:sp>
        <p:nvSpPr>
          <p:cNvPr id="15" name="İçerik Yer Tutucusu 2"/>
          <p:cNvSpPr txBox="1">
            <a:spLocks/>
          </p:cNvSpPr>
          <p:nvPr/>
        </p:nvSpPr>
        <p:spPr bwMode="auto">
          <a:xfrm>
            <a:off x="827121" y="1763217"/>
            <a:ext cx="7974768" cy="470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>
                <a:latin typeface="Arial"/>
                <a:cs typeface="Arial"/>
              </a:rPr>
              <a:t>Sağlık endüstrisi 10. Kalkınma Planı 25 öncelikli dönüşüm programı arasında Sağlık </a:t>
            </a:r>
            <a:r>
              <a:rPr lang="tr-TR" sz="2000" dirty="0" smtClean="0">
                <a:latin typeface="Arial"/>
                <a:cs typeface="Arial"/>
              </a:rPr>
              <a:t>Bakanlığı ve Kalkınma Bakanlığı koordinatörlüğünde yürütülüyor</a:t>
            </a:r>
          </a:p>
          <a:p>
            <a:pPr marL="0" indent="0">
              <a:buNone/>
            </a:pPr>
            <a:r>
              <a:rPr lang="tr-TR" sz="2000" dirty="0" smtClean="0">
                <a:latin typeface="Arial"/>
                <a:cs typeface="Arial"/>
              </a:rPr>
              <a:t> </a:t>
            </a:r>
            <a:endParaRPr lang="tr-TR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tr-TR" sz="2000" b="1" dirty="0" smtClean="0">
                <a:latin typeface="Arial"/>
                <a:cs typeface="Arial"/>
              </a:rPr>
              <a:t>Hedef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tr-TR" sz="2000" dirty="0" smtClean="0">
                <a:latin typeface="Arial"/>
                <a:cs typeface="Arial"/>
              </a:rPr>
              <a:t>1)  Değer </a:t>
            </a:r>
            <a:r>
              <a:rPr lang="tr-TR" sz="2000" dirty="0">
                <a:latin typeface="Arial"/>
                <a:cs typeface="Arial"/>
              </a:rPr>
              <a:t>bazında ilaç ihtiyacının %60’ının, tıbbi cihaz ihtiyacının </a:t>
            </a:r>
            <a:r>
              <a:rPr lang="tr-TR" sz="20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tr-TR" sz="2000" dirty="0">
                <a:latin typeface="Arial"/>
                <a:cs typeface="Arial"/>
              </a:rPr>
              <a:t> </a:t>
            </a:r>
            <a:r>
              <a:rPr lang="tr-TR" sz="2000" dirty="0" smtClean="0">
                <a:latin typeface="Arial"/>
                <a:cs typeface="Arial"/>
              </a:rPr>
              <a:t>    %</a:t>
            </a:r>
            <a:r>
              <a:rPr lang="tr-TR" sz="2000" dirty="0">
                <a:latin typeface="Arial"/>
                <a:cs typeface="Arial"/>
              </a:rPr>
              <a:t>20’sinin yerli üretim ile </a:t>
            </a:r>
            <a:r>
              <a:rPr lang="tr-TR" sz="2000" dirty="0" smtClean="0">
                <a:latin typeface="Arial"/>
                <a:cs typeface="Arial"/>
              </a:rPr>
              <a:t>karşılanması</a:t>
            </a:r>
          </a:p>
          <a:p>
            <a:pPr marL="0" indent="0">
              <a:buNone/>
            </a:pPr>
            <a:endParaRPr lang="tr-TR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tr-TR" sz="2000" dirty="0">
                <a:latin typeface="Arial"/>
                <a:cs typeface="Arial"/>
              </a:rPr>
              <a:t>2</a:t>
            </a:r>
            <a:r>
              <a:rPr lang="tr-TR" sz="2000" dirty="0" smtClean="0">
                <a:latin typeface="Arial"/>
                <a:cs typeface="Arial"/>
              </a:rPr>
              <a:t>)  Klinik </a:t>
            </a:r>
            <a:r>
              <a:rPr lang="tr-TR" sz="2000" dirty="0">
                <a:latin typeface="Arial"/>
                <a:cs typeface="Arial"/>
              </a:rPr>
              <a:t>araştırmalarda Türkiye’nin aldığı payın %25 </a:t>
            </a:r>
            <a:r>
              <a:rPr lang="tr-TR" sz="2000" dirty="0" smtClean="0">
                <a:latin typeface="Arial"/>
                <a:cs typeface="Arial"/>
              </a:rPr>
              <a:t>artırılması</a:t>
            </a:r>
          </a:p>
          <a:p>
            <a:pPr marL="0" indent="0">
              <a:buNone/>
            </a:pPr>
            <a:endParaRPr lang="tr-TR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tr-TR" sz="2000" dirty="0" smtClean="0">
                <a:latin typeface="Arial"/>
                <a:cs typeface="Arial"/>
              </a:rPr>
              <a:t>3)  10</a:t>
            </a:r>
            <a:r>
              <a:rPr lang="tr-TR" sz="2000" dirty="0">
                <a:latin typeface="Arial"/>
                <a:cs typeface="Arial"/>
              </a:rPr>
              <a:t>. Kalkınma Planı 25. yapısal dönüşüm programının diğer </a:t>
            </a:r>
            <a:endParaRPr lang="tr-TR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tr-TR" sz="2000" dirty="0" smtClean="0">
                <a:latin typeface="Arial"/>
                <a:cs typeface="Arial"/>
              </a:rPr>
              <a:t>      bileşenlerinin </a:t>
            </a:r>
            <a:r>
              <a:rPr lang="tr-TR" sz="2000" dirty="0">
                <a:latin typeface="Arial"/>
                <a:cs typeface="Arial"/>
              </a:rPr>
              <a:t>takibi ve yaşama geçirilmesi </a:t>
            </a:r>
          </a:p>
        </p:txBody>
      </p:sp>
      <p:sp>
        <p:nvSpPr>
          <p:cNvPr id="16" name="Metin kutusu 6"/>
          <p:cNvSpPr txBox="1"/>
          <p:nvPr/>
        </p:nvSpPr>
        <p:spPr>
          <a:xfrm>
            <a:off x="0" y="123749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latin typeface="Arial"/>
                <a:cs typeface="Arial"/>
              </a:rPr>
              <a:t>Yerli İlaç ve Tıbbi Cihaz Üretiminin Teşviki</a:t>
            </a:r>
            <a:endParaRPr lang="tr-TR" sz="2200" b="1" dirty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37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2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904219" y="1436396"/>
            <a:ext cx="7719732" cy="102663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tr-TR" altLang="tr-TR" sz="1200" b="1" dirty="0" smtClean="0">
                <a:latin typeface="Arial"/>
                <a:cs typeface="Arial"/>
              </a:rPr>
              <a:t>Amaç</a:t>
            </a:r>
            <a:r>
              <a:rPr lang="tr-TR" altLang="tr-TR" sz="1200" b="1" dirty="0">
                <a:latin typeface="Arial"/>
                <a:cs typeface="Arial"/>
              </a:rPr>
              <a:t>: </a:t>
            </a:r>
            <a:r>
              <a:rPr lang="tr-TR" altLang="tr-TR" sz="1200" dirty="0">
                <a:latin typeface="Arial"/>
                <a:cs typeface="Arial"/>
              </a:rPr>
              <a:t>Kök hücre temini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altLang="tr-TR" sz="1200" b="1" dirty="0" smtClean="0">
                <a:latin typeface="Arial"/>
                <a:cs typeface="Arial"/>
              </a:rPr>
              <a:t>Aşaması</a:t>
            </a:r>
            <a:r>
              <a:rPr lang="tr-TR" altLang="tr-TR" sz="1200" b="1" dirty="0">
                <a:latin typeface="Arial"/>
                <a:cs typeface="Arial"/>
              </a:rPr>
              <a:t>: </a:t>
            </a:r>
            <a:r>
              <a:rPr lang="tr-TR" altLang="tr-TR" sz="1200" dirty="0">
                <a:latin typeface="Arial"/>
                <a:cs typeface="Arial"/>
              </a:rPr>
              <a:t>Proje başladı. </a:t>
            </a:r>
            <a:r>
              <a:rPr lang="tr-TR" altLang="tr-TR" sz="1200" dirty="0" err="1">
                <a:latin typeface="Arial"/>
                <a:cs typeface="Arial"/>
              </a:rPr>
              <a:t>Donör</a:t>
            </a:r>
            <a:r>
              <a:rPr lang="tr-TR" altLang="tr-TR" sz="1200" dirty="0">
                <a:latin typeface="Arial"/>
                <a:cs typeface="Arial"/>
              </a:rPr>
              <a:t> kazanımı amacıyla Kızılay ile protokol yapıldı, ilk numuneler Doku </a:t>
            </a:r>
            <a:r>
              <a:rPr lang="tr-TR" altLang="tr-TR" sz="1200" dirty="0" err="1">
                <a:latin typeface="Arial"/>
                <a:cs typeface="Arial"/>
              </a:rPr>
              <a:t>Tiplendirme</a:t>
            </a:r>
            <a:r>
              <a:rPr lang="tr-TR" altLang="tr-TR" sz="1200" dirty="0">
                <a:latin typeface="Arial"/>
                <a:cs typeface="Arial"/>
              </a:rPr>
              <a:t> Laboratuvarına teslim edildi</a:t>
            </a:r>
            <a:r>
              <a:rPr lang="tr-TR" altLang="tr-TR" sz="1200" dirty="0" smtClean="0">
                <a:latin typeface="Arial"/>
                <a:cs typeface="Arial"/>
              </a:rPr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altLang="tr-TR" sz="1200" b="1" dirty="0">
                <a:latin typeface="Arial"/>
                <a:cs typeface="Arial"/>
              </a:rPr>
              <a:t>Yıllık Maliyet: </a:t>
            </a:r>
            <a:r>
              <a:rPr lang="tr-TR" altLang="tr-TR" sz="1200" dirty="0">
                <a:latin typeface="Arial"/>
                <a:cs typeface="Arial"/>
              </a:rPr>
              <a:t>16 Milyon TL.(</a:t>
            </a:r>
            <a:r>
              <a:rPr lang="tr-TR" altLang="tr-TR" sz="1100" dirty="0">
                <a:latin typeface="Arial"/>
                <a:cs typeface="Arial"/>
              </a:rPr>
              <a:t>35.000</a:t>
            </a:r>
            <a:r>
              <a:rPr lang="tr-TR" altLang="tr-TR" sz="1200" dirty="0">
                <a:latin typeface="Arial"/>
                <a:cs typeface="Arial"/>
              </a:rPr>
              <a:t> gönüllü verici için)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tr-TR" altLang="tr-TR" sz="1200" dirty="0">
              <a:latin typeface="Arial"/>
              <a:cs typeface="Arial"/>
            </a:endParaRPr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 bwMode="auto">
          <a:xfrm>
            <a:off x="0" y="4751582"/>
            <a:ext cx="9144000" cy="56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200" b="1" dirty="0" err="1" smtClean="0">
                <a:latin typeface="Arial"/>
                <a:cs typeface="Arial"/>
              </a:rPr>
              <a:t>Onkogen</a:t>
            </a:r>
            <a:r>
              <a:rPr lang="tr-TR" sz="2200" b="1" dirty="0" smtClean="0">
                <a:latin typeface="Arial"/>
                <a:cs typeface="Arial"/>
              </a:rPr>
              <a:t> Projesi</a:t>
            </a:r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 bwMode="auto">
          <a:xfrm>
            <a:off x="753564" y="5253555"/>
            <a:ext cx="7850884" cy="169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200" b="1" dirty="0" smtClean="0">
                <a:latin typeface="Arial"/>
                <a:cs typeface="Arial"/>
              </a:rPr>
              <a:t>Amaç</a:t>
            </a:r>
            <a:r>
              <a:rPr lang="tr-TR" sz="1200" dirty="0" smtClean="0">
                <a:latin typeface="Arial"/>
                <a:cs typeface="Arial"/>
              </a:rPr>
              <a:t>: Başta </a:t>
            </a:r>
            <a:r>
              <a:rPr lang="tr-TR" sz="1200" dirty="0">
                <a:latin typeface="Arial"/>
                <a:cs typeface="Arial"/>
              </a:rPr>
              <a:t>Kanser olmak üzere bütün hastalıkların erken tanı ve taramasında  en son </a:t>
            </a:r>
            <a:r>
              <a:rPr lang="tr-TR" sz="1200" dirty="0" err="1">
                <a:latin typeface="Arial"/>
                <a:cs typeface="Arial"/>
              </a:rPr>
              <a:t>teknojiye</a:t>
            </a:r>
            <a:r>
              <a:rPr lang="tr-TR" sz="1200" dirty="0">
                <a:latin typeface="Arial"/>
                <a:cs typeface="Arial"/>
              </a:rPr>
              <a:t> uygun kişiye özgü tedavi kitlerinin geliştirilebilmesi ve üretilebilmesi</a:t>
            </a:r>
          </a:p>
          <a:p>
            <a:pPr marL="0" indent="0">
              <a:buNone/>
            </a:pPr>
            <a:r>
              <a:rPr lang="tr-TR" sz="1200" b="1" dirty="0" smtClean="0">
                <a:latin typeface="Arial"/>
                <a:cs typeface="Arial"/>
              </a:rPr>
              <a:t>Aşaması: </a:t>
            </a:r>
            <a:r>
              <a:rPr lang="tr-TR" sz="1200" dirty="0" smtClean="0">
                <a:latin typeface="Arial"/>
                <a:cs typeface="Arial"/>
              </a:rPr>
              <a:t>ABD </a:t>
            </a:r>
            <a:r>
              <a:rPr lang="tr-TR" sz="1200" dirty="0">
                <a:latin typeface="Arial"/>
                <a:cs typeface="Arial"/>
              </a:rPr>
              <a:t>- Harvard Üniversitesi ve dünyada en ileri genetik araştırma enstitüsü olan </a:t>
            </a:r>
            <a:r>
              <a:rPr lang="tr-TR" sz="1200" dirty="0" err="1">
                <a:latin typeface="Arial"/>
                <a:cs typeface="Arial"/>
              </a:rPr>
              <a:t>Broad</a:t>
            </a:r>
            <a:r>
              <a:rPr lang="tr-TR" sz="1200" dirty="0">
                <a:latin typeface="Arial"/>
                <a:cs typeface="Arial"/>
              </a:rPr>
              <a:t> Enstitüsü ile ortaklık anlaşmaları imza aşamasına gelmiştir.</a:t>
            </a:r>
          </a:p>
          <a:p>
            <a:pPr marL="0" indent="0">
              <a:buNone/>
            </a:pPr>
            <a:r>
              <a:rPr lang="tr-TR" sz="1200" b="1" dirty="0" smtClean="0">
                <a:latin typeface="Arial"/>
                <a:cs typeface="Arial"/>
              </a:rPr>
              <a:t>Projenin </a:t>
            </a:r>
            <a:r>
              <a:rPr lang="tr-TR" sz="1200" b="1" dirty="0">
                <a:latin typeface="Arial"/>
                <a:cs typeface="Arial"/>
              </a:rPr>
              <a:t>Maliyeti: </a:t>
            </a:r>
            <a:r>
              <a:rPr lang="tr-TR" sz="1200" dirty="0">
                <a:latin typeface="Arial"/>
                <a:cs typeface="Arial"/>
              </a:rPr>
              <a:t>2 Milyar TL ( 7-10 Yıl Toplam Maliyet)  </a:t>
            </a:r>
          </a:p>
          <a:p>
            <a:endParaRPr lang="tr-TR" sz="1200" dirty="0" smtClean="0">
              <a:latin typeface="Arial"/>
              <a:cs typeface="Arial"/>
            </a:endParaRPr>
          </a:p>
          <a:p>
            <a:endParaRPr lang="tr-TR" sz="1200" dirty="0">
              <a:latin typeface="Arial"/>
              <a:cs typeface="Arial"/>
            </a:endParaRPr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 bwMode="auto">
          <a:xfrm>
            <a:off x="0" y="2444707"/>
            <a:ext cx="9144000" cy="55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200" b="1" dirty="0" smtClean="0">
                <a:latin typeface="Arial"/>
                <a:cs typeface="Arial"/>
              </a:rPr>
              <a:t>Plazma </a:t>
            </a:r>
            <a:r>
              <a:rPr lang="tr-TR" sz="2200" b="1" dirty="0" err="1" smtClean="0">
                <a:latin typeface="Arial"/>
                <a:cs typeface="Arial"/>
              </a:rPr>
              <a:t>Fraksiyonasyon</a:t>
            </a:r>
            <a:r>
              <a:rPr lang="tr-TR" sz="2200" b="1" dirty="0" smtClean="0">
                <a:latin typeface="Arial"/>
                <a:cs typeface="Arial"/>
              </a:rPr>
              <a:t> Ürünleri</a:t>
            </a: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 bwMode="auto">
          <a:xfrm>
            <a:off x="0" y="872387"/>
            <a:ext cx="9143999" cy="41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  <a:defRPr/>
            </a:pPr>
            <a:r>
              <a:rPr lang="tr-TR" sz="2000" b="1" dirty="0" smtClean="0">
                <a:solidFill>
                  <a:prstClr val="black"/>
                </a:solidFill>
                <a:latin typeface="Arial"/>
                <a:cs typeface="Arial"/>
              </a:rPr>
              <a:t>TÜRKÖK</a:t>
            </a:r>
            <a:r>
              <a:rPr lang="tr-TR" sz="2200" b="1" dirty="0" smtClean="0">
                <a:solidFill>
                  <a:prstClr val="black"/>
                </a:solidFill>
                <a:latin typeface="Arial"/>
                <a:cs typeface="Arial"/>
              </a:rPr>
              <a:t> Projesi</a:t>
            </a:r>
            <a:r>
              <a:rPr lang="tr-TR" sz="20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tr-TR" altLang="tr-TR" sz="2000" dirty="0" smtClean="0">
              <a:latin typeface="Arial"/>
              <a:cs typeface="Arial"/>
            </a:endParaRPr>
          </a:p>
        </p:txBody>
      </p:sp>
      <p:sp>
        <p:nvSpPr>
          <p:cNvPr id="15" name="İçerik Yer Tutucusu 2"/>
          <p:cNvSpPr txBox="1">
            <a:spLocks/>
          </p:cNvSpPr>
          <p:nvPr/>
        </p:nvSpPr>
        <p:spPr bwMode="auto">
          <a:xfrm>
            <a:off x="679926" y="2984356"/>
            <a:ext cx="8068538" cy="16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 b="1" dirty="0" smtClean="0">
                <a:latin typeface="Arial"/>
                <a:cs typeface="Arial"/>
              </a:rPr>
              <a:t>Amaç: </a:t>
            </a:r>
            <a:r>
              <a:rPr lang="tr-TR" sz="1200" dirty="0" smtClean="0">
                <a:latin typeface="Arial"/>
                <a:cs typeface="Arial"/>
              </a:rPr>
              <a:t>Bakanlığımız </a:t>
            </a:r>
            <a:r>
              <a:rPr lang="tr-TR" sz="1200" dirty="0">
                <a:latin typeface="Arial"/>
                <a:cs typeface="Arial"/>
              </a:rPr>
              <a:t>tarafından Ülkemizin ihtiyaç duyacağı plazma </a:t>
            </a:r>
            <a:r>
              <a:rPr lang="tr-TR" sz="1200" dirty="0" err="1">
                <a:latin typeface="Arial"/>
                <a:cs typeface="Arial"/>
              </a:rPr>
              <a:t>fraksiyonasyon</a:t>
            </a:r>
            <a:r>
              <a:rPr lang="tr-TR" sz="1200" dirty="0">
                <a:latin typeface="Arial"/>
                <a:cs typeface="Arial"/>
              </a:rPr>
              <a:t> ürünlerinin tamamının yerli plazmadan üretilebilmesi, </a:t>
            </a:r>
            <a:r>
              <a:rPr lang="tr-TR" sz="1200" dirty="0" err="1">
                <a:latin typeface="Arial"/>
                <a:cs typeface="Arial"/>
              </a:rPr>
              <a:t>fraksiyonasyon</a:t>
            </a:r>
            <a:r>
              <a:rPr lang="tr-TR" sz="1200" dirty="0">
                <a:latin typeface="Arial"/>
                <a:cs typeface="Arial"/>
              </a:rPr>
              <a:t> teknolojisinin transferi ve bu sektörde ülke yeterliliğinin sağlanması amacıyla plazma </a:t>
            </a:r>
            <a:r>
              <a:rPr lang="tr-TR" sz="1200" dirty="0" err="1">
                <a:latin typeface="Arial"/>
                <a:cs typeface="Arial"/>
              </a:rPr>
              <a:t>fraksiyonasyon</a:t>
            </a:r>
            <a:r>
              <a:rPr lang="tr-TR" sz="1200" dirty="0">
                <a:latin typeface="Arial"/>
                <a:cs typeface="Arial"/>
              </a:rPr>
              <a:t> tesisinin kurulması planlanmıştır</a:t>
            </a:r>
            <a:endParaRPr lang="tr-TR" sz="1200" dirty="0" smtClean="0">
              <a:latin typeface="Arial"/>
              <a:cs typeface="Arial"/>
            </a:endParaRPr>
          </a:p>
          <a:p>
            <a:r>
              <a:rPr lang="tr-TR" sz="1200" b="1" dirty="0" smtClean="0">
                <a:latin typeface="Arial"/>
                <a:cs typeface="Arial"/>
              </a:rPr>
              <a:t>Aşaması: </a:t>
            </a:r>
            <a:r>
              <a:rPr lang="tr-TR" sz="1200" dirty="0" smtClean="0">
                <a:latin typeface="Arial"/>
                <a:cs typeface="Arial"/>
              </a:rPr>
              <a:t>Plazma </a:t>
            </a:r>
            <a:r>
              <a:rPr lang="tr-TR" sz="1200" dirty="0" err="1" smtClean="0">
                <a:latin typeface="Arial"/>
                <a:cs typeface="Arial"/>
              </a:rPr>
              <a:t>tedariği</a:t>
            </a:r>
            <a:r>
              <a:rPr lang="tr-TR" sz="1200" dirty="0" smtClean="0">
                <a:latin typeface="Arial"/>
                <a:cs typeface="Arial"/>
              </a:rPr>
              <a:t> için Kızılay ile Bakanlığımız arasında protokol imzalanmıştır.  </a:t>
            </a:r>
            <a:r>
              <a:rPr lang="tr-TR" sz="1200" dirty="0">
                <a:latin typeface="Arial"/>
                <a:cs typeface="Arial"/>
              </a:rPr>
              <a:t>3996 Sayılı Kanun çerçevesinde yap-işlet-devret modeli ile kurulması planlanan tesis ile ilgili olarak, içeriğinde ekonomik, sosyal, finansal ve teknik analizlerin bulunduğu “Ön Yapılabilirlik Etüdü” 15.08.2014 tarih ve 2014.5408.392 sayılı yazımız ile Kalkınma Bakanlığı Kurullar </a:t>
            </a:r>
            <a:r>
              <a:rPr lang="tr-TR" sz="1200" dirty="0" err="1">
                <a:latin typeface="Arial"/>
                <a:cs typeface="Arial"/>
              </a:rPr>
              <a:t>Sekreteryası</a:t>
            </a:r>
            <a:r>
              <a:rPr lang="tr-TR" sz="1200" dirty="0">
                <a:latin typeface="Arial"/>
                <a:cs typeface="Arial"/>
              </a:rPr>
              <a:t> Daire Başkanlığı’na gönderilmiştir.</a:t>
            </a:r>
          </a:p>
          <a:p>
            <a:r>
              <a:rPr lang="tr-TR" sz="1200" dirty="0" smtClean="0">
                <a:latin typeface="Arial"/>
                <a:cs typeface="Arial"/>
              </a:rPr>
              <a:t>Konuya ilişkin teknik şartname hazırlık aşamasındadır.</a:t>
            </a:r>
          </a:p>
          <a:p>
            <a:endParaRPr lang="tr-TR" sz="1200" dirty="0"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38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4.9. Sağlık Endüstrisinin Teşviki</a:t>
            </a:r>
          </a:p>
        </p:txBody>
      </p:sp>
    </p:spTree>
    <p:extLst>
      <p:ext uri="{BB962C8B-B14F-4D97-AF65-F5344CB8AC3E}">
        <p14:creationId xmlns="" xmlns:p14="http://schemas.microsoft.com/office/powerpoint/2010/main" val="2911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Screen Shot 2014-09-09 at 00.50.3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54" r="1589" b="10310"/>
          <a:stretch/>
        </p:blipFill>
        <p:spPr bwMode="auto">
          <a:xfrm>
            <a:off x="4522538" y="1993654"/>
            <a:ext cx="4288808" cy="38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4.10. Sağlık Turizmi ve Sağlık Serbest Bölgeleri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215290"/>
            <a:ext cx="9144000" cy="644595"/>
          </a:xfrm>
        </p:spPr>
        <p:txBody>
          <a:bodyPr>
            <a:noAutofit/>
          </a:bodyPr>
          <a:lstStyle/>
          <a:p>
            <a:r>
              <a:rPr lang="tr-TR" sz="2200" b="1" dirty="0" smtClean="0">
                <a:latin typeface="Arial"/>
                <a:cs typeface="Arial"/>
              </a:rPr>
              <a:t>10. Kalkınma Planında Türkiye’nin </a:t>
            </a:r>
            <a:br>
              <a:rPr lang="tr-TR" sz="2200" b="1" dirty="0" smtClean="0">
                <a:latin typeface="Arial"/>
                <a:cs typeface="Arial"/>
              </a:rPr>
            </a:br>
            <a:r>
              <a:rPr lang="tr-TR" sz="2200" b="1" dirty="0" smtClean="0">
                <a:latin typeface="Arial"/>
                <a:cs typeface="Arial"/>
              </a:rPr>
              <a:t>25 Öncelikli Programı Arasında</a:t>
            </a:r>
            <a:endParaRPr lang="en-US" sz="2200" b="1" dirty="0">
              <a:latin typeface="Arial"/>
              <a:cs typeface="Arial"/>
            </a:endParaRPr>
          </a:p>
        </p:txBody>
      </p:sp>
      <p:pic>
        <p:nvPicPr>
          <p:cNvPr id="13" name="Content Placeholder 3" descr="Screen Shot 2014-09-09 at 00.50.23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8" t="8421" r="5069"/>
          <a:stretch/>
        </p:blipFill>
        <p:spPr>
          <a:xfrm>
            <a:off x="362467" y="2105712"/>
            <a:ext cx="4323549" cy="3624958"/>
          </a:xfrm>
        </p:spPr>
      </p:pic>
      <p:sp>
        <p:nvSpPr>
          <p:cNvPr id="15" name="Metin kutusu 2"/>
          <p:cNvSpPr txBox="1"/>
          <p:nvPr/>
        </p:nvSpPr>
        <p:spPr>
          <a:xfrm>
            <a:off x="0" y="5931387"/>
            <a:ext cx="91440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Artık Dünya’ya Sağlık Hizmeti Sunuyoruz.</a:t>
            </a:r>
          </a:p>
          <a:p>
            <a:pPr algn="ctr">
              <a:lnSpc>
                <a:spcPct val="50000"/>
              </a:lnSpc>
            </a:pPr>
            <a:r>
              <a:rPr lang="tr-TR" dirty="0" smtClean="0"/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39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8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" y="5748771"/>
            <a:ext cx="9144000" cy="5849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/>
          <p:cNvSpPr txBox="1"/>
          <p:nvPr/>
        </p:nvSpPr>
        <p:spPr>
          <a:xfrm>
            <a:off x="0" y="582468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Toplumun </a:t>
            </a:r>
            <a:r>
              <a:rPr lang="tr-TR" sz="2000" b="1" dirty="0">
                <a:solidFill>
                  <a:schemeClr val="bg1"/>
                </a:solidFill>
              </a:rPr>
              <a:t>e</a:t>
            </a:r>
            <a:r>
              <a:rPr lang="tr-TR" sz="2000" b="1" dirty="0" smtClean="0">
                <a:solidFill>
                  <a:schemeClr val="bg1"/>
                </a:solidFill>
              </a:rPr>
              <a:t>n çok </a:t>
            </a:r>
            <a:r>
              <a:rPr lang="tr-TR" sz="2000" b="1" dirty="0">
                <a:solidFill>
                  <a:schemeClr val="bg1"/>
                </a:solidFill>
              </a:rPr>
              <a:t>i</a:t>
            </a:r>
            <a:r>
              <a:rPr lang="tr-TR" sz="2000" b="1" dirty="0" smtClean="0">
                <a:solidFill>
                  <a:schemeClr val="bg1"/>
                </a:solidFill>
              </a:rPr>
              <a:t>lgi </a:t>
            </a:r>
            <a:r>
              <a:rPr lang="tr-TR" sz="2000" b="1" dirty="0">
                <a:solidFill>
                  <a:schemeClr val="bg1"/>
                </a:solidFill>
              </a:rPr>
              <a:t>d</a:t>
            </a:r>
            <a:r>
              <a:rPr lang="tr-TR" sz="2000" b="1" dirty="0" smtClean="0">
                <a:solidFill>
                  <a:schemeClr val="bg1"/>
                </a:solidFill>
              </a:rPr>
              <a:t>uyduğu </a:t>
            </a:r>
            <a:r>
              <a:rPr lang="tr-TR" sz="2000" b="1" dirty="0">
                <a:solidFill>
                  <a:schemeClr val="bg1"/>
                </a:solidFill>
              </a:rPr>
              <a:t>i</a:t>
            </a:r>
            <a:r>
              <a:rPr lang="tr-TR" sz="2000" b="1" dirty="0" smtClean="0">
                <a:solidFill>
                  <a:schemeClr val="bg1"/>
                </a:solidFill>
              </a:rPr>
              <a:t>kinci </a:t>
            </a:r>
            <a:r>
              <a:rPr lang="tr-TR" sz="2000" b="1" dirty="0">
                <a:solidFill>
                  <a:schemeClr val="bg1"/>
                </a:solidFill>
              </a:rPr>
              <a:t>k</a:t>
            </a:r>
            <a:r>
              <a:rPr lang="tr-TR" sz="2000" b="1" dirty="0" smtClean="0">
                <a:solidFill>
                  <a:schemeClr val="bg1"/>
                </a:solidFill>
              </a:rPr>
              <a:t>onu “SAĞLIK” tır.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04838" y="5471624"/>
            <a:ext cx="41737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TÜİK, Yaşam Memnuniyet Araştırması</a:t>
            </a:r>
            <a:r>
              <a:rPr lang="tr-TR" sz="900" dirty="0">
                <a:latin typeface="Arial" pitchFamily="34" charset="0"/>
                <a:cs typeface="Arial" pitchFamily="34" charset="0"/>
              </a:rPr>
              <a:t>, 2013</a:t>
            </a:r>
            <a:endParaRPr lang="tr-TR" sz="900" dirty="0"/>
          </a:p>
        </p:txBody>
      </p:sp>
      <p:sp>
        <p:nvSpPr>
          <p:cNvPr id="7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1- Sağlığın Toplumdaki Önceliği </a:t>
            </a:r>
          </a:p>
        </p:txBody>
      </p:sp>
      <p:sp>
        <p:nvSpPr>
          <p:cNvPr id="10" name="12 Metin kutusu"/>
          <p:cNvSpPr txBox="1">
            <a:spLocks noChangeArrowheads="1"/>
          </p:cNvSpPr>
          <p:nvPr/>
        </p:nvSpPr>
        <p:spPr bwMode="auto">
          <a:xfrm>
            <a:off x="0" y="1053679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TÜİK Verilerine Göre Bireylerin Toplumsal Konulara İlgisi</a:t>
            </a:r>
            <a:endParaRPr lang="tr-TR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2728145" y="1622905"/>
            <a:ext cx="4519123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28146" y="1982945"/>
            <a:ext cx="4289205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28146" y="2342985"/>
            <a:ext cx="2980867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28146" y="2703025"/>
            <a:ext cx="2400599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28146" y="3058858"/>
            <a:ext cx="1097735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28146" y="3425640"/>
            <a:ext cx="1075837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728146" y="3770525"/>
            <a:ext cx="862343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728147" y="4131833"/>
            <a:ext cx="752858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28147" y="4476717"/>
            <a:ext cx="752858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28146" y="4838025"/>
            <a:ext cx="632425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28146" y="5188383"/>
            <a:ext cx="221860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2 Metin kutusu"/>
          <p:cNvSpPr txBox="1">
            <a:spLocks noChangeArrowheads="1"/>
          </p:cNvSpPr>
          <p:nvPr/>
        </p:nvSpPr>
        <p:spPr bwMode="auto">
          <a:xfrm>
            <a:off x="1196972" y="1552590"/>
            <a:ext cx="14528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Din</a:t>
            </a:r>
            <a:endParaRPr lang="tr-TR" sz="1400" dirty="0"/>
          </a:p>
        </p:txBody>
      </p:sp>
      <p:sp>
        <p:nvSpPr>
          <p:cNvPr id="26" name="12 Metin kutusu"/>
          <p:cNvSpPr txBox="1">
            <a:spLocks noChangeArrowheads="1"/>
          </p:cNvSpPr>
          <p:nvPr/>
        </p:nvSpPr>
        <p:spPr bwMode="auto">
          <a:xfrm>
            <a:off x="1196972" y="1927184"/>
            <a:ext cx="14528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b="1" dirty="0" smtClean="0"/>
              <a:t>Sağlık</a:t>
            </a:r>
            <a:endParaRPr lang="tr-TR" sz="1400" b="1" dirty="0"/>
          </a:p>
        </p:txBody>
      </p:sp>
      <p:sp>
        <p:nvSpPr>
          <p:cNvPr id="27" name="12 Metin kutusu"/>
          <p:cNvSpPr txBox="1">
            <a:spLocks noChangeArrowheads="1"/>
          </p:cNvSpPr>
          <p:nvPr/>
        </p:nvSpPr>
        <p:spPr bwMode="auto">
          <a:xfrm>
            <a:off x="173613" y="2283505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Çevre, Doğa Sorunları</a:t>
            </a:r>
            <a:endParaRPr lang="tr-TR" sz="1400" dirty="0"/>
          </a:p>
        </p:txBody>
      </p:sp>
      <p:sp>
        <p:nvSpPr>
          <p:cNvPr id="28" name="12 Metin kutusu"/>
          <p:cNvSpPr txBox="1">
            <a:spLocks noChangeArrowheads="1"/>
          </p:cNvSpPr>
          <p:nvPr/>
        </p:nvSpPr>
        <p:spPr bwMode="auto">
          <a:xfrm>
            <a:off x="173613" y="2648956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Müzik</a:t>
            </a:r>
            <a:endParaRPr lang="tr-TR" sz="1400" dirty="0"/>
          </a:p>
        </p:txBody>
      </p:sp>
      <p:sp>
        <p:nvSpPr>
          <p:cNvPr id="29" name="12 Metin kutusu"/>
          <p:cNvSpPr txBox="1">
            <a:spLocks noChangeArrowheads="1"/>
          </p:cNvSpPr>
          <p:nvPr/>
        </p:nvSpPr>
        <p:spPr bwMode="auto">
          <a:xfrm>
            <a:off x="173613" y="3005277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Kültür, Sanat, Edebiyat</a:t>
            </a:r>
            <a:endParaRPr lang="tr-TR" sz="1400" dirty="0"/>
          </a:p>
        </p:txBody>
      </p:sp>
      <p:sp>
        <p:nvSpPr>
          <p:cNvPr id="30" name="12 Metin kutusu"/>
          <p:cNvSpPr txBox="1">
            <a:spLocks noChangeArrowheads="1"/>
          </p:cNvSpPr>
          <p:nvPr/>
        </p:nvSpPr>
        <p:spPr bwMode="auto">
          <a:xfrm>
            <a:off x="173613" y="3361596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Bilim ve Teknoloji</a:t>
            </a:r>
            <a:endParaRPr lang="tr-TR" sz="1400" dirty="0"/>
          </a:p>
        </p:txBody>
      </p:sp>
      <p:sp>
        <p:nvSpPr>
          <p:cNvPr id="31" name="12 Metin kutusu"/>
          <p:cNvSpPr txBox="1">
            <a:spLocks noChangeArrowheads="1"/>
          </p:cNvSpPr>
          <p:nvPr/>
        </p:nvSpPr>
        <p:spPr bwMode="auto">
          <a:xfrm>
            <a:off x="173613" y="3717916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Ekonomi</a:t>
            </a:r>
            <a:endParaRPr lang="tr-TR" sz="1400" dirty="0"/>
          </a:p>
        </p:txBody>
      </p:sp>
      <p:sp>
        <p:nvSpPr>
          <p:cNvPr id="32" name="12 Metin kutusu"/>
          <p:cNvSpPr txBox="1">
            <a:spLocks noChangeArrowheads="1"/>
          </p:cNvSpPr>
          <p:nvPr/>
        </p:nvSpPr>
        <p:spPr bwMode="auto">
          <a:xfrm>
            <a:off x="173613" y="4074233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Moda</a:t>
            </a:r>
            <a:endParaRPr lang="tr-TR" sz="1400" dirty="0"/>
          </a:p>
        </p:txBody>
      </p:sp>
      <p:sp>
        <p:nvSpPr>
          <p:cNvPr id="33" name="12 Metin kutusu"/>
          <p:cNvSpPr txBox="1">
            <a:spLocks noChangeArrowheads="1"/>
          </p:cNvSpPr>
          <p:nvPr/>
        </p:nvSpPr>
        <p:spPr bwMode="auto">
          <a:xfrm>
            <a:off x="173613" y="4412281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Spor</a:t>
            </a:r>
            <a:endParaRPr lang="tr-TR" sz="1400" dirty="0"/>
          </a:p>
        </p:txBody>
      </p:sp>
      <p:sp>
        <p:nvSpPr>
          <p:cNvPr id="34" name="12 Metin kutusu"/>
          <p:cNvSpPr txBox="1">
            <a:spLocks noChangeArrowheads="1"/>
          </p:cNvSpPr>
          <p:nvPr/>
        </p:nvSpPr>
        <p:spPr bwMode="auto">
          <a:xfrm>
            <a:off x="173613" y="4768599"/>
            <a:ext cx="2476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Siyaset</a:t>
            </a:r>
            <a:endParaRPr lang="tr-TR" sz="1400" dirty="0"/>
          </a:p>
        </p:txBody>
      </p:sp>
      <p:sp>
        <p:nvSpPr>
          <p:cNvPr id="35" name="12 Metin kutusu"/>
          <p:cNvSpPr txBox="1">
            <a:spLocks noChangeArrowheads="1"/>
          </p:cNvSpPr>
          <p:nvPr/>
        </p:nvSpPr>
        <p:spPr bwMode="auto">
          <a:xfrm>
            <a:off x="18270" y="5131674"/>
            <a:ext cx="26315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tr-TR" sz="1400" dirty="0" smtClean="0"/>
              <a:t>Sendika/Dernek Faaliyetleri</a:t>
            </a:r>
            <a:endParaRPr lang="tr-TR" sz="1400" dirty="0"/>
          </a:p>
        </p:txBody>
      </p:sp>
      <p:sp>
        <p:nvSpPr>
          <p:cNvPr id="36" name="12 Metin kutusu"/>
          <p:cNvSpPr txBox="1">
            <a:spLocks noChangeArrowheads="1"/>
          </p:cNvSpPr>
          <p:nvPr/>
        </p:nvSpPr>
        <p:spPr bwMode="auto">
          <a:xfrm>
            <a:off x="7248536" y="1552590"/>
            <a:ext cx="6002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79,2</a:t>
            </a:r>
            <a:endParaRPr lang="tr-TR" sz="1400" dirty="0"/>
          </a:p>
        </p:txBody>
      </p:sp>
      <p:sp>
        <p:nvSpPr>
          <p:cNvPr id="37" name="12 Metin kutusu"/>
          <p:cNvSpPr txBox="1">
            <a:spLocks noChangeArrowheads="1"/>
          </p:cNvSpPr>
          <p:nvPr/>
        </p:nvSpPr>
        <p:spPr bwMode="auto">
          <a:xfrm>
            <a:off x="7017327" y="1927185"/>
            <a:ext cx="6852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b="1" dirty="0" smtClean="0"/>
              <a:t>75,2</a:t>
            </a:r>
            <a:endParaRPr lang="tr-TR" sz="1400" b="1" dirty="0"/>
          </a:p>
        </p:txBody>
      </p:sp>
      <p:sp>
        <p:nvSpPr>
          <p:cNvPr id="38" name="12 Metin kutusu"/>
          <p:cNvSpPr txBox="1">
            <a:spLocks noChangeArrowheads="1"/>
          </p:cNvSpPr>
          <p:nvPr/>
        </p:nvSpPr>
        <p:spPr bwMode="auto">
          <a:xfrm>
            <a:off x="5719858" y="2283506"/>
            <a:ext cx="676152" cy="30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52,3</a:t>
            </a:r>
            <a:endParaRPr lang="tr-TR" sz="1400" dirty="0"/>
          </a:p>
        </p:txBody>
      </p:sp>
      <p:sp>
        <p:nvSpPr>
          <p:cNvPr id="39" name="12 Metin kutusu"/>
          <p:cNvSpPr txBox="1">
            <a:spLocks noChangeArrowheads="1"/>
          </p:cNvSpPr>
          <p:nvPr/>
        </p:nvSpPr>
        <p:spPr bwMode="auto">
          <a:xfrm>
            <a:off x="5125953" y="2648956"/>
            <a:ext cx="813199" cy="3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41,9</a:t>
            </a:r>
            <a:endParaRPr lang="tr-TR" sz="1400" dirty="0"/>
          </a:p>
        </p:txBody>
      </p:sp>
      <p:sp>
        <p:nvSpPr>
          <p:cNvPr id="40" name="12 Metin kutusu"/>
          <p:cNvSpPr txBox="1">
            <a:spLocks noChangeArrowheads="1"/>
          </p:cNvSpPr>
          <p:nvPr/>
        </p:nvSpPr>
        <p:spPr bwMode="auto">
          <a:xfrm>
            <a:off x="3819326" y="3005278"/>
            <a:ext cx="6852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19</a:t>
            </a:r>
            <a:endParaRPr lang="tr-TR" sz="1400" dirty="0"/>
          </a:p>
        </p:txBody>
      </p:sp>
      <p:sp>
        <p:nvSpPr>
          <p:cNvPr id="41" name="12 Metin kutusu"/>
          <p:cNvSpPr txBox="1">
            <a:spLocks noChangeArrowheads="1"/>
          </p:cNvSpPr>
          <p:nvPr/>
        </p:nvSpPr>
        <p:spPr bwMode="auto">
          <a:xfrm>
            <a:off x="3801060" y="3361597"/>
            <a:ext cx="10050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18,7</a:t>
            </a:r>
            <a:endParaRPr lang="tr-TR" sz="1400" dirty="0"/>
          </a:p>
        </p:txBody>
      </p:sp>
      <p:sp>
        <p:nvSpPr>
          <p:cNvPr id="42" name="12 Metin kutusu"/>
          <p:cNvSpPr txBox="1">
            <a:spLocks noChangeArrowheads="1"/>
          </p:cNvSpPr>
          <p:nvPr/>
        </p:nvSpPr>
        <p:spPr bwMode="auto">
          <a:xfrm>
            <a:off x="3581770" y="3717916"/>
            <a:ext cx="10416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15</a:t>
            </a:r>
            <a:endParaRPr lang="tr-TR" sz="1400" dirty="0"/>
          </a:p>
        </p:txBody>
      </p:sp>
      <p:sp>
        <p:nvSpPr>
          <p:cNvPr id="43" name="12 Metin kutusu"/>
          <p:cNvSpPr txBox="1">
            <a:spLocks noChangeArrowheads="1"/>
          </p:cNvSpPr>
          <p:nvPr/>
        </p:nvSpPr>
        <p:spPr bwMode="auto">
          <a:xfrm>
            <a:off x="3481260" y="4074233"/>
            <a:ext cx="1041634" cy="31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13,1</a:t>
            </a:r>
            <a:endParaRPr lang="tr-TR" sz="1400" dirty="0"/>
          </a:p>
        </p:txBody>
      </p:sp>
      <p:sp>
        <p:nvSpPr>
          <p:cNvPr id="44" name="12 Metin kutusu"/>
          <p:cNvSpPr txBox="1">
            <a:spLocks noChangeArrowheads="1"/>
          </p:cNvSpPr>
          <p:nvPr/>
        </p:nvSpPr>
        <p:spPr bwMode="auto">
          <a:xfrm>
            <a:off x="3481260" y="4412281"/>
            <a:ext cx="950263" cy="31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13,1</a:t>
            </a:r>
            <a:endParaRPr lang="tr-TR" sz="1400" dirty="0"/>
          </a:p>
        </p:txBody>
      </p:sp>
      <p:sp>
        <p:nvSpPr>
          <p:cNvPr id="45" name="12 Metin kutusu"/>
          <p:cNvSpPr txBox="1">
            <a:spLocks noChangeArrowheads="1"/>
          </p:cNvSpPr>
          <p:nvPr/>
        </p:nvSpPr>
        <p:spPr bwMode="auto">
          <a:xfrm>
            <a:off x="3371614" y="4777735"/>
            <a:ext cx="8680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11,1</a:t>
            </a:r>
            <a:endParaRPr lang="tr-TR" sz="1400" dirty="0"/>
          </a:p>
        </p:txBody>
      </p:sp>
      <p:sp>
        <p:nvSpPr>
          <p:cNvPr id="46" name="12 Metin kutusu"/>
          <p:cNvSpPr txBox="1">
            <a:spLocks noChangeArrowheads="1"/>
          </p:cNvSpPr>
          <p:nvPr/>
        </p:nvSpPr>
        <p:spPr bwMode="auto">
          <a:xfrm>
            <a:off x="2960446" y="5124920"/>
            <a:ext cx="685282" cy="30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dirty="0" smtClean="0"/>
              <a:t>3,9</a:t>
            </a:r>
            <a:endParaRPr lang="tr-TR" sz="14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732013" y="1608905"/>
            <a:ext cx="0" cy="3819009"/>
          </a:xfrm>
          <a:prstGeom prst="line">
            <a:avLst/>
          </a:prstGeom>
          <a:ln w="9525" cmpd="sng">
            <a:solidFill>
              <a:schemeClr val="tx1"/>
            </a:solidFill>
          </a:ln>
          <a:effectLst>
            <a:outerShdw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80224" y="6329609"/>
            <a:ext cx="298376" cy="365125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17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218546"/>
            <a:ext cx="9144000" cy="1146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4.10. Sağlık Turizmi ve Sağlık Serbest Bölgeleri</a:t>
            </a:r>
          </a:p>
        </p:txBody>
      </p:sp>
      <p:sp>
        <p:nvSpPr>
          <p:cNvPr id="6" name="Metin kutusu 2"/>
          <p:cNvSpPr txBox="1"/>
          <p:nvPr/>
        </p:nvSpPr>
        <p:spPr>
          <a:xfrm>
            <a:off x="0" y="94375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tr-TR" sz="2200" dirty="0" smtClean="0"/>
              <a:t> </a:t>
            </a:r>
          </a:p>
          <a:p>
            <a:pPr algn="ctr"/>
            <a:r>
              <a:rPr lang="tr-TR" sz="2200" b="1" dirty="0" smtClean="0"/>
              <a:t>Sağlık Turizminde 2023’te Hedef 20 Milyar Dolar…</a:t>
            </a:r>
          </a:p>
          <a:p>
            <a:pPr algn="ctr">
              <a:lnSpc>
                <a:spcPct val="50000"/>
              </a:lnSpc>
            </a:pPr>
            <a:endParaRPr lang="tr-TR" sz="2200" b="1" dirty="0" smtClean="0"/>
          </a:p>
          <a:p>
            <a:pPr algn="ctr"/>
            <a:r>
              <a:rPr lang="tr-TR" sz="2000" b="1" dirty="0" smtClean="0"/>
              <a:t>Bu Hedefi Gerçekleştirmek İçin Sağlık Turizmi </a:t>
            </a:r>
          </a:p>
          <a:p>
            <a:pPr algn="ctr"/>
            <a:r>
              <a:rPr lang="tr-TR" sz="2000" b="1" dirty="0" smtClean="0"/>
              <a:t>Genel Müdürlüğü Kurmayı Talep Ediyoruz. </a:t>
            </a:r>
            <a:endParaRPr lang="tr-TR" sz="2000" b="1" dirty="0"/>
          </a:p>
        </p:txBody>
      </p:sp>
      <p:sp>
        <p:nvSpPr>
          <p:cNvPr id="7" name="Metin kutusu 2"/>
          <p:cNvSpPr txBox="1"/>
          <p:nvPr/>
        </p:nvSpPr>
        <p:spPr>
          <a:xfrm>
            <a:off x="1161796" y="2363734"/>
            <a:ext cx="6840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Sürecin Yönetimi İçin Sağlık Bakanlığının Koordinasyonunda Bir Kurul Oluşturulması Planlanmaktadır.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Sağlık </a:t>
            </a:r>
            <a:r>
              <a:rPr lang="tr-TR" dirty="0"/>
              <a:t>Turizmi Koordinasyon </a:t>
            </a:r>
            <a:r>
              <a:rPr lang="tr-TR" dirty="0" smtClean="0"/>
              <a:t>Kurulu (SATURKK)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tr-TR" dirty="0"/>
          </a:p>
          <a:p>
            <a:pPr lvl="1"/>
            <a:r>
              <a:rPr lang="tr-TR" dirty="0" smtClean="0"/>
              <a:t>- Sağlık Bakanlığı</a:t>
            </a:r>
          </a:p>
          <a:p>
            <a:pPr lvl="1"/>
            <a:r>
              <a:rPr lang="tr-TR" dirty="0" smtClean="0"/>
              <a:t>- Kalkınma Bakanlığı</a:t>
            </a:r>
          </a:p>
          <a:p>
            <a:pPr lvl="1"/>
            <a:r>
              <a:rPr lang="tr-TR" dirty="0" smtClean="0"/>
              <a:t>- Kültür ve Turizm Bakanlığı</a:t>
            </a:r>
          </a:p>
          <a:p>
            <a:pPr marL="742950" lvl="1" indent="-285750">
              <a:buFontTx/>
              <a:buChar char="-"/>
            </a:pPr>
            <a:r>
              <a:rPr lang="tr-TR" dirty="0" smtClean="0"/>
              <a:t>Ekonomi Bakanlığı</a:t>
            </a:r>
          </a:p>
          <a:p>
            <a:pPr marL="742950" lvl="1" indent="-285750">
              <a:buFontTx/>
              <a:buChar char="-"/>
            </a:pPr>
            <a:r>
              <a:rPr lang="tr-TR" dirty="0" smtClean="0"/>
              <a:t>TURSAB</a:t>
            </a:r>
          </a:p>
          <a:p>
            <a:pPr marL="742950" lvl="1" indent="-285750">
              <a:buFontTx/>
              <a:buChar char="-"/>
            </a:pPr>
            <a:r>
              <a:rPr lang="tr-TR" dirty="0" smtClean="0"/>
              <a:t>TOBB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</p:txBody>
      </p:sp>
      <p:sp>
        <p:nvSpPr>
          <p:cNvPr id="8" name="Metin kutusu 2"/>
          <p:cNvSpPr txBox="1"/>
          <p:nvPr/>
        </p:nvSpPr>
        <p:spPr>
          <a:xfrm>
            <a:off x="0" y="527753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Sağlık Serbest </a:t>
            </a:r>
            <a:r>
              <a:rPr lang="tr-TR" sz="2000" b="1" dirty="0" smtClean="0">
                <a:solidFill>
                  <a:schemeClr val="bg1"/>
                </a:solidFill>
              </a:rPr>
              <a:t>Bölgelerinin Hayata Geçmesi İçin Yeni Nesil Serbest Bölgeler Kanunu Çalışması Beklenmektedir.</a:t>
            </a:r>
          </a:p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Özellikle Yaşlı Bakım Turizmi Büyük Bir Fırsat Oluşturmaktadır.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40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21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4.11. Geleneksel ve Tamamlayıcı Tıp</a:t>
            </a:r>
          </a:p>
        </p:txBody>
      </p:sp>
      <p:sp>
        <p:nvSpPr>
          <p:cNvPr id="11" name="5 Metin kutusu"/>
          <p:cNvSpPr txBox="1">
            <a:spLocks noChangeArrowheads="1"/>
          </p:cNvSpPr>
          <p:nvPr/>
        </p:nvSpPr>
        <p:spPr bwMode="auto">
          <a:xfrm>
            <a:off x="1" y="1087696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200" b="1" dirty="0">
                <a:solidFill>
                  <a:prstClr val="black"/>
                </a:solidFill>
              </a:rPr>
              <a:t>Geleneksel ve Tamamlayıcı Tıp Uygulamaları</a:t>
            </a:r>
          </a:p>
        </p:txBody>
      </p:sp>
      <p:pic>
        <p:nvPicPr>
          <p:cNvPr id="12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37" r="5774" b="5317"/>
          <a:stretch/>
        </p:blipFill>
        <p:spPr>
          <a:xfrm>
            <a:off x="534251" y="2319612"/>
            <a:ext cx="2104125" cy="304161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16" name="Alt Başlık 2"/>
          <p:cNvSpPr txBox="1">
            <a:spLocks/>
          </p:cNvSpPr>
          <p:nvPr/>
        </p:nvSpPr>
        <p:spPr bwMode="auto">
          <a:xfrm>
            <a:off x="2853117" y="1668044"/>
            <a:ext cx="6036350" cy="459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smtClean="0">
                <a:latin typeface="Arial"/>
                <a:cs typeface="Arial"/>
              </a:rPr>
              <a:t>DSÖ işbirliği ile Batıdaki Uygulamaları Örnek alan ‘’Geleneksel </a:t>
            </a:r>
            <a:r>
              <a:rPr lang="tr-TR" sz="2000" dirty="0">
                <a:latin typeface="Arial"/>
                <a:cs typeface="Arial"/>
              </a:rPr>
              <a:t>ve Tamamlayıcı Tıp Uygulamaları </a:t>
            </a:r>
            <a:r>
              <a:rPr lang="tr-TR" sz="2000" dirty="0" smtClean="0">
                <a:latin typeface="Arial"/>
                <a:cs typeface="Arial"/>
              </a:rPr>
              <a:t>Yönetmeliği’’ mevzuat altyapısı tamamlandı.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tr-TR" sz="2000" dirty="0" smtClean="0">
                <a:latin typeface="Arial"/>
                <a:cs typeface="Arial"/>
              </a:rPr>
              <a:t> </a:t>
            </a:r>
            <a:endParaRPr lang="tr-TR" sz="2000" dirty="0">
              <a:latin typeface="Arial"/>
              <a:cs typeface="Arial"/>
            </a:endParaRPr>
          </a:p>
          <a:p>
            <a:r>
              <a:rPr lang="tr-TR" sz="2000" dirty="0">
                <a:latin typeface="Arial"/>
                <a:cs typeface="Arial"/>
              </a:rPr>
              <a:t>Geleneksel ve Tamamlayıcı Tıp Uygulamaları sertifikasyon standartlarının belirlenmesi </a:t>
            </a:r>
            <a:r>
              <a:rPr lang="tr-TR" sz="2000" dirty="0" smtClean="0">
                <a:latin typeface="Arial"/>
                <a:cs typeface="Arial"/>
              </a:rPr>
              <a:t>son aşamada (2014 </a:t>
            </a:r>
            <a:r>
              <a:rPr lang="tr-TR" sz="2000" dirty="0">
                <a:latin typeface="Arial"/>
                <a:cs typeface="Arial"/>
              </a:rPr>
              <a:t>yılı sonu</a:t>
            </a:r>
            <a:r>
              <a:rPr lang="tr-TR" sz="20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50000"/>
              </a:lnSpc>
            </a:pPr>
            <a:endParaRPr lang="tr-TR" sz="2000" dirty="0">
              <a:latin typeface="Arial"/>
              <a:cs typeface="Arial"/>
            </a:endParaRPr>
          </a:p>
          <a:p>
            <a:r>
              <a:rPr lang="tr-TR" sz="2000" dirty="0" smtClean="0">
                <a:latin typeface="Arial"/>
                <a:cs typeface="Arial"/>
              </a:rPr>
              <a:t>Uygulama 2015’te başlıyor.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tr-TR" sz="2000" dirty="0" smtClean="0">
                <a:latin typeface="Arial"/>
                <a:cs typeface="Arial"/>
              </a:rPr>
              <a:t> </a:t>
            </a:r>
          </a:p>
          <a:p>
            <a:pPr marL="257175" lvl="1" indent="-257175">
              <a:buFont typeface="Arial" charset="0"/>
              <a:buChar char="•"/>
            </a:pPr>
            <a:r>
              <a:rPr lang="tr-TR" sz="2000" dirty="0" smtClean="0">
                <a:latin typeface="Arial"/>
                <a:cs typeface="Arial"/>
              </a:rPr>
              <a:t>Kurumsal Yapı </a:t>
            </a:r>
            <a:r>
              <a:rPr lang="tr-TR" sz="2000" dirty="0">
                <a:latin typeface="Arial"/>
                <a:cs typeface="Arial"/>
              </a:rPr>
              <a:t>: </a:t>
            </a:r>
            <a:endParaRPr lang="tr-TR" sz="2000" dirty="0" smtClean="0">
              <a:latin typeface="Arial"/>
              <a:cs typeface="Arial"/>
            </a:endParaRPr>
          </a:p>
          <a:p>
            <a:pPr marL="657225" lvl="2" indent="-257175"/>
            <a:r>
              <a:rPr lang="tr-TR" sz="1600" dirty="0" smtClean="0">
                <a:latin typeface="Arial"/>
                <a:cs typeface="Arial"/>
              </a:rPr>
              <a:t>TÜSEB Geleneksel ve Tamamlayıcı Tıp Enstitüsü </a:t>
            </a:r>
          </a:p>
          <a:p>
            <a:pPr marL="657225" lvl="2" indent="-257175"/>
            <a:r>
              <a:rPr lang="tr-TR" sz="1600" dirty="0">
                <a:latin typeface="Arial"/>
                <a:cs typeface="Arial"/>
              </a:rPr>
              <a:t>7</a:t>
            </a:r>
            <a:r>
              <a:rPr lang="tr-TR" sz="1600" dirty="0" smtClean="0">
                <a:latin typeface="Arial"/>
                <a:cs typeface="Arial"/>
              </a:rPr>
              <a:t> Üniversitede Geleneksel ve Tamamlayıcı Tıp Enstitüsü Faaliyette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Arial"/>
                <a:cs typeface="Arial"/>
              </a:rPr>
              <a:t>Dünyaya Örnek Uygulama</a:t>
            </a:r>
          </a:p>
          <a:p>
            <a:pPr marL="1114425" lvl="3" indent="-257175" algn="just"/>
            <a:endParaRPr lang="tr-TR" sz="1100" dirty="0"/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41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74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4.12. Üniversite ve Özel Sektör</a:t>
            </a:r>
          </a:p>
        </p:txBody>
      </p:sp>
      <p:sp>
        <p:nvSpPr>
          <p:cNvPr id="10" name="İçerik Yer Tutucusu 2"/>
          <p:cNvSpPr>
            <a:spLocks noGrp="1"/>
          </p:cNvSpPr>
          <p:nvPr>
            <p:ph sz="half" idx="1"/>
          </p:nvPr>
        </p:nvSpPr>
        <p:spPr>
          <a:xfrm>
            <a:off x="906053" y="1531584"/>
            <a:ext cx="7852044" cy="4979976"/>
          </a:xfrm>
        </p:spPr>
        <p:txBody>
          <a:bodyPr/>
          <a:lstStyle/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Üniversitelerin Eğitim ve Araştırma odaklı hale getirilerek, sağlık hizmeti sunumunda Sağlık Bakanlığının aktif rol alması</a:t>
            </a:r>
          </a:p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Kamu ile özelin kontrollü rekabet içerisinde rol paylaşımı</a:t>
            </a:r>
          </a:p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Kamu merkezli hizmet sunumu anlayışı devamlılığı</a:t>
            </a:r>
          </a:p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İlaç, tıbbi cihaz, laboratuvar ve diğer sağlık üretim sektöründe özel teşebbüs hakimiyeti</a:t>
            </a:r>
          </a:p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Yerli tıbbi ürün sektörünün teşviki</a:t>
            </a:r>
          </a:p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Sağlık turizminde özel sektörün teşviki</a:t>
            </a:r>
          </a:p>
          <a:p>
            <a:pPr marL="342000">
              <a:spcBef>
                <a:spcPts val="2280"/>
              </a:spcBef>
            </a:pPr>
            <a:r>
              <a:rPr lang="tr-TR" sz="2000" dirty="0" smtClean="0">
                <a:latin typeface="Arial"/>
                <a:cs typeface="Arial"/>
              </a:rPr>
              <a:t>Yurt dışına yatırım amaçlı açılım </a:t>
            </a:r>
            <a:endParaRPr lang="tr-TR" sz="2000" dirty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42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972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4.13. Finansman</a:t>
            </a:r>
          </a:p>
        </p:txBody>
      </p:sp>
      <p:sp>
        <p:nvSpPr>
          <p:cNvPr id="9" name="İçerik Yer Tutucusu 2"/>
          <p:cNvSpPr>
            <a:spLocks noGrp="1"/>
          </p:cNvSpPr>
          <p:nvPr>
            <p:ph sz="half" idx="1"/>
          </p:nvPr>
        </p:nvSpPr>
        <p:spPr>
          <a:xfrm>
            <a:off x="1289219" y="2114794"/>
            <a:ext cx="7173291" cy="2516516"/>
          </a:xfrm>
        </p:spPr>
        <p:txBody>
          <a:bodyPr/>
          <a:lstStyle/>
          <a:p>
            <a:r>
              <a:rPr lang="tr-TR" sz="2600" dirty="0">
                <a:latin typeface="Arial"/>
                <a:cs typeface="Arial"/>
              </a:rPr>
              <a:t>Toplam Sağlık Harcamasının </a:t>
            </a:r>
            <a:r>
              <a:rPr lang="tr-TR" sz="2600" dirty="0" err="1">
                <a:latin typeface="Arial"/>
                <a:cs typeface="Arial"/>
              </a:rPr>
              <a:t>GSYİH’daki</a:t>
            </a:r>
            <a:r>
              <a:rPr lang="tr-TR" sz="2600" dirty="0">
                <a:latin typeface="Arial"/>
                <a:cs typeface="Arial"/>
              </a:rPr>
              <a:t> payının </a:t>
            </a:r>
            <a:r>
              <a:rPr lang="tr-TR" sz="2600" dirty="0" smtClean="0">
                <a:latin typeface="Arial"/>
                <a:cs typeface="Arial"/>
              </a:rPr>
              <a:t>2023 vizyonunda %</a:t>
            </a:r>
            <a:r>
              <a:rPr lang="tr-TR" sz="2600" dirty="0">
                <a:latin typeface="Arial"/>
                <a:cs typeface="Arial"/>
              </a:rPr>
              <a:t>6’ya çıkarılması sağlanmalıdır</a:t>
            </a:r>
            <a:r>
              <a:rPr lang="tr-TR" sz="2600" dirty="0" smtClean="0">
                <a:latin typeface="Arial"/>
                <a:cs typeface="Arial"/>
              </a:rPr>
              <a:t>.</a:t>
            </a:r>
          </a:p>
          <a:p>
            <a:endParaRPr lang="tr-TR" sz="2600" dirty="0">
              <a:latin typeface="Arial"/>
              <a:cs typeface="Arial"/>
            </a:endParaRPr>
          </a:p>
          <a:p>
            <a:r>
              <a:rPr lang="tr-TR" sz="2600" dirty="0">
                <a:latin typeface="Arial"/>
                <a:cs typeface="Arial"/>
              </a:rPr>
              <a:t>Cepten harcamaların %15-20 bandında sürdürülmesi sağlanmalıdır.</a:t>
            </a:r>
          </a:p>
          <a:p>
            <a:endParaRPr lang="tr-TR" dirty="0"/>
          </a:p>
        </p:txBody>
      </p:sp>
      <p:sp>
        <p:nvSpPr>
          <p:cNvPr id="10" name="Oval 9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43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3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4.14. Sağlık Diplomasisi</a:t>
            </a:r>
          </a:p>
        </p:txBody>
      </p:sp>
      <p:sp>
        <p:nvSpPr>
          <p:cNvPr id="9" name="İçerik Yer Tutucusu 2"/>
          <p:cNvSpPr>
            <a:spLocks noGrp="1"/>
          </p:cNvSpPr>
          <p:nvPr>
            <p:ph sz="half" idx="1"/>
          </p:nvPr>
        </p:nvSpPr>
        <p:spPr>
          <a:xfrm>
            <a:off x="949843" y="1271740"/>
            <a:ext cx="7545510" cy="558626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tr-TR" sz="2000" dirty="0">
                <a:latin typeface="Arial"/>
                <a:cs typeface="Arial"/>
              </a:rPr>
              <a:t>Yeni Türkiye vizyonuna uygun yurt dışında insani yardım amaçlı sağlık hizmeti sunumu hedef ülkeler öncelikli olmak üzere sürdürülmelidir. </a:t>
            </a:r>
          </a:p>
          <a:p>
            <a:pPr>
              <a:spcBef>
                <a:spcPts val="1680"/>
              </a:spcBef>
            </a:pPr>
            <a:r>
              <a:rPr lang="tr-TR" sz="2000" dirty="0">
                <a:latin typeface="Arial"/>
                <a:cs typeface="Arial"/>
              </a:rPr>
              <a:t>Sağlık sisteminde rol model uygulamalarımız hedef ülkelere yaygınlaştırılmalıdır.</a:t>
            </a:r>
          </a:p>
          <a:p>
            <a:pPr>
              <a:spcBef>
                <a:spcPts val="1680"/>
              </a:spcBef>
            </a:pPr>
            <a:r>
              <a:rPr lang="tr-TR" sz="2000" dirty="0">
                <a:latin typeface="Arial"/>
                <a:cs typeface="Arial"/>
              </a:rPr>
              <a:t>Yurt içinde ve yurt dışında diploma ve sertifikasyon kapsamında sağlık eğitimi projelerinin geliştirilmesi sağlanmalıdır.</a:t>
            </a:r>
          </a:p>
          <a:p>
            <a:pPr>
              <a:spcBef>
                <a:spcPts val="1680"/>
              </a:spcBef>
            </a:pPr>
            <a:r>
              <a:rPr lang="tr-TR" sz="2000" dirty="0">
                <a:latin typeface="Arial"/>
                <a:cs typeface="Arial"/>
              </a:rPr>
              <a:t>Uluslararası örgütlerdeki rolümüz güçlendirilmeye devam edilmelidir. </a:t>
            </a:r>
          </a:p>
          <a:p>
            <a:pPr>
              <a:spcBef>
                <a:spcPts val="1680"/>
              </a:spcBef>
            </a:pPr>
            <a:r>
              <a:rPr lang="tr-TR" sz="2000" dirty="0">
                <a:latin typeface="Arial"/>
                <a:cs typeface="Arial"/>
              </a:rPr>
              <a:t>İslam İşbirliği Teşkilatı’nda sağlık sektörü liderliğimiz geliştirilmelidir.</a:t>
            </a:r>
          </a:p>
          <a:p>
            <a:pPr>
              <a:spcBef>
                <a:spcPts val="1680"/>
              </a:spcBef>
            </a:pPr>
            <a:r>
              <a:rPr lang="tr-TR" sz="2000" dirty="0">
                <a:latin typeface="Arial"/>
                <a:cs typeface="Arial"/>
              </a:rPr>
              <a:t>DSÖ’de Türkiye’nin başkanlık yapması hedeflenmelidir</a:t>
            </a:r>
            <a:r>
              <a:rPr lang="tr-TR" sz="2000" dirty="0" smtClean="0">
                <a:latin typeface="Arial"/>
                <a:cs typeface="Arial"/>
              </a:rPr>
              <a:t>.</a:t>
            </a:r>
            <a:endParaRPr lang="tr-TR" sz="2000" dirty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44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6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4.15. Sağlık Mevzuatının Yenilenmesi</a:t>
            </a: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798028" y="1657777"/>
            <a:ext cx="7808856" cy="4937916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r-TR" sz="2800" b="1" dirty="0" smtClean="0">
                <a:latin typeface="Arial"/>
                <a:cs typeface="Arial"/>
              </a:rPr>
              <a:t>1930’lu yıllardan kalan mevzuatın, Yeni Türkiye’nin ihtiyaçlarına cevap verecek şekilde yenilenmesi aşamasındayız</a:t>
            </a:r>
          </a:p>
          <a:p>
            <a:pPr marL="0" indent="0" algn="ctr">
              <a:lnSpc>
                <a:spcPct val="50000"/>
              </a:lnSpc>
              <a:buNone/>
            </a:pPr>
            <a:endParaRPr lang="tr-TR" sz="2800" b="1" dirty="0" smtClean="0">
              <a:latin typeface="Arial"/>
              <a:cs typeface="Arial"/>
            </a:endParaRPr>
          </a:p>
          <a:p>
            <a:pPr lvl="1"/>
            <a:r>
              <a:rPr lang="tr-TR" sz="2000" dirty="0" smtClean="0">
                <a:latin typeface="Arial"/>
                <a:cs typeface="Arial"/>
              </a:rPr>
              <a:t>Sağlıkta Dönüşüm tamamlandı, gelişim devam ediyor…</a:t>
            </a:r>
          </a:p>
          <a:p>
            <a:pPr lvl="1">
              <a:lnSpc>
                <a:spcPct val="50000"/>
              </a:lnSpc>
            </a:pPr>
            <a:endParaRPr lang="tr-TR" sz="2000" dirty="0" smtClean="0">
              <a:latin typeface="Arial"/>
              <a:cs typeface="Arial"/>
            </a:endParaRPr>
          </a:p>
          <a:p>
            <a:pPr lvl="1"/>
            <a:r>
              <a:rPr lang="tr-TR" sz="2000" dirty="0" smtClean="0">
                <a:latin typeface="Arial"/>
                <a:cs typeface="Arial"/>
              </a:rPr>
              <a:t>663 KHK ile kurumsal dönüşümün mevzuat altyapısı tamamlandı, kurumsallaşma merkez, taşra ve yurt dışında devam ediyor...</a:t>
            </a:r>
          </a:p>
          <a:p>
            <a:pPr lvl="1"/>
            <a:endParaRPr lang="tr-TR" dirty="0"/>
          </a:p>
        </p:txBody>
      </p:sp>
      <p:sp>
        <p:nvSpPr>
          <p:cNvPr id="9" name="Oval 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45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87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4.16. Sağlık İletişimi</a:t>
            </a: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944614" y="1368980"/>
            <a:ext cx="6879168" cy="5145503"/>
          </a:xfrm>
        </p:spPr>
        <p:txBody>
          <a:bodyPr/>
          <a:lstStyle/>
          <a:p>
            <a:pPr marL="0" indent="0">
              <a:buNone/>
            </a:pPr>
            <a:r>
              <a:rPr lang="tr-TR" sz="1700" b="1" dirty="0" smtClean="0">
                <a:latin typeface="Arial"/>
                <a:cs typeface="Arial"/>
              </a:rPr>
              <a:t>SABİM TV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Tüm ASM ve hastanelerde kapalı devre TV yayını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Günde 1.500.000 kişiye dokunma </a:t>
            </a:r>
          </a:p>
          <a:p>
            <a:pPr marL="457200" lvl="1" indent="0">
              <a:buNone/>
            </a:pPr>
            <a:endParaRPr lang="tr-TR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tr-TR" sz="1700" b="1" dirty="0" smtClean="0">
                <a:latin typeface="Arial"/>
                <a:cs typeface="Arial"/>
              </a:rPr>
              <a:t>SAĞLIK WEB TV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Yayın akışı olan 7/24 canlı web TV yayını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Videolarla her türlü sağlık konusunda bilgilendirme</a:t>
            </a:r>
          </a:p>
          <a:p>
            <a:pPr marL="0" indent="0">
              <a:buNone/>
            </a:pPr>
            <a:endParaRPr lang="tr-TR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tr-TR" sz="1700" b="1" dirty="0" smtClean="0">
                <a:latin typeface="Arial"/>
                <a:cs typeface="Arial"/>
              </a:rPr>
              <a:t>GEBE TV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Hamilelik öncesi, sırası ve sonrası anne sağlığında annenin çözüm ortaklığı modeli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Online danışma hattı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Çocuk beden ve ruh sağlığı konusunda çözüm ortaklığı modeli</a:t>
            </a:r>
          </a:p>
          <a:p>
            <a:pPr lvl="1">
              <a:buFont typeface="Arial"/>
              <a:buChar char="•"/>
            </a:pPr>
            <a:r>
              <a:rPr lang="tr-TR" sz="1700" dirty="0" smtClean="0">
                <a:latin typeface="Arial"/>
                <a:cs typeface="Arial"/>
              </a:rPr>
              <a:t>Aile hekimliği ile entegre uygulamalar</a:t>
            </a:r>
          </a:p>
          <a:p>
            <a:pPr marL="457200" lvl="1" indent="0">
              <a:buNone/>
            </a:pPr>
            <a:endParaRPr lang="tr-TR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2" t="6477" r="66237" b="7117"/>
          <a:stretch/>
        </p:blipFill>
        <p:spPr>
          <a:xfrm>
            <a:off x="536435" y="1445229"/>
            <a:ext cx="1083814" cy="895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842" t="4445" r="33669" b="1017"/>
          <a:stretch/>
        </p:blipFill>
        <p:spPr>
          <a:xfrm>
            <a:off x="547382" y="2649586"/>
            <a:ext cx="1072162" cy="1083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514" t="6478" r="1699" b="5083"/>
          <a:stretch/>
        </p:blipFill>
        <p:spPr>
          <a:xfrm>
            <a:off x="525485" y="3996277"/>
            <a:ext cx="1116658" cy="104472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9099" y="6356778"/>
            <a:ext cx="438981" cy="319544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46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94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592853"/>
            <a:ext cx="1469526" cy="169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b logo TC bütç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21045"/>
            <a:ext cx="2773680" cy="4236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222104"/>
            <a:ext cx="9144000" cy="1503040"/>
          </a:xfrm>
          <a:prstGeom prst="rect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93B0"/>
              </a:solidFill>
            </a:endParaRPr>
          </a:p>
        </p:txBody>
      </p:sp>
      <p:sp>
        <p:nvSpPr>
          <p:cNvPr id="7" name="6 Dikdörtgen"/>
          <p:cNvSpPr>
            <a:spLocks noChangeArrowheads="1"/>
          </p:cNvSpPr>
          <p:nvPr/>
        </p:nvSpPr>
        <p:spPr bwMode="auto">
          <a:xfrm>
            <a:off x="0" y="3477192"/>
            <a:ext cx="9144001" cy="47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r-TR" sz="2600" b="1" dirty="0" smtClean="0">
                <a:solidFill>
                  <a:prstClr val="white"/>
                </a:solidFill>
              </a:rPr>
              <a:t>Teşekkürler….</a:t>
            </a:r>
          </a:p>
        </p:txBody>
      </p:sp>
    </p:spTree>
    <p:extLst>
      <p:ext uri="{BB962C8B-B14F-4D97-AF65-F5344CB8AC3E}">
        <p14:creationId xmlns="" xmlns:p14="http://schemas.microsoft.com/office/powerpoint/2010/main" val="36086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13 Grafik"/>
          <p:cNvGraphicFramePr/>
          <p:nvPr>
            <p:extLst>
              <p:ext uri="{D42A27DB-BD31-4B8C-83A1-F6EECF244321}">
                <p14:modId xmlns="" xmlns:p14="http://schemas.microsoft.com/office/powerpoint/2010/main" val="120100257"/>
              </p:ext>
            </p:extLst>
          </p:nvPr>
        </p:nvGraphicFramePr>
        <p:xfrm>
          <a:off x="661716" y="1935499"/>
          <a:ext cx="829450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5757127"/>
            <a:ext cx="9144000" cy="559837"/>
          </a:xfrm>
          <a:prstGeom prst="rect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 Dikdörtgen"/>
          <p:cNvSpPr>
            <a:spLocks noChangeArrowheads="1"/>
          </p:cNvSpPr>
          <p:nvPr/>
        </p:nvSpPr>
        <p:spPr bwMode="auto">
          <a:xfrm>
            <a:off x="0" y="1256202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>
                <a:solidFill>
                  <a:prstClr val="black"/>
                </a:solidFill>
              </a:rPr>
              <a:t>TÜİK Verilerine Göre Bireylerin Mutluluk Kaynağı Olan Değerler</a:t>
            </a:r>
            <a:endParaRPr lang="tr-TR" sz="2200" b="1" dirty="0">
              <a:solidFill>
                <a:prstClr val="black"/>
              </a:solidFill>
            </a:endParaRPr>
          </a:p>
        </p:txBody>
      </p:sp>
      <p:sp>
        <p:nvSpPr>
          <p:cNvPr id="9" name="5 Dikdörtgen"/>
          <p:cNvSpPr>
            <a:spLocks noChangeArrowheads="1"/>
          </p:cNvSpPr>
          <p:nvPr/>
        </p:nvSpPr>
        <p:spPr bwMode="auto">
          <a:xfrm>
            <a:off x="15842" y="582197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“SAĞLIK” en büyük “MUTLULUK” kaynağıdır.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80224" y="6337080"/>
            <a:ext cx="298376" cy="365125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5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115294" y="5243567"/>
            <a:ext cx="29689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900" b="1" dirty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TÜİK, </a:t>
            </a:r>
            <a:r>
              <a:rPr lang="tr-TR" sz="900" dirty="0">
                <a:latin typeface="Arial" pitchFamily="34" charset="0"/>
                <a:cs typeface="Arial" pitchFamily="34" charset="0"/>
              </a:rPr>
              <a:t>Yaşam Memnuniyet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 Araştırması</a:t>
            </a:r>
            <a:r>
              <a:rPr lang="tr-TR" sz="900" dirty="0">
                <a:latin typeface="Arial" pitchFamily="34" charset="0"/>
                <a:cs typeface="Arial" pitchFamily="34" charset="0"/>
              </a:rPr>
              <a:t>, 2013</a:t>
            </a:r>
            <a:endParaRPr lang="tr-TR" sz="900" dirty="0"/>
          </a:p>
        </p:txBody>
      </p:sp>
      <p:sp>
        <p:nvSpPr>
          <p:cNvPr id="15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1- Sağlığın Toplumdaki Önceliği </a:t>
            </a:r>
          </a:p>
        </p:txBody>
      </p:sp>
      <p:sp>
        <p:nvSpPr>
          <p:cNvPr id="16" name="Oval 15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ayt Numarası Yer Tutucusu 1"/>
          <p:cNvSpPr txBox="1">
            <a:spLocks/>
          </p:cNvSpPr>
          <p:nvPr/>
        </p:nvSpPr>
        <p:spPr>
          <a:xfrm>
            <a:off x="8580224" y="6329609"/>
            <a:ext cx="298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5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Dikdörtgen 1"/>
          <p:cNvSpPr/>
          <p:nvPr/>
        </p:nvSpPr>
        <p:spPr>
          <a:xfrm>
            <a:off x="7271691" y="3376824"/>
            <a:ext cx="144016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4"/>
          <p:cNvSpPr/>
          <p:nvPr/>
        </p:nvSpPr>
        <p:spPr>
          <a:xfrm>
            <a:off x="7271691" y="3070905"/>
            <a:ext cx="144016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16"/>
          <p:cNvSpPr/>
          <p:nvPr/>
        </p:nvSpPr>
        <p:spPr>
          <a:xfrm>
            <a:off x="7271691" y="2759292"/>
            <a:ext cx="144016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17"/>
          <p:cNvSpPr/>
          <p:nvPr/>
        </p:nvSpPr>
        <p:spPr>
          <a:xfrm>
            <a:off x="7271691" y="3697699"/>
            <a:ext cx="144016" cy="1440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18"/>
          <p:cNvSpPr/>
          <p:nvPr/>
        </p:nvSpPr>
        <p:spPr>
          <a:xfrm>
            <a:off x="7271691" y="4007527"/>
            <a:ext cx="144016" cy="144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19"/>
          <p:cNvSpPr/>
          <p:nvPr/>
        </p:nvSpPr>
        <p:spPr>
          <a:xfrm>
            <a:off x="7271691" y="4322818"/>
            <a:ext cx="144016" cy="144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5 Dikdörtgen"/>
          <p:cNvSpPr>
            <a:spLocks noChangeArrowheads="1"/>
          </p:cNvSpPr>
          <p:nvPr/>
        </p:nvSpPr>
        <p:spPr bwMode="auto">
          <a:xfrm>
            <a:off x="7401651" y="2690185"/>
            <a:ext cx="1475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dirty="0" smtClean="0">
                <a:solidFill>
                  <a:prstClr val="black"/>
                </a:solidFill>
              </a:rPr>
              <a:t>SAĞLIK</a:t>
            </a:r>
            <a:endParaRPr lang="tr-TR" sz="1200" dirty="0">
              <a:solidFill>
                <a:prstClr val="black"/>
              </a:solidFill>
            </a:endParaRPr>
          </a:p>
        </p:txBody>
      </p:sp>
      <p:sp>
        <p:nvSpPr>
          <p:cNvPr id="31" name="5 Dikdörtgen"/>
          <p:cNvSpPr>
            <a:spLocks noChangeArrowheads="1"/>
          </p:cNvSpPr>
          <p:nvPr/>
        </p:nvSpPr>
        <p:spPr bwMode="auto">
          <a:xfrm>
            <a:off x="7401651" y="2990992"/>
            <a:ext cx="1475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dirty="0" smtClean="0">
                <a:solidFill>
                  <a:prstClr val="black"/>
                </a:solidFill>
              </a:rPr>
              <a:t>SEVGİ</a:t>
            </a:r>
            <a:endParaRPr lang="tr-TR" sz="1200" dirty="0">
              <a:solidFill>
                <a:prstClr val="black"/>
              </a:solidFill>
            </a:endParaRPr>
          </a:p>
        </p:txBody>
      </p:sp>
      <p:sp>
        <p:nvSpPr>
          <p:cNvPr id="32" name="5 Dikdörtgen"/>
          <p:cNvSpPr>
            <a:spLocks noChangeArrowheads="1"/>
          </p:cNvSpPr>
          <p:nvPr/>
        </p:nvSpPr>
        <p:spPr bwMode="auto">
          <a:xfrm>
            <a:off x="7401651" y="3300155"/>
            <a:ext cx="1475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dirty="0" smtClean="0">
                <a:solidFill>
                  <a:prstClr val="black"/>
                </a:solidFill>
              </a:rPr>
              <a:t>BAŞARI</a:t>
            </a:r>
            <a:endParaRPr lang="tr-TR" sz="1200" dirty="0">
              <a:solidFill>
                <a:prstClr val="black"/>
              </a:solidFill>
            </a:endParaRPr>
          </a:p>
        </p:txBody>
      </p:sp>
      <p:sp>
        <p:nvSpPr>
          <p:cNvPr id="33" name="5 Dikdörtgen"/>
          <p:cNvSpPr>
            <a:spLocks noChangeArrowheads="1"/>
          </p:cNvSpPr>
          <p:nvPr/>
        </p:nvSpPr>
        <p:spPr bwMode="auto">
          <a:xfrm>
            <a:off x="7401651" y="3617674"/>
            <a:ext cx="1475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dirty="0" smtClean="0">
                <a:solidFill>
                  <a:prstClr val="black"/>
                </a:solidFill>
              </a:rPr>
              <a:t>PARA</a:t>
            </a:r>
            <a:endParaRPr lang="tr-TR" sz="1200" dirty="0">
              <a:solidFill>
                <a:prstClr val="black"/>
              </a:solidFill>
            </a:endParaRPr>
          </a:p>
        </p:txBody>
      </p:sp>
      <p:sp>
        <p:nvSpPr>
          <p:cNvPr id="34" name="5 Dikdörtgen"/>
          <p:cNvSpPr>
            <a:spLocks noChangeArrowheads="1"/>
          </p:cNvSpPr>
          <p:nvPr/>
        </p:nvSpPr>
        <p:spPr bwMode="auto">
          <a:xfrm>
            <a:off x="7401651" y="3926836"/>
            <a:ext cx="1475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dirty="0" smtClean="0">
                <a:solidFill>
                  <a:prstClr val="black"/>
                </a:solidFill>
              </a:rPr>
              <a:t>İŞ</a:t>
            </a:r>
            <a:endParaRPr lang="tr-TR" sz="1200" dirty="0">
              <a:solidFill>
                <a:prstClr val="black"/>
              </a:solidFill>
            </a:endParaRPr>
          </a:p>
        </p:txBody>
      </p:sp>
      <p:sp>
        <p:nvSpPr>
          <p:cNvPr id="35" name="5 Dikdörtgen"/>
          <p:cNvSpPr>
            <a:spLocks noChangeArrowheads="1"/>
          </p:cNvSpPr>
          <p:nvPr/>
        </p:nvSpPr>
        <p:spPr bwMode="auto">
          <a:xfrm>
            <a:off x="7401651" y="4244355"/>
            <a:ext cx="1475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dirty="0" smtClean="0">
                <a:solidFill>
                  <a:prstClr val="black"/>
                </a:solidFill>
              </a:rPr>
              <a:t>DİĞER</a:t>
            </a:r>
            <a:endParaRPr lang="tr-T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3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SYAL REFAH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81" y="1951920"/>
            <a:ext cx="3967049" cy="3967049"/>
          </a:xfrm>
          <a:prstGeom prst="rect">
            <a:avLst/>
          </a:prstGeom>
        </p:spPr>
      </p:pic>
      <p:sp>
        <p:nvSpPr>
          <p:cNvPr id="16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7578168" y="6337082"/>
            <a:ext cx="223782" cy="365125"/>
          </a:xfrm>
        </p:spPr>
        <p:txBody>
          <a:bodyPr/>
          <a:lstStyle/>
          <a:p>
            <a:pPr>
              <a:defRPr/>
            </a:pPr>
            <a:fld id="{A9384F8E-8E97-4433-BCC2-EED11DA8125C}" type="slidenum">
              <a:rPr lang="tr-TR">
                <a:solidFill>
                  <a:prstClr val="white"/>
                </a:solidFill>
                <a:latin typeface="Arial"/>
                <a:cs typeface="Arial"/>
              </a:rPr>
              <a:pPr>
                <a:defRPr/>
              </a:pPr>
              <a:t>6</a:t>
            </a:fld>
            <a:endParaRPr lang="tr-TR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7" name="5 Dikdörtgen"/>
          <p:cNvSpPr>
            <a:spLocks noChangeArrowheads="1"/>
          </p:cNvSpPr>
          <p:nvPr/>
        </p:nvSpPr>
        <p:spPr bwMode="auto">
          <a:xfrm>
            <a:off x="0" y="1073234"/>
            <a:ext cx="91439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Sağlığa Ayrılan Kaynaklar Harcama Kalemi Değil,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Yatırım Harcaması Olarak Değerlendirilmektedir.</a:t>
            </a:r>
            <a:endParaRPr lang="tr-TR" sz="2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1- Sağlığın Toplumdaki Önceliği </a:t>
            </a:r>
          </a:p>
        </p:txBody>
      </p:sp>
      <p:sp>
        <p:nvSpPr>
          <p:cNvPr id="19" name="Oval 18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ayt Numarası Yer Tutucusu 1"/>
          <p:cNvSpPr txBox="1">
            <a:spLocks/>
          </p:cNvSpPr>
          <p:nvPr/>
        </p:nvSpPr>
        <p:spPr>
          <a:xfrm>
            <a:off x="8580224" y="6329609"/>
            <a:ext cx="298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6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347" name="13 Metin kutusu"/>
          <p:cNvSpPr txBox="1">
            <a:spLocks noChangeArrowheads="1"/>
          </p:cNvSpPr>
          <p:nvPr/>
        </p:nvSpPr>
        <p:spPr bwMode="auto">
          <a:xfrm>
            <a:off x="749346" y="6101850"/>
            <a:ext cx="7650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900" b="1" dirty="0">
                <a:solidFill>
                  <a:prstClr val="black"/>
                </a:solidFill>
                <a:latin typeface="Arial" charset="0"/>
                <a:cs typeface="Arial" charset="0"/>
              </a:rPr>
              <a:t>Kaynak: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The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Economic</a:t>
            </a:r>
            <a:r>
              <a:rPr lang="tr-TR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Costs</a:t>
            </a:r>
            <a:r>
              <a:rPr lang="tr-TR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O</a:t>
            </a:r>
            <a:r>
              <a:rPr lang="en-US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 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İ</a:t>
            </a:r>
            <a:r>
              <a:rPr lang="en-US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ll</a:t>
            </a:r>
            <a:r>
              <a:rPr lang="en-US" sz="9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H</a:t>
            </a:r>
            <a:r>
              <a:rPr lang="en-US" sz="9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ealth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in </a:t>
            </a:r>
            <a:r>
              <a:rPr lang="en-US" sz="900" dirty="0">
                <a:solidFill>
                  <a:prstClr val="black"/>
                </a:solidFill>
                <a:latin typeface="Arial" charset="0"/>
                <a:cs typeface="Arial" charset="0"/>
              </a:rPr>
              <a:t>the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European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Region</a:t>
            </a:r>
            <a:r>
              <a:rPr lang="tr-TR" sz="900" dirty="0">
                <a:solidFill>
                  <a:prstClr val="black"/>
                </a:solidFill>
              </a:rPr>
              <a:t> </a:t>
            </a:r>
            <a:r>
              <a:rPr lang="tr-TR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</a:t>
            </a:r>
            <a:r>
              <a:rPr lang="tr-TR" sz="9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Marc</a:t>
            </a:r>
            <a:r>
              <a:rPr lang="tr-TR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Suhrcke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Regina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Sauto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Arce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it-IT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Martin </a:t>
            </a:r>
            <a:r>
              <a:rPr lang="it-IT" sz="9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McKee</a:t>
            </a:r>
            <a:r>
              <a:rPr lang="it-IT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it-IT" sz="900" dirty="0">
                <a:solidFill>
                  <a:prstClr val="black"/>
                </a:solidFill>
                <a:latin typeface="Arial" charset="0"/>
                <a:cs typeface="Arial" charset="0"/>
              </a:rPr>
              <a:t>and Lorenzo Rocco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), </a:t>
            </a:r>
            <a:r>
              <a:rPr lang="tr-TR" sz="9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WHO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, 25-27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June</a:t>
            </a:r>
            <a:r>
              <a:rPr lang="tr-TR" sz="900" dirty="0">
                <a:solidFill>
                  <a:prstClr val="black"/>
                </a:solidFill>
                <a:latin typeface="Arial" charset="0"/>
                <a:cs typeface="Arial" charset="0"/>
              </a:rPr>
              <a:t> 2008, Tallinn, </a:t>
            </a:r>
            <a:r>
              <a:rPr lang="tr-TR" sz="900" dirty="0" err="1">
                <a:solidFill>
                  <a:prstClr val="black"/>
                </a:solidFill>
                <a:latin typeface="Arial" charset="0"/>
                <a:cs typeface="Arial" charset="0"/>
              </a:rPr>
              <a:t>Estonia</a:t>
            </a:r>
            <a:endParaRPr lang="tr-TR" sz="9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9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çiş şabl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2564904"/>
            <a:ext cx="9145206" cy="1368152"/>
          </a:xfrm>
          <a:prstGeom prst="rect">
            <a:avLst/>
          </a:prstGeom>
        </p:spPr>
      </p:pic>
      <p:sp>
        <p:nvSpPr>
          <p:cNvPr id="7" name="5 Dikdörtgen"/>
          <p:cNvSpPr>
            <a:spLocks noChangeArrowheads="1"/>
          </p:cNvSpPr>
          <p:nvPr/>
        </p:nvSpPr>
        <p:spPr bwMode="auto">
          <a:xfrm>
            <a:off x="0" y="2942224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500" b="1" dirty="0" smtClean="0">
                <a:solidFill>
                  <a:prstClr val="white"/>
                </a:solidFill>
              </a:rPr>
              <a:t>2- Türkiye’de Sağlık Sektörü</a:t>
            </a:r>
            <a:endParaRPr lang="tr-TR" sz="2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2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19246" y="1960576"/>
            <a:ext cx="2304256" cy="504056"/>
          </a:xfrm>
          <a:prstGeom prst="roundRect">
            <a:avLst/>
          </a:prstGeom>
          <a:solidFill>
            <a:srgbClr val="79C3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62959" y="1960576"/>
            <a:ext cx="2304256" cy="504056"/>
          </a:xfrm>
          <a:prstGeom prst="roundRect">
            <a:avLst/>
          </a:prstGeom>
          <a:solidFill>
            <a:srgbClr val="79C3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919246" y="2608648"/>
            <a:ext cx="2304256" cy="648072"/>
          </a:xfrm>
          <a:prstGeom prst="roundRect">
            <a:avLst/>
          </a:prstGeom>
          <a:solidFill>
            <a:srgbClr val="79C3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762959" y="2608648"/>
            <a:ext cx="2304256" cy="648072"/>
          </a:xfrm>
          <a:prstGeom prst="roundRect">
            <a:avLst/>
          </a:prstGeom>
          <a:solidFill>
            <a:srgbClr val="79C3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3 Metin kutusu"/>
          <p:cNvSpPr txBox="1">
            <a:spLocks noChangeArrowheads="1"/>
          </p:cNvSpPr>
          <p:nvPr/>
        </p:nvSpPr>
        <p:spPr bwMode="auto">
          <a:xfrm>
            <a:off x="0" y="1235336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tr-TR" sz="2200" b="1" dirty="0">
                <a:solidFill>
                  <a:prstClr val="black"/>
                </a:solidFill>
              </a:rPr>
              <a:t>Sağlık İnsan Gücü</a:t>
            </a:r>
          </a:p>
        </p:txBody>
      </p:sp>
      <p:sp>
        <p:nvSpPr>
          <p:cNvPr id="11" name="13 Metin kutusu"/>
          <p:cNvSpPr txBox="1">
            <a:spLocks noChangeArrowheads="1"/>
          </p:cNvSpPr>
          <p:nvPr/>
        </p:nvSpPr>
        <p:spPr bwMode="auto">
          <a:xfrm>
            <a:off x="2567318" y="2032584"/>
            <a:ext cx="1043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tr-TR" sz="1600" b="1" dirty="0" smtClean="0">
                <a:solidFill>
                  <a:prstClr val="black"/>
                </a:solidFill>
              </a:rPr>
              <a:t>2002</a:t>
            </a:r>
            <a:endParaRPr lang="tr-TR" sz="1600" b="1" dirty="0">
              <a:solidFill>
                <a:prstClr val="black"/>
              </a:solidFill>
            </a:endParaRPr>
          </a:p>
        </p:txBody>
      </p:sp>
      <p:sp>
        <p:nvSpPr>
          <p:cNvPr id="12" name="13 Metin kutusu"/>
          <p:cNvSpPr txBox="1">
            <a:spLocks noChangeArrowheads="1"/>
          </p:cNvSpPr>
          <p:nvPr/>
        </p:nvSpPr>
        <p:spPr bwMode="auto">
          <a:xfrm>
            <a:off x="5119191" y="2032584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tr-TR" sz="1600" b="1" dirty="0" smtClean="0">
                <a:solidFill>
                  <a:prstClr val="black"/>
                </a:solidFill>
              </a:rPr>
              <a:t>2014</a:t>
            </a:r>
            <a:endParaRPr lang="tr-TR" sz="1600" b="1" dirty="0">
              <a:solidFill>
                <a:prstClr val="black"/>
              </a:solidFill>
            </a:endParaRPr>
          </a:p>
        </p:txBody>
      </p:sp>
      <p:sp>
        <p:nvSpPr>
          <p:cNvPr id="19" name="13 Metin kutusu"/>
          <p:cNvSpPr txBox="1">
            <a:spLocks noChangeArrowheads="1"/>
          </p:cNvSpPr>
          <p:nvPr/>
        </p:nvSpPr>
        <p:spPr bwMode="auto">
          <a:xfrm>
            <a:off x="2351294" y="2680656"/>
            <a:ext cx="1512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tr-TR" sz="2800" b="1" dirty="0" smtClean="0">
                <a:solidFill>
                  <a:prstClr val="black"/>
                </a:solidFill>
              </a:rPr>
              <a:t>256.000</a:t>
            </a:r>
            <a:endParaRPr lang="tr-TR" sz="2800" b="1" dirty="0">
              <a:solidFill>
                <a:prstClr val="black"/>
              </a:solidFill>
            </a:endParaRPr>
          </a:p>
        </p:txBody>
      </p:sp>
      <p:sp>
        <p:nvSpPr>
          <p:cNvPr id="20" name="13 Metin kutusu"/>
          <p:cNvSpPr txBox="1">
            <a:spLocks noChangeArrowheads="1"/>
          </p:cNvSpPr>
          <p:nvPr/>
        </p:nvSpPr>
        <p:spPr bwMode="auto">
          <a:xfrm>
            <a:off x="5195007" y="2680656"/>
            <a:ext cx="1512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tr-TR" sz="2800" b="1" dirty="0" smtClean="0">
                <a:solidFill>
                  <a:prstClr val="black"/>
                </a:solidFill>
              </a:rPr>
              <a:t>752.000</a:t>
            </a:r>
            <a:endParaRPr lang="tr-TR" sz="2800" b="1" dirty="0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ayt Numarası Yer Tutucusu 1"/>
          <p:cNvSpPr txBox="1">
            <a:spLocks/>
          </p:cNvSpPr>
          <p:nvPr/>
        </p:nvSpPr>
        <p:spPr>
          <a:xfrm>
            <a:off x="8580224" y="6329609"/>
            <a:ext cx="298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8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Personel grafik 3kat 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3" y="3477368"/>
            <a:ext cx="5556468" cy="2799605"/>
          </a:xfrm>
          <a:prstGeom prst="rect">
            <a:avLst/>
          </a:prstGeom>
        </p:spPr>
      </p:pic>
      <p:sp>
        <p:nvSpPr>
          <p:cNvPr id="22" name="7 Dikdörtgen"/>
          <p:cNvSpPr/>
          <p:nvPr/>
        </p:nvSpPr>
        <p:spPr>
          <a:xfrm>
            <a:off x="1735410" y="6314034"/>
            <a:ext cx="545435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900" b="1" dirty="0" smtClean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Sağlık Bakanlığı, Sağlık Hizmetleri Genel Müdürlüğü</a:t>
            </a: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2- Türkiye’de Sağlık Sektörü</a:t>
            </a:r>
          </a:p>
        </p:txBody>
      </p:sp>
    </p:spTree>
    <p:extLst>
      <p:ext uri="{BB962C8B-B14F-4D97-AF65-F5344CB8AC3E}">
        <p14:creationId xmlns="" xmlns:p14="http://schemas.microsoft.com/office/powerpoint/2010/main" val="31157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yt 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5" y="2279253"/>
            <a:ext cx="7010400" cy="3145536"/>
          </a:xfrm>
          <a:prstGeom prst="rect">
            <a:avLst/>
          </a:prstGeom>
        </p:spPr>
      </p:pic>
      <p:sp>
        <p:nvSpPr>
          <p:cNvPr id="7" name="12 Metin kutusu"/>
          <p:cNvSpPr txBox="1">
            <a:spLocks noChangeArrowheads="1"/>
          </p:cNvSpPr>
          <p:nvPr/>
        </p:nvSpPr>
        <p:spPr bwMode="auto">
          <a:xfrm>
            <a:off x="0" y="1277116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200" b="1" dirty="0" smtClean="0"/>
              <a:t>Sağlık Harcamalarının GSYİH İçindeki Payı </a:t>
            </a:r>
            <a:endParaRPr lang="tr-TR" sz="2200" b="1" dirty="0"/>
          </a:p>
        </p:txBody>
      </p:sp>
      <p:sp>
        <p:nvSpPr>
          <p:cNvPr id="6" name="7 Dikdörtgen"/>
          <p:cNvSpPr/>
          <p:nvPr/>
        </p:nvSpPr>
        <p:spPr>
          <a:xfrm>
            <a:off x="1202366" y="6064557"/>
            <a:ext cx="5454352" cy="49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900" b="1" dirty="0" smtClean="0">
                <a:latin typeface="Arial" pitchFamily="34" charset="0"/>
                <a:cs typeface="Arial" pitchFamily="34" charset="0"/>
              </a:rPr>
              <a:t>Kaynak: </a:t>
            </a:r>
            <a:r>
              <a:rPr lang="tr-TR" sz="900" dirty="0" smtClean="0">
                <a:latin typeface="Arial" pitchFamily="34" charset="0"/>
                <a:cs typeface="Arial" pitchFamily="34" charset="0"/>
              </a:rPr>
              <a:t>Ulusal </a:t>
            </a:r>
            <a:r>
              <a:rPr lang="tr-TR" sz="900" dirty="0">
                <a:latin typeface="Arial" pitchFamily="34" charset="0"/>
                <a:cs typeface="Arial" pitchFamily="34" charset="0"/>
              </a:rPr>
              <a:t>Sağlık Hesapları Çalışması, 2013,TÜİK</a:t>
            </a:r>
          </a:p>
          <a:p>
            <a:pPr eaLnBrk="1" hangingPunct="1">
              <a:lnSpc>
                <a:spcPct val="150000"/>
              </a:lnSpc>
            </a:pPr>
            <a:endParaRPr lang="tr-T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04448" y="6381328"/>
            <a:ext cx="288032" cy="288032"/>
          </a:xfrm>
          <a:prstGeom prst="ellipse">
            <a:avLst/>
          </a:prstGeom>
          <a:solidFill>
            <a:srgbClr val="9B93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ayt Numarası Yer Tutucusu 1"/>
          <p:cNvSpPr txBox="1">
            <a:spLocks/>
          </p:cNvSpPr>
          <p:nvPr/>
        </p:nvSpPr>
        <p:spPr>
          <a:xfrm>
            <a:off x="8521739" y="6329609"/>
            <a:ext cx="393534" cy="38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9384F8E-8E97-4433-BCC2-EED11DA8125C}" type="slidenum">
              <a:rPr lang="tr-TR" smtClean="0">
                <a:solidFill>
                  <a:schemeClr val="bg1"/>
                </a:solidFill>
                <a:latin typeface="Arial"/>
                <a:cs typeface="Arial"/>
              </a:rPr>
              <a:pPr>
                <a:defRPr/>
              </a:pPr>
              <a:t>9</a:t>
            </a:fld>
            <a:endParaRPr lang="tr-T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7 Dikdörtgen"/>
          <p:cNvSpPr/>
          <p:nvPr/>
        </p:nvSpPr>
        <p:spPr>
          <a:xfrm>
            <a:off x="684325" y="2162412"/>
            <a:ext cx="61912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90.000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7 Dikdörtgen"/>
          <p:cNvSpPr/>
          <p:nvPr/>
        </p:nvSpPr>
        <p:spPr>
          <a:xfrm>
            <a:off x="684325" y="3114969"/>
            <a:ext cx="61912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60.000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7 Dikdörtgen"/>
          <p:cNvSpPr/>
          <p:nvPr/>
        </p:nvSpPr>
        <p:spPr>
          <a:xfrm>
            <a:off x="684325" y="4117659"/>
            <a:ext cx="61912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30.000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7 Dikdörtgen"/>
          <p:cNvSpPr/>
          <p:nvPr/>
        </p:nvSpPr>
        <p:spPr>
          <a:xfrm>
            <a:off x="684325" y="5111996"/>
            <a:ext cx="61912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7 Dikdörtgen"/>
          <p:cNvSpPr/>
          <p:nvPr/>
        </p:nvSpPr>
        <p:spPr>
          <a:xfrm>
            <a:off x="1387005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2002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7 Dikdörtgen"/>
          <p:cNvSpPr/>
          <p:nvPr/>
        </p:nvSpPr>
        <p:spPr>
          <a:xfrm>
            <a:off x="1996954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2003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7 Dikdörtgen"/>
          <p:cNvSpPr/>
          <p:nvPr/>
        </p:nvSpPr>
        <p:spPr>
          <a:xfrm>
            <a:off x="2615258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2004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7 Dikdörtgen"/>
          <p:cNvSpPr/>
          <p:nvPr/>
        </p:nvSpPr>
        <p:spPr>
          <a:xfrm>
            <a:off x="3241915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2005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7 Dikdörtgen"/>
          <p:cNvSpPr/>
          <p:nvPr/>
        </p:nvSpPr>
        <p:spPr>
          <a:xfrm>
            <a:off x="3851862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2006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7 Dikdörtgen"/>
          <p:cNvSpPr/>
          <p:nvPr/>
        </p:nvSpPr>
        <p:spPr>
          <a:xfrm>
            <a:off x="4470166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2007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7 Dikdörtgen"/>
          <p:cNvSpPr/>
          <p:nvPr/>
        </p:nvSpPr>
        <p:spPr>
          <a:xfrm>
            <a:off x="5088471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2008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7 Dikdörtgen"/>
          <p:cNvSpPr/>
          <p:nvPr/>
        </p:nvSpPr>
        <p:spPr>
          <a:xfrm>
            <a:off x="5715128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2009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7 Dikdörtgen"/>
          <p:cNvSpPr/>
          <p:nvPr/>
        </p:nvSpPr>
        <p:spPr>
          <a:xfrm>
            <a:off x="6325074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2010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7 Dikdörtgen"/>
          <p:cNvSpPr/>
          <p:nvPr/>
        </p:nvSpPr>
        <p:spPr>
          <a:xfrm>
            <a:off x="6943378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2011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7 Dikdörtgen"/>
          <p:cNvSpPr/>
          <p:nvPr/>
        </p:nvSpPr>
        <p:spPr>
          <a:xfrm>
            <a:off x="7561680" y="5254042"/>
            <a:ext cx="48461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tr-TR" sz="1000" dirty="0" smtClean="0">
                <a:latin typeface="Arial" pitchFamily="34" charset="0"/>
                <a:cs typeface="Arial" pitchFamily="34" charset="0"/>
              </a:rPr>
              <a:t>2012</a:t>
            </a:r>
            <a:endParaRPr lang="tr-TR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1 Grafik"/>
          <p:cNvGraphicFramePr/>
          <p:nvPr>
            <p:extLst>
              <p:ext uri="{D42A27DB-BD31-4B8C-83A1-F6EECF244321}">
                <p14:modId xmlns="" xmlns:p14="http://schemas.microsoft.com/office/powerpoint/2010/main" val="4216564381"/>
              </p:ext>
            </p:extLst>
          </p:nvPr>
        </p:nvGraphicFramePr>
        <p:xfrm>
          <a:off x="13922407" y="666307"/>
          <a:ext cx="8136904" cy="401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7 Dikdörtgen"/>
          <p:cNvSpPr/>
          <p:nvPr/>
        </p:nvSpPr>
        <p:spPr>
          <a:xfrm>
            <a:off x="1394536" y="268882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7 Dikdörtgen"/>
          <p:cNvSpPr/>
          <p:nvPr/>
        </p:nvSpPr>
        <p:spPr>
          <a:xfrm>
            <a:off x="2021192" y="268882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5,3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7 Dikdörtgen"/>
          <p:cNvSpPr/>
          <p:nvPr/>
        </p:nvSpPr>
        <p:spPr>
          <a:xfrm>
            <a:off x="2639502" y="2688826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7 Dikdörtgen"/>
          <p:cNvSpPr/>
          <p:nvPr/>
        </p:nvSpPr>
        <p:spPr>
          <a:xfrm>
            <a:off x="3257805" y="265540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7 Dikdörtgen"/>
          <p:cNvSpPr/>
          <p:nvPr/>
        </p:nvSpPr>
        <p:spPr>
          <a:xfrm>
            <a:off x="3876111" y="249664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5,8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7 Dikdörtgen"/>
          <p:cNvSpPr/>
          <p:nvPr/>
        </p:nvSpPr>
        <p:spPr>
          <a:xfrm>
            <a:off x="4494417" y="239637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7 Dikdörtgen"/>
          <p:cNvSpPr/>
          <p:nvPr/>
        </p:nvSpPr>
        <p:spPr>
          <a:xfrm>
            <a:off x="5112717" y="239637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6,1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7 Dikdörtgen"/>
          <p:cNvSpPr/>
          <p:nvPr/>
        </p:nvSpPr>
        <p:spPr>
          <a:xfrm>
            <a:off x="5731021" y="2396372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6,1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7 Dikdörtgen"/>
          <p:cNvSpPr/>
          <p:nvPr/>
        </p:nvSpPr>
        <p:spPr>
          <a:xfrm>
            <a:off x="6416168" y="2580199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5,6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7 Dikdörtgen"/>
          <p:cNvSpPr/>
          <p:nvPr/>
        </p:nvSpPr>
        <p:spPr>
          <a:xfrm>
            <a:off x="6942561" y="2722251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5,3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7 Dikdörtgen"/>
          <p:cNvSpPr/>
          <p:nvPr/>
        </p:nvSpPr>
        <p:spPr>
          <a:xfrm>
            <a:off x="7594285" y="2446509"/>
            <a:ext cx="46872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5,4</a:t>
            </a:r>
            <a:endParaRPr lang="tr-TR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7 Dikdörtgen"/>
          <p:cNvSpPr/>
          <p:nvPr/>
        </p:nvSpPr>
        <p:spPr>
          <a:xfrm rot="16200000">
            <a:off x="1211543" y="4719267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18.774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7 Dikdörtgen"/>
          <p:cNvSpPr/>
          <p:nvPr/>
        </p:nvSpPr>
        <p:spPr>
          <a:xfrm rot="16200000">
            <a:off x="1829850" y="4719267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24.279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7 Dikdörtgen"/>
          <p:cNvSpPr/>
          <p:nvPr/>
        </p:nvSpPr>
        <p:spPr>
          <a:xfrm rot="16200000">
            <a:off x="2439799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30.021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7 Dikdörtgen"/>
          <p:cNvSpPr/>
          <p:nvPr/>
        </p:nvSpPr>
        <p:spPr>
          <a:xfrm rot="16200000">
            <a:off x="3066460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35.359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7 Dikdörtgen"/>
          <p:cNvSpPr/>
          <p:nvPr/>
        </p:nvSpPr>
        <p:spPr>
          <a:xfrm rot="16200000">
            <a:off x="3684763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44.069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7 Dikdörtgen"/>
          <p:cNvSpPr/>
          <p:nvPr/>
        </p:nvSpPr>
        <p:spPr>
          <a:xfrm rot="16200000">
            <a:off x="4303067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50.904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7 Dikdörtgen"/>
          <p:cNvSpPr/>
          <p:nvPr/>
        </p:nvSpPr>
        <p:spPr>
          <a:xfrm rot="16200000">
            <a:off x="4913014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57.740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7 Dikdörtgen"/>
          <p:cNvSpPr/>
          <p:nvPr/>
        </p:nvSpPr>
        <p:spPr>
          <a:xfrm rot="16200000">
            <a:off x="5531317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57.911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7 Dikdörtgen"/>
          <p:cNvSpPr/>
          <p:nvPr/>
        </p:nvSpPr>
        <p:spPr>
          <a:xfrm rot="16200000">
            <a:off x="6149624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61.678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7 Dikdörtgen"/>
          <p:cNvSpPr/>
          <p:nvPr/>
        </p:nvSpPr>
        <p:spPr>
          <a:xfrm rot="16200000">
            <a:off x="6767926" y="4719268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68.607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7 Dikdörtgen"/>
          <p:cNvSpPr/>
          <p:nvPr/>
        </p:nvSpPr>
        <p:spPr>
          <a:xfrm rot="16200000">
            <a:off x="7386231" y="4719269"/>
            <a:ext cx="77705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76.358</a:t>
            </a:r>
            <a:endParaRPr lang="tr-T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Dikdörtgen 16"/>
          <p:cNvSpPr/>
          <p:nvPr/>
        </p:nvSpPr>
        <p:spPr>
          <a:xfrm>
            <a:off x="2016919" y="5806910"/>
            <a:ext cx="184415" cy="158241"/>
          </a:xfrm>
          <a:prstGeom prst="rect">
            <a:avLst/>
          </a:prstGeom>
          <a:solidFill>
            <a:srgbClr val="5EB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5 Dikdörtgen"/>
          <p:cNvSpPr>
            <a:spLocks noChangeArrowheads="1"/>
          </p:cNvSpPr>
          <p:nvPr/>
        </p:nvSpPr>
        <p:spPr bwMode="auto">
          <a:xfrm>
            <a:off x="2201720" y="5743582"/>
            <a:ext cx="230168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050" dirty="0" smtClean="0">
                <a:solidFill>
                  <a:prstClr val="black"/>
                </a:solidFill>
              </a:rPr>
              <a:t>Sağlık Harcamaları, Milyon TL</a:t>
            </a:r>
            <a:endParaRPr lang="tr-TR" sz="1050" dirty="0">
              <a:solidFill>
                <a:prstClr val="black"/>
              </a:solidFill>
            </a:endParaRPr>
          </a:p>
        </p:txBody>
      </p:sp>
      <p:sp>
        <p:nvSpPr>
          <p:cNvPr id="56" name="Dikdörtgen 16"/>
          <p:cNvSpPr/>
          <p:nvPr/>
        </p:nvSpPr>
        <p:spPr>
          <a:xfrm>
            <a:off x="4445538" y="5857394"/>
            <a:ext cx="229873" cy="692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5 Dikdörtgen"/>
          <p:cNvSpPr>
            <a:spLocks noChangeArrowheads="1"/>
          </p:cNvSpPr>
          <p:nvPr/>
        </p:nvSpPr>
        <p:spPr bwMode="auto">
          <a:xfrm>
            <a:off x="4668825" y="5743581"/>
            <a:ext cx="326675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050" dirty="0" smtClean="0">
                <a:solidFill>
                  <a:prstClr val="black"/>
                </a:solidFill>
              </a:rPr>
              <a:t>Sağlık Harcamalarının GSYİH İçindeki Payı, (%)</a:t>
            </a:r>
            <a:endParaRPr lang="tr-TR" sz="1050" dirty="0">
              <a:solidFill>
                <a:prstClr val="black"/>
              </a:solidFill>
            </a:endParaRPr>
          </a:p>
        </p:txBody>
      </p:sp>
      <p:sp>
        <p:nvSpPr>
          <p:cNvPr id="59" name="Başlık 1"/>
          <p:cNvSpPr txBox="1">
            <a:spLocks/>
          </p:cNvSpPr>
          <p:nvPr/>
        </p:nvSpPr>
        <p:spPr>
          <a:xfrm>
            <a:off x="0" y="362255"/>
            <a:ext cx="9144000" cy="5048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2- Türkiye’de Sağlık Sektörü</a:t>
            </a:r>
          </a:p>
        </p:txBody>
      </p:sp>
    </p:spTree>
    <p:extLst>
      <p:ext uri="{BB962C8B-B14F-4D97-AF65-F5344CB8AC3E}">
        <p14:creationId xmlns="" xmlns:p14="http://schemas.microsoft.com/office/powerpoint/2010/main" val="7830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nu2_v2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System.Storyboarding.WindowsPhoneIcons.Cancel" Revision="1" Stencil="System.Storyboarding.WindowsPhoneIcons" StencilVersion="0.1"/>
</Control>
</file>

<file path=customXml/item10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11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12.xml><?xml version="1.0" encoding="utf-8"?>
<Control xmlns="http://schemas.microsoft.com/VisualStudio/2011/storyboarding/control">
  <Id Name="System.Storyboarding.WindowsAppIcons.Accounts" Revision="1" Stencil="System.Storyboarding.WindowsAppIcons" StencilVersion="0.1"/>
</Control>
</file>

<file path=customXml/item13.xml><?xml version="1.0" encoding="utf-8"?>
<Control xmlns="http://schemas.microsoft.com/VisualStudio/2011/storyboarding/control">
  <Id Name="System.Storyboarding.WindowsAppIcons.Accounts" Revision="1" Stencil="System.Storyboarding.WindowsAppIcons" StencilVersion="0.1"/>
</Control>
</file>

<file path=customXml/item14.xml><?xml version="1.0" encoding="utf-8"?>
<Control xmlns="http://schemas.microsoft.com/VisualStudio/2011/storyboarding/control">
  <Id Name="System.Storyboarding.WindowsAppIcons.Alarm" Revision="1" Stencil="System.Storyboarding.WindowsAppIcons" StencilVersion="0.1"/>
</Control>
</file>

<file path=customXml/item15.xml><?xml version="1.0" encoding="utf-8"?>
<Control xmlns="http://schemas.microsoft.com/VisualStudio/2011/storyboarding/control">
  <Id Name="System.Storyboarding.WindowsAppIcons.Wrench" Revision="1" Stencil="System.Storyboarding.WindowsAppIcons" StencilVersion="0.1"/>
</Control>
</file>

<file path=customXml/item16.xml><?xml version="1.0" encoding="utf-8"?>
<Control xmlns="http://schemas.microsoft.com/VisualStudio/2011/storyboarding/control">
  <Id Name="System.Storyboarding.WindowsAppIcons.Alarm" Revision="1" Stencil="System.Storyboarding.WindowsAppIcons" StencilVersion="0.1"/>
</Control>
</file>

<file path=customXml/item17.xml><?xml version="1.0" encoding="utf-8"?>
<Control xmlns="http://schemas.microsoft.com/VisualStudio/2011/storyboarding/control">
  <Id Name="System.Storyboarding.Common.SearchBox" Revision="1" Stencil="System.Storyboarding.Common" StencilVersion="0.1"/>
</Control>
</file>

<file path=customXml/item18.xml><?xml version="1.0" encoding="utf-8"?>
<Control xmlns="http://schemas.microsoft.com/VisualStudio/2011/storyboarding/control">
  <Id Name="System.Storyboarding.WindowsAppIcons.Pin" Revision="1" Stencil="System.Storyboarding.WindowsAppIcons" StencilVersion="0.1"/>
</Control>
</file>

<file path=customXml/item19.xml><?xml version="1.0" encoding="utf-8"?>
<Control xmlns="http://schemas.microsoft.com/VisualStudio/2011/storyboarding/control">
  <Id Name="System.Storyboarding.WindowsAppIcons.Photo" Revision="1" Stencil="System.Storyboarding.WindowsAppIcons" StencilVersion="0.1"/>
</Control>
</file>

<file path=customXml/item2.xml><?xml version="1.0" encoding="utf-8"?>
<Control xmlns="http://schemas.microsoft.com/VisualStudio/2011/storyboarding/control">
  <Id Name="System.Storyboarding.WindowsPhoneIcons.Cancel" Revision="1" Stencil="System.Storyboarding.WindowsPhoneIcons" StencilVersion="0.1"/>
</Control>
</file>

<file path=customXml/item20.xml><?xml version="1.0" encoding="utf-8"?>
<Control xmlns="http://schemas.microsoft.com/VisualStudio/2011/storyboarding/control">
  <Id Name="System.Storyboarding.WindowsAppIcons.Alarm" Revision="1" Stencil="System.Storyboarding.WindowsAppIcons" StencilVersion="0.1"/>
</Control>
</file>

<file path=customXml/item21.xml><?xml version="1.0" encoding="utf-8"?>
<Control xmlns="http://schemas.microsoft.com/VisualStudio/2011/storyboarding/control">
  <Id Name="System.Storyboarding.Icons.Flag" Revision="1" Stencil="System.Storyboarding.Icons" StencilVersion="0.1"/>
</Control>
</file>

<file path=customXml/item22.xml><?xml version="1.0" encoding="utf-8"?>
<Control xmlns="http://schemas.microsoft.com/VisualStudio/2011/storyboarding/control">
  <Id Name="57ce005f-4166-4f04-b3e1-8a8b05ea1f06" RevisionId="141682c8-8c74-41ed-b47d-1c2b47fa8f1c" Stencil="172d6d98-e5c9-42e9-a209-79f7a94bbd38" StencilRevisionId="00000000-0000-0000-0000-000000000000" StencilVersion="0.0"/>
</Control>
</file>

<file path=customXml/item23.xml><?xml version="1.0" encoding="utf-8"?>
<Control xmlns="http://schemas.microsoft.com/VisualStudio/2011/storyboarding/control">
  <Id Name="System.Storyboarding.Common.SearchBox" Revision="1" Stencil="System.Storyboarding.Common" StencilVersion="0.1"/>
</Control>
</file>

<file path=customXml/item24.xml><?xml version="1.0" encoding="utf-8"?>
<Control xmlns="http://schemas.microsoft.com/VisualStudio/2011/storyboarding/control">
  <Id Name="366cd925-969f-44e1-b789-354cb31b0dfd" RevisionId="87c5073a-f3d6-4c7e-a7b7-c9586eacad3b" Stencil="172d6d98-e5c9-42e9-a209-79f7a94bbd38" StencilRevisionId="00000000-0000-0000-0000-000000000000" StencilVersion="0.0"/>
</Control>
</file>

<file path=customXml/item25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26.xml><?xml version="1.0" encoding="utf-8"?>
<Control xmlns="http://schemas.microsoft.com/VisualStudio/2011/storyboarding/control">
  <Id Name="System.Storyboarding.WindowsAppIcons.Wrench" Revision="1" Stencil="System.Storyboarding.WindowsAppIcons" StencilVersion="0.1"/>
</Control>
</file>

<file path=customXml/item27.xml><?xml version="1.0" encoding="utf-8"?>
<Control xmlns="http://schemas.microsoft.com/VisualStudio/2011/storyboarding/control">
  <Id Name="System.Storyboarding.WindowsAppIcons.Accounts" Revision="1" Stencil="System.Storyboarding.WindowsAppIcons" StencilVersion="0.1"/>
</Control>
</file>

<file path=customXml/item28.xml><?xml version="1.0" encoding="utf-8"?>
<Control xmlns="http://schemas.microsoft.com/VisualStudio/2011/storyboarding/control">
  <Id Name="600d61f4-2d09-42e6-a6db-83e260e051ae" RevisionId="3c9eb7e9-0ea7-4fb5-adc7-dcc81ff0fb36" Stencil="172d6d98-e5c9-42e9-a209-79f7a94bbd38" StencilRevisionId="00000000-0000-0000-0000-000000000000" StencilVersion="0.0"/>
</Control>
</file>

<file path=customXml/item29.xml><?xml version="1.0" encoding="utf-8"?>
<Control xmlns="http://schemas.microsoft.com/VisualStudio/2011/storyboarding/control">
  <Id Name="System.Storyboarding.WindowsAppIcons.Photo" Revision="1" Stencil="System.Storyboarding.WindowsAppIcons" StencilVersion="0.1"/>
</Control>
</file>

<file path=customXml/item3.xml><?xml version="1.0" encoding="utf-8"?>
<Control xmlns="http://schemas.microsoft.com/VisualStudio/2011/storyboarding/control">
  <Id Name="System.Storyboarding.Icons.Flag" Revision="1" Stencil="System.Storyboarding.Icons" StencilVersion="0.1"/>
</Control>
</file>

<file path=customXml/item30.xml><?xml version="1.0" encoding="utf-8"?>
<Control xmlns="http://schemas.microsoft.com/VisualStudio/2011/storyboarding/control">
  <Id Name="System.Storyboarding.WindowsPhoneIcons.Cancel" Revision="1" Stencil="System.Storyboarding.WindowsPhoneIcons" StencilVersion="0.1"/>
</Control>
</file>

<file path=customXml/item31.xml><?xml version="1.0" encoding="utf-8"?>
<Control xmlns="http://schemas.microsoft.com/VisualStudio/2011/storyboarding/control">
  <Id Name="System.Storyboarding.WindowsAppIcons.Right" Revision="1" Stencil="System.Storyboarding.WindowsAppIcons" StencilVersion="0.1"/>
</Control>
</file>

<file path=customXml/item32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33.xml><?xml version="1.0" encoding="utf-8"?>
<Control xmlns="http://schemas.microsoft.com/VisualStudio/2011/storyboarding/control">
  <Id Name="600d61f4-2d09-42e6-a6db-83e260e051ae" RevisionId="3c9eb7e9-0ea7-4fb5-adc7-dcc81ff0fb36" Stencil="172d6d98-e5c9-42e9-a209-79f7a94bbd38" StencilRevisionId="00000000-0000-0000-0000-000000000000" StencilVersion="0.0"/>
</Control>
</file>

<file path=customXml/item34.xml><?xml version="1.0" encoding="utf-8"?>
<Control xmlns="http://schemas.microsoft.com/VisualStudio/2011/storyboarding/control">
  <Id Name="System.Storyboarding.WindowsAppIcons.Right" Revision="1" Stencil="System.Storyboarding.WindowsAppIcons" StencilVersion="0.1"/>
</Control>
</file>

<file path=customXml/item35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36.xml><?xml version="1.0" encoding="utf-8"?>
<Control xmlns="http://schemas.microsoft.com/VisualStudio/2011/storyboarding/control">
  <Id Name="System.Storyboarding.Icons.Flag" Revision="1" Stencil="System.Storyboarding.Icons" StencilVersion="0.1"/>
</Control>
</file>

<file path=customXml/item37.xml><?xml version="1.0" encoding="utf-8"?>
<Control xmlns="http://schemas.microsoft.com/VisualStudio/2011/storyboarding/control">
  <Id Name="System.Storyboarding.WindowsAppIcons.Photo" Revision="1" Stencil="System.Storyboarding.WindowsAppIcons" StencilVersion="0.1"/>
</Control>
</file>

<file path=customXml/item38.xml><?xml version="1.0" encoding="utf-8"?>
<Control xmlns="http://schemas.microsoft.com/VisualStudio/2011/storyboarding/control">
  <Id Name="366cd925-969f-44e1-b789-354cb31b0dfd" RevisionId="87c5073a-f3d6-4c7e-a7b7-c9586eacad3b" Stencil="172d6d98-e5c9-42e9-a209-79f7a94bbd38" StencilRevisionId="00000000-0000-0000-0000-000000000000" StencilVersion="0.0"/>
</Control>
</file>

<file path=customXml/item39.xml><?xml version="1.0" encoding="utf-8"?>
<Control xmlns="http://schemas.microsoft.com/VisualStudio/2011/storyboarding/control">
  <Id Name="System.Storyboarding.WindowsAppIcons.Accounts" Revision="1" Stencil="System.Storyboarding.WindowsAppIcons" StencilVersion="0.1"/>
</Control>
</file>

<file path=customXml/item4.xml><?xml version="1.0" encoding="utf-8"?>
<Control xmlns="http://schemas.microsoft.com/VisualStudio/2011/storyboarding/control">
  <Id Name="System.Storyboarding.WindowsAppIcons.Right" Revision="1" Stencil="System.Storyboarding.WindowsAppIcons" StencilVersion="0.1"/>
</Control>
</file>

<file path=customXml/item40.xml><?xml version="1.0" encoding="utf-8"?>
<Control xmlns="http://schemas.microsoft.com/VisualStudio/2011/storyboarding/control">
  <Id Name="57ce005f-4166-4f04-b3e1-8a8b05ea1f06" RevisionId="141682c8-8c74-41ed-b47d-1c2b47fa8f1c" Stencil="172d6d98-e5c9-42e9-a209-79f7a94bbd38" StencilRevisionId="00000000-0000-0000-0000-000000000000" StencilVersion="0.0"/>
</Control>
</file>

<file path=customXml/item41.xml><?xml version="1.0" encoding="utf-8"?>
<Control xmlns="http://schemas.microsoft.com/VisualStudio/2011/storyboarding/control">
  <Id Name="System.Storyboarding.Common.SearchBox" Revision="1" Stencil="System.Storyboarding.Common" StencilVersion="0.1"/>
</Control>
</file>

<file path=customXml/item42.xml><?xml version="1.0" encoding="utf-8"?>
<Control xmlns="http://schemas.microsoft.com/VisualStudio/2011/storyboarding/control">
  <Id Name="System.Storyboarding.WindowsAppIcons.Pin" Revision="1" Stencil="System.Storyboarding.WindowsAppIcons" StencilVersion="0.1"/>
</Control>
</file>

<file path=customXml/item43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44.xml><?xml version="1.0" encoding="utf-8"?>
<Control xmlns="http://schemas.microsoft.com/VisualStudio/2011/storyboarding/control">
  <Id Name="600d61f4-2d09-42e6-a6db-83e260e051ae" RevisionId="3c9eb7e9-0ea7-4fb5-adc7-dcc81ff0fb36" Stencil="172d6d98-e5c9-42e9-a209-79f7a94bbd38" StencilRevisionId="00000000-0000-0000-0000-000000000000" StencilVersion="0.0"/>
</Control>
</file>

<file path=customXml/item45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46.xml><?xml version="1.0" encoding="utf-8"?>
<Control xmlns="http://schemas.microsoft.com/VisualStudio/2011/storyboarding/control">
  <Id Name="System.Storyboarding.WindowsAppIcons.Wrench" Revision="1" Stencil="System.Storyboarding.WindowsAppIcons" StencilVersion="0.1"/>
</Control>
</file>

<file path=customXml/item47.xml><?xml version="1.0" encoding="utf-8"?>
<Control xmlns="http://schemas.microsoft.com/VisualStudio/2011/storyboarding/control">
  <Id Name="System.Storyboarding.WindowsAppIcons.Accounts" Revision="1" Stencil="System.Storyboarding.WindowsAppIcons" StencilVersion="0.1"/>
</Control>
</file>

<file path=customXml/item48.xml><?xml version="1.0" encoding="utf-8"?>
<Control xmlns="http://schemas.microsoft.com/VisualStudio/2011/storyboarding/control">
  <Id Name="366cd925-969f-44e1-b789-354cb31b0dfd" RevisionId="87c5073a-f3d6-4c7e-a7b7-c9586eacad3b" Stencil="172d6d98-e5c9-42e9-a209-79f7a94bbd38" StencilRevisionId="00000000-0000-0000-0000-000000000000" StencilVersion="0.0"/>
</Control>
</file>

<file path=customXml/item5.xml><?xml version="1.0" encoding="utf-8"?>
<Control xmlns="http://schemas.microsoft.com/VisualStudio/2011/storyboarding/control">
  <Id Name="57ce005f-4166-4f04-b3e1-8a8b05ea1f06" RevisionId="141682c8-8c74-41ed-b47d-1c2b47fa8f1c" Stencil="172d6d98-e5c9-42e9-a209-79f7a94bbd38" StencilRevisionId="00000000-0000-0000-0000-000000000000" StencilVersion="0.0"/>
</Control>
</file>

<file path=customXml/item6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7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8.xml><?xml version="1.0" encoding="utf-8"?>
<Control xmlns="http://schemas.microsoft.com/VisualStudio/2011/storyboarding/control">
  <Id Name="System.Storyboarding.WindowsAppIcons.Accounts" Revision="1" Stencil="System.Storyboarding.WindowsAppIcons" StencilVersion="0.1"/>
</Control>
</file>

<file path=customXml/item9.xml><?xml version="1.0" encoding="utf-8"?>
<Control xmlns="http://schemas.microsoft.com/VisualStudio/2011/storyboarding/control">
  <Id Name="System.Storyboarding.WindowsAppIcons.Pin" Revision="1" Stencil="System.Storyboarding.WindowsAppIcons" StencilVersion="0.1"/>
</Control>
</file>

<file path=customXml/itemProps1.xml><?xml version="1.0" encoding="utf-8"?>
<ds:datastoreItem xmlns:ds="http://schemas.openxmlformats.org/officeDocument/2006/customXml" ds:itemID="{91DDC3D0-263C-FC44-B8E9-D43A83A549C8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23A993B4-F7D6-FB47-985A-532CB674549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7E46A4C8-11FB-0548-A383-320C460900A3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92618C6F-95D2-41F5-9F95-FAE738928C0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F5027CE1-D9AC-1349-BF7B-994FBBECEBD1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FA7AF4FF-6465-42AF-A630-0C05852F22D6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1C427A42-868A-45FA-B261-6F80FF1B0A94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76202EEC-3AFD-D041-B02D-E500B7FE1468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EAF71B43-1B1A-44DD-B9B6-70D443EB865D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70DD07B7-85DF-40A4-8B71-45846B48E69B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E8F713F4-BF0E-4F77-A692-2B76A0A6A3C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96D78035-5DBB-43E6-9E30-C59955689B73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EE832E16-C1DB-4858-89AD-7E61ACCB1EF1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E13BABC4-842B-47E8-94A9-88C05486D88D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2BB94019-7B6B-8D4C-AB7A-9D403F810B16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1113F5F1-2763-574B-9844-9BF9C7540C29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7282F8C4-4817-4445-8CF4-490D730CDBC8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9023B35E-3012-4BE0-9B72-8FF2F88DC854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970D1D2C-85B2-4B47-B5C9-7DFC919F9855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0888ED81-50A7-4EFD-A096-CB7402CEE372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1E69665A-A828-4589-8E58-E3EFFFC264B8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00FAAA85-ABA2-4ADC-809D-2D9DE7DABDBC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CF013A1-9BB1-47B0-A96D-2B2E33FFEFF3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7DC3BAB6-3938-40F1-A973-F88C0AAAA127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C413FD16-B9B3-49D1-9F06-5FEEB305C6C1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939AD10E-994E-489E-BC69-C9C4B5DEB996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E7214A63-F13E-D845-8F9E-FE5135FDF9E5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8115EE57-B235-44A0-87EF-10259025F93D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493E5D84-2A21-471E-B7FD-CDE5CCDB1D0B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91F445E5-25FF-6D42-AB2C-5C0EE4CC83EC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7279A8E0-A51F-174B-8AC5-5FDB53DD179D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F9301F10-9929-994F-B737-B92047887A73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C52D823C-08BB-4AA1-AA5B-58A562E56E80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328F21AA-59A0-854D-9E44-273814F6BBA4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8627753C-0CB2-4BEB-BD30-B6EA111F7DAF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13255998-3E62-4DB0-BBE0-69703620FE7D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320EA165-FF6E-A045-A45C-383E2B41A2BB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3701544E-A2AE-429C-A917-ED65C9116D11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F6D60705-A7A0-4B51-87E2-B3869DD734F8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D711091E-14E6-43A9-A9C7-74E13D1DED49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C80F4D18-19BB-A744-A82E-BA4F185B30F6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756C2704-0114-4D21-B22C-7683AEFBC509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F50307C5-1930-4B32-B052-C9E80F40D093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2720D5C1-EB8D-4CED-9CDB-F2F46E5DDEA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732EFD62-4B56-A443-9190-F3F21F434E88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19EC1932-78A8-4DE8-A218-44BDC1382F09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D730F61D-79F4-B84D-8337-5B4FD2DBD189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AB57384-FB38-488A-8E6A-1CE34594733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20181</TotalTime>
  <Words>3179</Words>
  <Application>Microsoft Office PowerPoint</Application>
  <PresentationFormat>Ekran Gösterisi (4:3)</PresentationFormat>
  <Paragraphs>924</Paragraphs>
  <Slides>47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48" baseType="lpstr">
      <vt:lpstr>Sunu2_v2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TÜİK’e Göre Sağlık Kuruluşlarından Memnuniyet</vt:lpstr>
      <vt:lpstr>Sağlık Hizmetlerinden Memnuniyet ile Kişi Başı Toplam Sağlık Harcaması Karşılaştırması</vt:lpstr>
      <vt:lpstr>Slayt 24</vt:lpstr>
      <vt:lpstr>Slayt 25</vt:lpstr>
      <vt:lpstr>Slayt 26</vt:lpstr>
      <vt:lpstr>Slayt 27</vt:lpstr>
      <vt:lpstr>Birinci Basamakta Tüm Türkiye’de Altyapı Yenileniyor  Aile Sağlığı Merkezlerinin Cazibesi Artıyor. 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10. Kalkınma Planında Türkiye’nin  25 Öncelikli Programı Arasında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Deneme</dc:title>
  <dc:creator>aa</dc:creator>
  <cp:lastModifiedBy>Hakan Oğuz ARI</cp:lastModifiedBy>
  <cp:revision>2355</cp:revision>
  <cp:lastPrinted>2014-09-05T16:33:35Z</cp:lastPrinted>
  <dcterms:created xsi:type="dcterms:W3CDTF">2012-11-07T17:33:39Z</dcterms:created>
  <dcterms:modified xsi:type="dcterms:W3CDTF">2014-12-03T08:49:50Z</dcterms:modified>
</cp:coreProperties>
</file>