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6" r:id="rId1"/>
  </p:sldMasterIdLst>
  <p:notesMasterIdLst>
    <p:notesMasterId r:id="rId24"/>
  </p:notesMasterIdLst>
  <p:handoutMasterIdLst>
    <p:handoutMasterId r:id="rId25"/>
  </p:handoutMasterIdLst>
  <p:sldIdLst>
    <p:sldId id="357" r:id="rId2"/>
    <p:sldId id="406" r:id="rId3"/>
    <p:sldId id="386" r:id="rId4"/>
    <p:sldId id="396" r:id="rId5"/>
    <p:sldId id="379" r:id="rId6"/>
    <p:sldId id="397" r:id="rId7"/>
    <p:sldId id="398" r:id="rId8"/>
    <p:sldId id="373" r:id="rId9"/>
    <p:sldId id="374" r:id="rId10"/>
    <p:sldId id="399" r:id="rId11"/>
    <p:sldId id="400" r:id="rId12"/>
    <p:sldId id="385" r:id="rId13"/>
    <p:sldId id="387" r:id="rId14"/>
    <p:sldId id="362" r:id="rId15"/>
    <p:sldId id="401" r:id="rId16"/>
    <p:sldId id="402" r:id="rId17"/>
    <p:sldId id="403" r:id="rId18"/>
    <p:sldId id="375" r:id="rId19"/>
    <p:sldId id="395" r:id="rId20"/>
    <p:sldId id="394" r:id="rId21"/>
    <p:sldId id="405" r:id="rId22"/>
    <p:sldId id="367" r:id="rId23"/>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F2EFEE"/>
    <a:srgbClr val="7F7F7F"/>
    <a:srgbClr val="A59283"/>
    <a:srgbClr val="917B69"/>
    <a:srgbClr val="615953"/>
    <a:srgbClr val="F9F3E7"/>
    <a:srgbClr val="EFECEB"/>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240" autoAdjust="0"/>
    <p:restoredTop sz="96494" autoAdjust="0"/>
  </p:normalViewPr>
  <p:slideViewPr>
    <p:cSldViewPr snapToGrid="0">
      <p:cViewPr>
        <p:scale>
          <a:sx n="80" d="100"/>
          <a:sy n="80" d="100"/>
        </p:scale>
        <p:origin x="-36" y="-108"/>
      </p:cViewPr>
      <p:guideLst>
        <p:guide orient="horz" pos="4083"/>
        <p:guide orient="horz" pos="3963"/>
        <p:guide orient="horz" pos="852"/>
        <p:guide orient="horz" pos="858"/>
        <p:guide orient="horz" pos="631"/>
        <p:guide/>
        <p:guide pos="5378"/>
        <p:guide pos="2873"/>
        <p:guide pos="410"/>
      </p:guideLst>
    </p:cSldViewPr>
  </p:slideViewPr>
  <p:notesTextViewPr>
    <p:cViewPr>
      <p:scale>
        <a:sx n="100" d="100"/>
        <a:sy n="100" d="100"/>
      </p:scale>
      <p:origin x="0" y="0"/>
    </p:cViewPr>
  </p:notesTextViewPr>
  <p:sorterViewPr>
    <p:cViewPr>
      <p:scale>
        <a:sx n="100" d="100"/>
        <a:sy n="100" d="100"/>
      </p:scale>
      <p:origin x="0" y="3312"/>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59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76595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76595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76595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4F278CE-4F29-4C0C-8549-B3BF430AA3F2}" type="slidenum">
              <a:rPr lang="en-US"/>
              <a:pPr>
                <a:defRPr/>
              </a:pPr>
              <a:t>‹#›</a:t>
            </a:fld>
            <a:endParaRPr lang="en-US" dirty="0"/>
          </a:p>
        </p:txBody>
      </p:sp>
    </p:spTree>
    <p:extLst>
      <p:ext uri="{BB962C8B-B14F-4D97-AF65-F5344CB8AC3E}">
        <p14:creationId xmlns:p14="http://schemas.microsoft.com/office/powerpoint/2010/main" val="3214002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smtClean="0"/>
            </a:lvl1pPr>
          </a:lstStyle>
          <a:p>
            <a:pPr>
              <a:defRPr/>
            </a:pPr>
            <a:endParaRPr lang="en-US" dirty="0"/>
          </a:p>
        </p:txBody>
      </p:sp>
      <p:sp>
        <p:nvSpPr>
          <p:cNvPr id="2457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smtClean="0"/>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smtClean="0"/>
            </a:lvl1pPr>
          </a:lstStyle>
          <a:p>
            <a:pPr>
              <a:defRPr/>
            </a:pPr>
            <a:endParaRPr lang="en-US" dirty="0"/>
          </a:p>
        </p:txBody>
      </p:sp>
      <p:sp>
        <p:nvSpPr>
          <p:cNvPr id="2458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smtClean="0"/>
            </a:lvl1pPr>
          </a:lstStyle>
          <a:p>
            <a:pPr>
              <a:defRPr/>
            </a:pPr>
            <a:fld id="{13D50BE3-7B63-4F74-A846-78120FB61B94}" type="slidenum">
              <a:rPr lang="en-US"/>
              <a:pPr>
                <a:defRPr/>
              </a:pPr>
              <a:t>‹#›</a:t>
            </a:fld>
            <a:endParaRPr lang="en-US" dirty="0"/>
          </a:p>
        </p:txBody>
      </p:sp>
    </p:spTree>
    <p:extLst>
      <p:ext uri="{BB962C8B-B14F-4D97-AF65-F5344CB8AC3E}">
        <p14:creationId xmlns:p14="http://schemas.microsoft.com/office/powerpoint/2010/main" val="3562812337"/>
      </p:ext>
    </p:extLst>
  </p:cSld>
  <p:clrMap bg1="lt1" tx1="dk1" bg2="lt2" tx2="dk2" accent1="accent1" accent2="accent2" accent3="accent3" accent4="accent4" accent5="accent5" accent6="accent6" hlink="hlink" folHlink="folHlink"/>
  <p:notesStyle>
    <a:lvl1pPr algn="l" rtl="0" eaLnBrk="0" fontAlgn="base" hangingPunct="0">
      <a:lnSpc>
        <a:spcPct val="95000"/>
      </a:lnSpc>
      <a:spcBef>
        <a:spcPct val="60000"/>
      </a:spcBef>
      <a:spcAft>
        <a:spcPct val="0"/>
      </a:spcAft>
      <a:defRPr sz="1200" kern="1200">
        <a:solidFill>
          <a:schemeClr val="tx1"/>
        </a:solidFill>
        <a:latin typeface="Arial" charset="0"/>
        <a:ea typeface="+mn-ea"/>
        <a:cs typeface="+mn-cs"/>
      </a:defRPr>
    </a:lvl1pPr>
    <a:lvl2pPr marL="114300" indent="-112713" algn="l" rtl="0" eaLnBrk="0" fontAlgn="base" hangingPunct="0">
      <a:lnSpc>
        <a:spcPct val="95000"/>
      </a:lnSpc>
      <a:spcBef>
        <a:spcPct val="40000"/>
      </a:spcBef>
      <a:spcAft>
        <a:spcPct val="0"/>
      </a:spcAft>
      <a:buChar char="•"/>
      <a:defRPr sz="1200" kern="1200">
        <a:solidFill>
          <a:schemeClr val="tx1"/>
        </a:solidFill>
        <a:latin typeface="Arial" charset="0"/>
        <a:ea typeface="+mn-ea"/>
        <a:cs typeface="+mn-cs"/>
      </a:defRPr>
    </a:lvl2pPr>
    <a:lvl3pPr marL="347663" indent="-119063" algn="l" rtl="0" eaLnBrk="0" fontAlgn="base" hangingPunct="0">
      <a:lnSpc>
        <a:spcPct val="95000"/>
      </a:lnSpc>
      <a:spcBef>
        <a:spcPct val="20000"/>
      </a:spcBef>
      <a:spcAft>
        <a:spcPct val="0"/>
      </a:spcAft>
      <a:buChar char="•"/>
      <a:defRPr sz="1000" kern="1200">
        <a:solidFill>
          <a:schemeClr val="tx1"/>
        </a:solidFill>
        <a:latin typeface="Arial" charset="0"/>
        <a:ea typeface="+mn-ea"/>
        <a:cs typeface="+mn-cs"/>
      </a:defRPr>
    </a:lvl3pPr>
    <a:lvl4pPr marL="566738" indent="-104775" algn="l" rtl="0" eaLnBrk="0" fontAlgn="base" hangingPunct="0">
      <a:lnSpc>
        <a:spcPct val="95000"/>
      </a:lnSpc>
      <a:spcBef>
        <a:spcPct val="20000"/>
      </a:spcBef>
      <a:spcAft>
        <a:spcPct val="0"/>
      </a:spcAft>
      <a:buChar char="•"/>
      <a:defRPr sz="900" kern="1200">
        <a:solidFill>
          <a:schemeClr val="tx1"/>
        </a:solidFill>
        <a:latin typeface="Arial" charset="0"/>
        <a:ea typeface="+mn-ea"/>
        <a:cs typeface="+mn-cs"/>
      </a:defRPr>
    </a:lvl4pPr>
    <a:lvl5pPr marL="798513" indent="-117475" algn="l" rtl="0" eaLnBrk="0" fontAlgn="base" hangingPunct="0">
      <a:lnSpc>
        <a:spcPct val="95000"/>
      </a:lnSpc>
      <a:spcBef>
        <a:spcPct val="20000"/>
      </a:spcBef>
      <a:spcAft>
        <a:spcPct val="0"/>
      </a:spcAft>
      <a:buChar char="•"/>
      <a:defRPr sz="9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B098C1-44CE-4A58-B0C4-95C543C8B8B1}" type="slidenum">
              <a:rPr lang="en-US">
                <a:solidFill>
                  <a:prstClr val="black"/>
                </a:solidFill>
              </a:rPr>
              <a:pPr/>
              <a:t>1</a:t>
            </a:fld>
            <a:endParaRPr lang="en-US" dirty="0">
              <a:solidFill>
                <a:prstClr val="black"/>
              </a:solidFill>
            </a:endParaRPr>
          </a:p>
        </p:txBody>
      </p:sp>
      <p:sp>
        <p:nvSpPr>
          <p:cNvPr id="573442" name="Rectangle 2"/>
          <p:cNvSpPr>
            <a:spLocks noGrp="1" noRot="1" noChangeAspect="1" noChangeArrowheads="1" noTextEdit="1"/>
          </p:cNvSpPr>
          <p:nvPr>
            <p:ph type="sldImg"/>
          </p:nvPr>
        </p:nvSpPr>
        <p:spPr>
          <a:ln/>
        </p:spPr>
      </p:sp>
      <p:sp>
        <p:nvSpPr>
          <p:cNvPr id="573443"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DividerColorBox"/>
          <p:cNvSpPr>
            <a:spLocks noChangeArrowheads="1"/>
          </p:cNvSpPr>
          <p:nvPr/>
        </p:nvSpPr>
        <p:spPr bwMode="auto">
          <a:xfrm>
            <a:off x="0" y="1128713"/>
            <a:ext cx="1497013" cy="2286000"/>
          </a:xfrm>
          <a:prstGeom prst="rect">
            <a:avLst/>
          </a:prstGeom>
          <a:solidFill>
            <a:srgbClr val="923222"/>
          </a:solidFill>
          <a:ln w="12700" algn="ctr">
            <a:noFill/>
            <a:miter lim="800000"/>
            <a:headEnd/>
            <a:tailEnd/>
          </a:ln>
          <a:effectLst/>
        </p:spPr>
        <p:txBody>
          <a:bodyPr wrap="none" anchor="ctr"/>
          <a:lstStyle/>
          <a:p>
            <a:pPr>
              <a:defRPr/>
            </a:pPr>
            <a:endParaRPr lang="en-US" noProof="0" dirty="0"/>
          </a:p>
        </p:txBody>
      </p:sp>
      <p:pic>
        <p:nvPicPr>
          <p:cNvPr id="6" name="Picture 8" descr="NVS"/>
          <p:cNvPicPr>
            <a:picLocks noChangeAspect="1"/>
          </p:cNvPicPr>
          <p:nvPr/>
        </p:nvPicPr>
        <p:blipFill>
          <a:blip r:embed="rId2"/>
          <a:srcRect/>
          <a:stretch>
            <a:fillRect/>
          </a:stretch>
        </p:blipFill>
        <p:spPr bwMode="auto">
          <a:xfrm>
            <a:off x="1033463" y="5702300"/>
            <a:ext cx="2209800" cy="774700"/>
          </a:xfrm>
          <a:prstGeom prst="rect">
            <a:avLst/>
          </a:prstGeom>
          <a:noFill/>
          <a:ln w="9525">
            <a:noFill/>
            <a:miter lim="800000"/>
            <a:headEnd/>
            <a:tailEnd/>
          </a:ln>
        </p:spPr>
      </p:pic>
      <p:sp>
        <p:nvSpPr>
          <p:cNvPr id="823299" name="Rectangle 3"/>
          <p:cNvSpPr>
            <a:spLocks noGrp="1" noChangeArrowheads="1"/>
          </p:cNvSpPr>
          <p:nvPr>
            <p:ph type="subTitle" sz="quarter" idx="1"/>
          </p:nvPr>
        </p:nvSpPr>
        <p:spPr bwMode="auto">
          <a:xfrm>
            <a:off x="1419225" y="4221163"/>
            <a:ext cx="7410450" cy="1429829"/>
          </a:xfrm>
        </p:spPr>
        <p:txBody>
          <a:bodyPr>
            <a:noAutofit/>
          </a:bodyPr>
          <a:lstStyle>
            <a:lvl1pPr marL="0" indent="0" eaLnBrk="0" hangingPunct="0">
              <a:lnSpc>
                <a:spcPct val="90000"/>
              </a:lnSpc>
              <a:spcBef>
                <a:spcPct val="40000"/>
              </a:spcBef>
              <a:buFont typeface="Wingdings" pitchFamily="2" charset="2"/>
              <a:buNone/>
              <a:defRPr sz="2000">
                <a:solidFill>
                  <a:schemeClr val="accent5"/>
                </a:solidFill>
              </a:defRPr>
            </a:lvl1pPr>
          </a:lstStyle>
          <a:p>
            <a:r>
              <a:rPr lang="en-US" noProof="0" smtClean="0"/>
              <a:t>Click to edit Master subtitle style</a:t>
            </a:r>
            <a:endParaRPr lang="en-US" noProof="0"/>
          </a:p>
        </p:txBody>
      </p:sp>
      <p:sp>
        <p:nvSpPr>
          <p:cNvPr id="823300" name="Rectangle 4"/>
          <p:cNvSpPr>
            <a:spLocks noGrp="1" noChangeArrowheads="1"/>
          </p:cNvSpPr>
          <p:nvPr>
            <p:ph type="ctrTitle" sz="quarter"/>
          </p:nvPr>
        </p:nvSpPr>
        <p:spPr bwMode="auto">
          <a:xfrm>
            <a:off x="1412875" y="3573463"/>
            <a:ext cx="7413625" cy="535531"/>
          </a:xfrm>
          <a:prstGeom prst="rect">
            <a:avLst/>
          </a:prstGeom>
        </p:spPr>
        <p:txBody>
          <a:bodyPr wrap="none" anchor="t">
            <a:noAutofit/>
          </a:bodyPr>
          <a:lstStyle>
            <a:lvl1pPr>
              <a:lnSpc>
                <a:spcPct val="90000"/>
              </a:lnSpc>
              <a:spcBef>
                <a:spcPct val="40000"/>
              </a:spcBef>
              <a:defRPr sz="3200">
                <a:solidFill>
                  <a:schemeClr val="accent4"/>
                </a:solidFill>
              </a:defRPr>
            </a:lvl1pPr>
          </a:lstStyle>
          <a:p>
            <a:r>
              <a:rPr lang="en-US" noProof="0" smtClean="0"/>
              <a:t>Click to edit Master title style</a:t>
            </a:r>
            <a:endParaRPr lang="en-US" noProof="0"/>
          </a:p>
        </p:txBody>
      </p:sp>
      <p:pic>
        <p:nvPicPr>
          <p:cNvPr id="7" name="Logo" descr="NVS"/>
          <p:cNvPicPr>
            <a:picLocks noChangeAspect="1" noChangeArrowheads="1"/>
          </p:cNvPicPr>
          <p:nvPr/>
        </p:nvPicPr>
        <p:blipFill>
          <a:blip r:embed="rId3" cstate="print"/>
          <a:srcRect/>
          <a:stretch>
            <a:fillRect/>
          </a:stretch>
        </p:blipFill>
        <p:spPr bwMode="auto">
          <a:xfrm>
            <a:off x="1031875" y="5703888"/>
            <a:ext cx="2209800" cy="774700"/>
          </a:xfrm>
          <a:prstGeom prst="rect">
            <a:avLst/>
          </a:prstGeom>
          <a:noFill/>
        </p:spPr>
      </p:pic>
      <p:pic>
        <p:nvPicPr>
          <p:cNvPr id="8" name="Logo" descr="NVS"/>
          <p:cNvPicPr>
            <a:picLocks noChangeAspect="1" noChangeArrowheads="1"/>
          </p:cNvPicPr>
          <p:nvPr userDrawn="1"/>
        </p:nvPicPr>
        <p:blipFill>
          <a:blip r:embed="rId3" cstate="print"/>
          <a:srcRect/>
          <a:stretch>
            <a:fillRect/>
          </a:stretch>
        </p:blipFill>
        <p:spPr bwMode="auto">
          <a:xfrm>
            <a:off x="1031875" y="5703888"/>
            <a:ext cx="2209800" cy="774700"/>
          </a:xfrm>
          <a:prstGeom prst="rect">
            <a:avLst/>
          </a:prstGeom>
          <a:noFill/>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baseline="0">
                <a:solidFill>
                  <a:srgbClr val="7F7F7F"/>
                </a:solidFill>
              </a:defRPr>
            </a:lvl1pPr>
          </a:lstStyle>
          <a:p>
            <a:r>
              <a:rPr lang="en-US" noProof="0" smtClean="0"/>
              <a:t> EU Parallel Scientific Advice | Nigel Cook  | 2nd Turkish HE &amp; Policy Congress, Ankara, 4th Dec 20914</a:t>
            </a:r>
            <a:endParaRPr lang="en-US" noProof="0"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baseline="0">
                <a:solidFill>
                  <a:srgbClr val="7F7F7F"/>
                </a:solidFill>
              </a:defRPr>
            </a:lvl1pPr>
          </a:lstStyle>
          <a:p>
            <a:fld id="{E66AA3EA-0569-43EF-BBA3-83FDB109D582}" type="slidenum">
              <a:rPr lang="en-US" noProof="0" smtClean="0"/>
              <a:pPr/>
              <a:t>‹#›</a:t>
            </a:fld>
            <a:endParaRPr lang="en-US" noProof="0" dirty="0" smtClean="0"/>
          </a:p>
        </p:txBody>
      </p:sp>
      <p:sp>
        <p:nvSpPr>
          <p:cNvPr id="10"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
        <p:nvSpPr>
          <p:cNvPr id="9" name="Content Placeholder 2"/>
          <p:cNvSpPr>
            <a:spLocks noGrp="1"/>
          </p:cNvSpPr>
          <p:nvPr>
            <p:ph idx="1" hasCustomPrompt="1"/>
          </p:nvPr>
        </p:nvSpPr>
        <p:spPr>
          <a:xfrm>
            <a:off x="523875" y="1346200"/>
            <a:ext cx="8334405" cy="4940320"/>
          </a:xfrm>
        </p:spPr>
        <p:txBody>
          <a:bodyPr>
            <a:noAutofit/>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smtClean="0"/>
              <a:t>Click to insert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CH" dirty="0"/>
          </a:p>
        </p:txBody>
      </p:sp>
    </p:spTree>
    <p:extLst>
      <p:ext uri="{BB962C8B-B14F-4D97-AF65-F5344CB8AC3E}">
        <p14:creationId xmlns:p14="http://schemas.microsoft.com/office/powerpoint/2010/main" val="79446868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527050" y="1346200"/>
            <a:ext cx="4160838" cy="4945063"/>
          </a:xfrm>
        </p:spPr>
        <p:txBody>
          <a:bodyPr/>
          <a:lstStyle>
            <a:lvl1pPr marL="233363" marR="0" indent="-233363" algn="l" defTabSz="914400" rtl="0" eaLnBrk="1" fontAlgn="base" latinLnBrk="0" hangingPunct="1">
              <a:lnSpc>
                <a:spcPct val="95000"/>
              </a:lnSpc>
              <a:spcBef>
                <a:spcPct val="75000"/>
              </a:spcBef>
              <a:spcAft>
                <a:spcPct val="0"/>
              </a:spcAft>
              <a:buClr>
                <a:srgbClr val="FCAF17"/>
              </a:buClr>
              <a:buSzPct val="110000"/>
              <a:buFont typeface="Wingdings" pitchFamily="2" charset="2"/>
              <a:buChar char="§"/>
              <a:tabLst/>
              <a:defRPr sz="2800"/>
            </a:lvl1pPr>
            <a:lvl2pPr marL="398463" marR="0" indent="-163513" algn="l" defTabSz="914400" rtl="0" eaLnBrk="1" fontAlgn="base" latinLnBrk="0" hangingPunct="1">
              <a:lnSpc>
                <a:spcPct val="95000"/>
              </a:lnSpc>
              <a:spcBef>
                <a:spcPct val="40000"/>
              </a:spcBef>
              <a:spcAft>
                <a:spcPct val="0"/>
              </a:spcAft>
              <a:buClr>
                <a:srgbClr val="917B69"/>
              </a:buClr>
              <a:buSzTx/>
              <a:buFont typeface="Arial" charset="0"/>
              <a:buChar char="•"/>
              <a:tabLst/>
              <a:defRPr sz="2400"/>
            </a:lvl2pPr>
            <a:lvl3pPr marL="577850" marR="0" indent="-177800" algn="l" defTabSz="914400" rtl="0" eaLnBrk="1" fontAlgn="base" latinLnBrk="0" hangingPunct="1">
              <a:lnSpc>
                <a:spcPct val="95000"/>
              </a:lnSpc>
              <a:spcBef>
                <a:spcPct val="30000"/>
              </a:spcBef>
              <a:spcAft>
                <a:spcPct val="0"/>
              </a:spcAft>
              <a:buClrTx/>
              <a:buSzTx/>
              <a:buFont typeface="Arial" charset="0"/>
              <a:buChar char="-"/>
              <a:tabLst/>
              <a:defRPr sz="2000"/>
            </a:lvl3pPr>
            <a:lvl4pPr marL="752475" marR="0" indent="-173038" algn="l" defTabSz="914400" rtl="0" eaLnBrk="1" fontAlgn="base" latinLnBrk="0" hangingPunct="1">
              <a:lnSpc>
                <a:spcPct val="95000"/>
              </a:lnSpc>
              <a:spcBef>
                <a:spcPct val="20000"/>
              </a:spcBef>
              <a:spcAft>
                <a:spcPct val="0"/>
              </a:spcAft>
              <a:buClrTx/>
              <a:buSzTx/>
              <a:buFont typeface="Arial" charset="0"/>
              <a:buChar char="•"/>
              <a:tabLst/>
              <a:defRPr sz="1800"/>
            </a:lvl4pPr>
            <a:lvl5pPr marL="917575" marR="0" indent="-163513" algn="l" defTabSz="914400" rtl="0" eaLnBrk="1" fontAlgn="base" latinLnBrk="0" hangingPunct="1">
              <a:lnSpc>
                <a:spcPct val="100000"/>
              </a:lnSpc>
              <a:spcBef>
                <a:spcPct val="20000"/>
              </a:spcBef>
              <a:spcAft>
                <a:spcPct val="0"/>
              </a:spcAft>
              <a:buClrTx/>
              <a:buSzTx/>
              <a:buFontTx/>
              <a:buChar char="»"/>
              <a:tabLst/>
              <a:defRPr sz="1800"/>
            </a:lvl5pPr>
            <a:lvl6pPr>
              <a:defRPr sz="1800"/>
            </a:lvl6pPr>
            <a:lvl7pPr>
              <a:defRPr sz="1800"/>
            </a:lvl7pPr>
            <a:lvl8pPr>
              <a:defRPr sz="1800"/>
            </a:lvl8pPr>
            <a:lvl9pPr>
              <a:defRPr sz="1800"/>
            </a:lvl9pPr>
          </a:lstStyle>
          <a:p>
            <a:pPr marL="233363" marR="0" lvl="0" indent="-233363" algn="l" defTabSz="914400" rtl="0" eaLnBrk="1" fontAlgn="base" latinLnBrk="0" hangingPunct="1">
              <a:lnSpc>
                <a:spcPct val="95000"/>
              </a:lnSpc>
              <a:spcBef>
                <a:spcPct val="75000"/>
              </a:spcBef>
              <a:spcAft>
                <a:spcPct val="0"/>
              </a:spcAft>
              <a:buClr>
                <a:srgbClr val="FCAF17"/>
              </a:buClr>
              <a:buSzPct val="110000"/>
              <a:buFont typeface="Wingdings" pitchFamily="2" charset="2"/>
              <a:buChar char="§"/>
              <a:tabLst/>
              <a:defRPr/>
            </a:pPr>
            <a:r>
              <a:rPr kumimoji="0" lang="en-US" sz="2400" b="0" i="0" u="none" strike="noStrike" kern="0" cap="none" spc="0" normalizeH="0" baseline="0" noProof="0" dirty="0" smtClean="0">
                <a:ln>
                  <a:noFill/>
                </a:ln>
                <a:solidFill>
                  <a:srgbClr val="000000"/>
                </a:solidFill>
                <a:effectLst/>
                <a:uLnTx/>
                <a:uFillTx/>
                <a:latin typeface="+mn-lt"/>
                <a:ea typeface="+mn-ea"/>
                <a:cs typeface="+mn-cs"/>
              </a:rPr>
              <a:t>Click to edit Master text styles</a:t>
            </a:r>
          </a:p>
          <a:p>
            <a:pPr marL="398463" marR="0" lvl="1" indent="-163513" algn="l" defTabSz="914400" rtl="0" eaLnBrk="1" fontAlgn="base" latinLnBrk="0" hangingPunct="1">
              <a:lnSpc>
                <a:spcPct val="95000"/>
              </a:lnSpc>
              <a:spcBef>
                <a:spcPct val="40000"/>
              </a:spcBef>
              <a:spcAft>
                <a:spcPct val="0"/>
              </a:spcAft>
              <a:buClr>
                <a:srgbClr val="917B69"/>
              </a:buClr>
              <a:buSzTx/>
              <a:buFont typeface="Arial" charset="0"/>
              <a:buChar char="•"/>
              <a:tabLst/>
              <a:defRPr/>
            </a:pPr>
            <a:r>
              <a:rPr kumimoji="0" lang="en-US" sz="2000" b="0" i="0" u="none" strike="noStrike" kern="0" cap="none" spc="0" normalizeH="0" baseline="0" noProof="0" dirty="0" smtClean="0">
                <a:ln>
                  <a:noFill/>
                </a:ln>
                <a:solidFill>
                  <a:srgbClr val="000000"/>
                </a:solidFill>
                <a:effectLst/>
                <a:uLnTx/>
                <a:uFillTx/>
                <a:latin typeface="+mn-lt"/>
              </a:rPr>
              <a:t>Second level</a:t>
            </a:r>
          </a:p>
          <a:p>
            <a:pPr marL="577850" marR="0" lvl="2" indent="-177800" algn="l" defTabSz="914400" rtl="0" eaLnBrk="1" fontAlgn="base" latinLnBrk="0" hangingPunct="1">
              <a:lnSpc>
                <a:spcPct val="95000"/>
              </a:lnSpc>
              <a:spcBef>
                <a:spcPct val="30000"/>
              </a:spcBef>
              <a:spcAft>
                <a:spcPct val="0"/>
              </a:spcAft>
              <a:buClrTx/>
              <a:buSzTx/>
              <a:buFont typeface="Arial" charset="0"/>
              <a:buChar char="-"/>
              <a:tabLst/>
              <a:defRPr/>
            </a:pPr>
            <a:r>
              <a:rPr kumimoji="0" lang="en-US" sz="1800" b="0" i="0" u="none" strike="noStrike" kern="0" cap="none" spc="0" normalizeH="0" baseline="0" noProof="0" dirty="0" smtClean="0">
                <a:ln>
                  <a:noFill/>
                </a:ln>
                <a:solidFill>
                  <a:srgbClr val="000000"/>
                </a:solidFill>
                <a:effectLst/>
                <a:uLnTx/>
                <a:uFillTx/>
                <a:latin typeface="+mn-lt"/>
              </a:rPr>
              <a:t>Third level</a:t>
            </a:r>
          </a:p>
          <a:p>
            <a:pPr marL="752475" marR="0" lvl="3" indent="-173038" algn="l" defTabSz="914400" rtl="0" eaLnBrk="1" fontAlgn="base" latinLnBrk="0" hangingPunct="1">
              <a:lnSpc>
                <a:spcPct val="95000"/>
              </a:lnSpc>
              <a:spcBef>
                <a:spcPct val="20000"/>
              </a:spcBef>
              <a:spcAft>
                <a:spcPct val="0"/>
              </a:spcAft>
              <a:buClrTx/>
              <a:buSzTx/>
              <a:buFont typeface="Arial" charset="0"/>
              <a:buChar char="•"/>
              <a:tabLst/>
              <a:defRPr/>
            </a:pPr>
            <a:r>
              <a:rPr kumimoji="0" lang="en-US" sz="1600" b="0" i="0" u="none" strike="noStrike" kern="0" cap="none" spc="0" normalizeH="0" baseline="0" noProof="0" dirty="0" smtClean="0">
                <a:ln>
                  <a:noFill/>
                </a:ln>
                <a:solidFill>
                  <a:srgbClr val="000000"/>
                </a:solidFill>
                <a:effectLst/>
                <a:uLnTx/>
                <a:uFillTx/>
                <a:latin typeface="+mn-lt"/>
              </a:rPr>
              <a:t>Fourth level</a:t>
            </a:r>
          </a:p>
          <a:p>
            <a:pPr marL="917575" marR="0" lvl="4" indent="-163513" algn="l" defTabSz="914400" rtl="0" eaLnBrk="1" fontAlgn="base" latinLnBrk="0" hangingPunct="1">
              <a:lnSpc>
                <a:spcPct val="100000"/>
              </a:lnSpc>
              <a:spcBef>
                <a:spcPct val="20000"/>
              </a:spcBef>
              <a:spcAft>
                <a:spcPct val="0"/>
              </a:spcAft>
              <a:buClrTx/>
              <a:buSzTx/>
              <a:buFontTx/>
              <a:buChar char="»"/>
              <a:tabLst/>
              <a:defRPr/>
            </a:pPr>
            <a:r>
              <a:rPr kumimoji="0" lang="en-US" sz="1400" b="0" i="0" u="none" strike="noStrike" kern="0" cap="none" spc="0" normalizeH="0" baseline="0" noProof="0" dirty="0" smtClean="0">
                <a:ln>
                  <a:noFill/>
                </a:ln>
                <a:solidFill>
                  <a:srgbClr val="000000"/>
                </a:solidFill>
                <a:effectLst/>
                <a:uLnTx/>
                <a:uFillTx/>
                <a:latin typeface="+mn-lt"/>
              </a:rPr>
              <a:t>Fifth level</a:t>
            </a:r>
          </a:p>
        </p:txBody>
      </p:sp>
      <p:sp>
        <p:nvSpPr>
          <p:cNvPr id="4" name="Content Placeholder 3"/>
          <p:cNvSpPr>
            <a:spLocks noGrp="1"/>
          </p:cNvSpPr>
          <p:nvPr>
            <p:ph sz="half" idx="2" hasCustomPrompt="1"/>
          </p:nvPr>
        </p:nvSpPr>
        <p:spPr>
          <a:xfrm>
            <a:off x="4840289" y="1346200"/>
            <a:ext cx="3998912" cy="4945063"/>
          </a:xfrm>
        </p:spPr>
        <p:txBody>
          <a:bodyPr/>
          <a:lstStyle>
            <a:lvl1pPr marL="233363" marR="0" indent="-233363" algn="l" defTabSz="914400" rtl="0" eaLnBrk="1" fontAlgn="base" latinLnBrk="0" hangingPunct="1">
              <a:lnSpc>
                <a:spcPct val="95000"/>
              </a:lnSpc>
              <a:spcBef>
                <a:spcPct val="75000"/>
              </a:spcBef>
              <a:spcAft>
                <a:spcPct val="0"/>
              </a:spcAft>
              <a:buClr>
                <a:srgbClr val="FCAF17"/>
              </a:buClr>
              <a:buSzPct val="110000"/>
              <a:buFont typeface="Wingdings" pitchFamily="2" charset="2"/>
              <a:buChar char="§"/>
              <a:tabLst/>
              <a:defRPr sz="2800"/>
            </a:lvl1pPr>
            <a:lvl2pPr marL="398463" marR="0" indent="-163513" algn="l" defTabSz="914400" rtl="0" eaLnBrk="1" fontAlgn="base" latinLnBrk="0" hangingPunct="1">
              <a:lnSpc>
                <a:spcPct val="95000"/>
              </a:lnSpc>
              <a:spcBef>
                <a:spcPct val="40000"/>
              </a:spcBef>
              <a:spcAft>
                <a:spcPct val="0"/>
              </a:spcAft>
              <a:buClr>
                <a:srgbClr val="917B69"/>
              </a:buClr>
              <a:buSzTx/>
              <a:buFont typeface="Arial" charset="0"/>
              <a:buChar char="•"/>
              <a:tabLst/>
              <a:defRPr sz="2400"/>
            </a:lvl2pPr>
            <a:lvl3pPr marL="577850" marR="0" indent="-177800" algn="l" defTabSz="914400" rtl="0" eaLnBrk="1" fontAlgn="base" latinLnBrk="0" hangingPunct="1">
              <a:lnSpc>
                <a:spcPct val="95000"/>
              </a:lnSpc>
              <a:spcBef>
                <a:spcPct val="30000"/>
              </a:spcBef>
              <a:spcAft>
                <a:spcPct val="0"/>
              </a:spcAft>
              <a:buClrTx/>
              <a:buSzTx/>
              <a:buFont typeface="Arial" charset="0"/>
              <a:buChar char="-"/>
              <a:tabLst/>
              <a:defRPr sz="2000"/>
            </a:lvl3pPr>
            <a:lvl4pPr marL="752475" marR="0" indent="-173038" algn="l" defTabSz="914400" rtl="0" eaLnBrk="1" fontAlgn="base" latinLnBrk="0" hangingPunct="1">
              <a:lnSpc>
                <a:spcPct val="95000"/>
              </a:lnSpc>
              <a:spcBef>
                <a:spcPct val="20000"/>
              </a:spcBef>
              <a:spcAft>
                <a:spcPct val="0"/>
              </a:spcAft>
              <a:buClrTx/>
              <a:buSzTx/>
              <a:buFont typeface="Arial" charset="0"/>
              <a:buChar char="•"/>
              <a:tabLst/>
              <a:defRPr sz="1800"/>
            </a:lvl4pPr>
            <a:lvl5pPr marL="917575" marR="0" indent="-163513" algn="l" defTabSz="914400" rtl="0" eaLnBrk="1" fontAlgn="base" latinLnBrk="0" hangingPunct="1">
              <a:lnSpc>
                <a:spcPct val="100000"/>
              </a:lnSpc>
              <a:spcBef>
                <a:spcPct val="20000"/>
              </a:spcBef>
              <a:spcAft>
                <a:spcPct val="0"/>
              </a:spcAft>
              <a:buClrTx/>
              <a:buSzTx/>
              <a:buFontTx/>
              <a:buChar char="»"/>
              <a:tabLst/>
              <a:defRPr sz="1800"/>
            </a:lvl5pPr>
            <a:lvl6pPr>
              <a:defRPr sz="1800"/>
            </a:lvl6pPr>
            <a:lvl7pPr>
              <a:defRPr sz="1800"/>
            </a:lvl7pPr>
            <a:lvl8pPr>
              <a:defRPr sz="1800"/>
            </a:lvl8pPr>
            <a:lvl9pPr>
              <a:defRPr sz="1800"/>
            </a:lvl9pPr>
          </a:lstStyle>
          <a:p>
            <a:pPr marL="233363" marR="0" lvl="0" indent="-233363" algn="l" defTabSz="914400" rtl="0" eaLnBrk="1" fontAlgn="base" latinLnBrk="0" hangingPunct="1">
              <a:lnSpc>
                <a:spcPct val="95000"/>
              </a:lnSpc>
              <a:spcBef>
                <a:spcPct val="75000"/>
              </a:spcBef>
              <a:spcAft>
                <a:spcPct val="0"/>
              </a:spcAft>
              <a:buClr>
                <a:srgbClr val="FCAF17"/>
              </a:buClr>
              <a:buSzPct val="110000"/>
              <a:buFont typeface="Wingdings" pitchFamily="2" charset="2"/>
              <a:buChar char="§"/>
              <a:tabLst/>
              <a:defRPr/>
            </a:pPr>
            <a:r>
              <a:rPr kumimoji="0" lang="en-US" sz="2400" b="0" i="0" u="none" strike="noStrike" kern="0" cap="none" spc="0" normalizeH="0" baseline="0" noProof="0" dirty="0" smtClean="0">
                <a:ln>
                  <a:noFill/>
                </a:ln>
                <a:solidFill>
                  <a:srgbClr val="000000"/>
                </a:solidFill>
                <a:effectLst/>
                <a:uLnTx/>
                <a:uFillTx/>
                <a:latin typeface="+mn-lt"/>
                <a:ea typeface="+mn-ea"/>
                <a:cs typeface="+mn-cs"/>
              </a:rPr>
              <a:t>Click to edit Master text styles</a:t>
            </a:r>
          </a:p>
          <a:p>
            <a:pPr marL="398463" marR="0" lvl="1" indent="-163513" algn="l" defTabSz="914400" rtl="0" eaLnBrk="1" fontAlgn="base" latinLnBrk="0" hangingPunct="1">
              <a:lnSpc>
                <a:spcPct val="95000"/>
              </a:lnSpc>
              <a:spcBef>
                <a:spcPct val="40000"/>
              </a:spcBef>
              <a:spcAft>
                <a:spcPct val="0"/>
              </a:spcAft>
              <a:buClr>
                <a:srgbClr val="917B69"/>
              </a:buClr>
              <a:buSzTx/>
              <a:buFont typeface="Arial" charset="0"/>
              <a:buChar char="•"/>
              <a:tabLst/>
              <a:defRPr/>
            </a:pPr>
            <a:r>
              <a:rPr kumimoji="0" lang="en-US" sz="2000" b="0" i="0" u="none" strike="noStrike" kern="0" cap="none" spc="0" normalizeH="0" baseline="0" noProof="0" dirty="0" smtClean="0">
                <a:ln>
                  <a:noFill/>
                </a:ln>
                <a:solidFill>
                  <a:srgbClr val="000000"/>
                </a:solidFill>
                <a:effectLst/>
                <a:uLnTx/>
                <a:uFillTx/>
                <a:latin typeface="+mn-lt"/>
              </a:rPr>
              <a:t>Second level</a:t>
            </a:r>
          </a:p>
          <a:p>
            <a:pPr marL="577850" marR="0" lvl="2" indent="-177800" algn="l" defTabSz="914400" rtl="0" eaLnBrk="1" fontAlgn="base" latinLnBrk="0" hangingPunct="1">
              <a:lnSpc>
                <a:spcPct val="95000"/>
              </a:lnSpc>
              <a:spcBef>
                <a:spcPct val="30000"/>
              </a:spcBef>
              <a:spcAft>
                <a:spcPct val="0"/>
              </a:spcAft>
              <a:buClrTx/>
              <a:buSzTx/>
              <a:buFont typeface="Arial" charset="0"/>
              <a:buChar char="-"/>
              <a:tabLst/>
              <a:defRPr/>
            </a:pPr>
            <a:r>
              <a:rPr kumimoji="0" lang="en-US" sz="1800" b="0" i="0" u="none" strike="noStrike" kern="0" cap="none" spc="0" normalizeH="0" baseline="0" noProof="0" dirty="0" smtClean="0">
                <a:ln>
                  <a:noFill/>
                </a:ln>
                <a:solidFill>
                  <a:srgbClr val="000000"/>
                </a:solidFill>
                <a:effectLst/>
                <a:uLnTx/>
                <a:uFillTx/>
                <a:latin typeface="+mn-lt"/>
              </a:rPr>
              <a:t>Third level</a:t>
            </a:r>
          </a:p>
          <a:p>
            <a:pPr marL="752475" marR="0" lvl="3" indent="-173038" algn="l" defTabSz="914400" rtl="0" eaLnBrk="1" fontAlgn="base" latinLnBrk="0" hangingPunct="1">
              <a:lnSpc>
                <a:spcPct val="95000"/>
              </a:lnSpc>
              <a:spcBef>
                <a:spcPct val="20000"/>
              </a:spcBef>
              <a:spcAft>
                <a:spcPct val="0"/>
              </a:spcAft>
              <a:buClrTx/>
              <a:buSzTx/>
              <a:buFont typeface="Arial" charset="0"/>
              <a:buChar char="•"/>
              <a:tabLst/>
              <a:defRPr/>
            </a:pPr>
            <a:r>
              <a:rPr kumimoji="0" lang="en-US" sz="1600" b="0" i="0" u="none" strike="noStrike" kern="0" cap="none" spc="0" normalizeH="0" baseline="0" noProof="0" dirty="0" smtClean="0">
                <a:ln>
                  <a:noFill/>
                </a:ln>
                <a:solidFill>
                  <a:srgbClr val="000000"/>
                </a:solidFill>
                <a:effectLst/>
                <a:uLnTx/>
                <a:uFillTx/>
                <a:latin typeface="+mn-lt"/>
              </a:rPr>
              <a:t>Fourth level</a:t>
            </a:r>
          </a:p>
          <a:p>
            <a:pPr marL="917575" marR="0" lvl="4" indent="-163513" algn="l" defTabSz="914400" rtl="0" eaLnBrk="1" fontAlgn="base" latinLnBrk="0" hangingPunct="1">
              <a:lnSpc>
                <a:spcPct val="100000"/>
              </a:lnSpc>
              <a:spcBef>
                <a:spcPct val="20000"/>
              </a:spcBef>
              <a:spcAft>
                <a:spcPct val="0"/>
              </a:spcAft>
              <a:buClrTx/>
              <a:buSzTx/>
              <a:buFontTx/>
              <a:buChar char="»"/>
              <a:tabLst/>
              <a:defRPr/>
            </a:pPr>
            <a:r>
              <a:rPr kumimoji="0" lang="en-US" sz="1400" b="0" i="0" u="none" strike="noStrike" kern="0" cap="none" spc="0" normalizeH="0" baseline="0" noProof="0" dirty="0" smtClean="0">
                <a:ln>
                  <a:noFill/>
                </a:ln>
                <a:solidFill>
                  <a:srgbClr val="000000"/>
                </a:solidFill>
                <a:effectLst/>
                <a:uLnTx/>
                <a:uFillTx/>
                <a:latin typeface="+mn-lt"/>
              </a:rPr>
              <a:t>Fifth level</a:t>
            </a:r>
          </a:p>
        </p:txBody>
      </p:sp>
      <p:sp>
        <p:nvSpPr>
          <p:cNvPr id="9" name="Footer Placeholder 4"/>
          <p:cNvSpPr>
            <a:spLocks noGrp="1"/>
          </p:cNvSpPr>
          <p:nvPr>
            <p:ph type="ftr" sz="quarter" idx="3"/>
          </p:nvPr>
        </p:nvSpPr>
        <p:spPr>
          <a:xfrm>
            <a:off x="687248" y="6403150"/>
            <a:ext cx="6477000" cy="250825"/>
          </a:xfrm>
          <a:prstGeom prst="rect">
            <a:avLst/>
          </a:prstGeom>
        </p:spPr>
        <p:txBody>
          <a:bodyPr/>
          <a:lstStyle>
            <a:lvl1pPr>
              <a:defRPr sz="900"/>
            </a:lvl1pPr>
          </a:lstStyle>
          <a:p>
            <a:r>
              <a:rPr lang="en-US" noProof="0" smtClean="0"/>
              <a:t> EU Parallel Scientific Advice | Nigel Cook  | 2nd Turkish HE &amp; Policy Congress, Ankara, 4th Dec 20914</a:t>
            </a:r>
            <a:endParaRPr lang="en-US" noProof="0" dirty="0"/>
          </a:p>
        </p:txBody>
      </p:sp>
      <p:sp>
        <p:nvSpPr>
          <p:cNvPr id="12" name="Slide Number Placeholder 5"/>
          <p:cNvSpPr>
            <a:spLocks noGrp="1"/>
          </p:cNvSpPr>
          <p:nvPr>
            <p:ph type="sldNum" sz="quarter" idx="4"/>
          </p:nvPr>
        </p:nvSpPr>
        <p:spPr>
          <a:xfrm>
            <a:off x="538116" y="6403150"/>
            <a:ext cx="400035" cy="247031"/>
          </a:xfrm>
          <a:prstGeom prst="rect">
            <a:avLst/>
          </a:prstGeom>
        </p:spPr>
        <p:txBody>
          <a:bodyPr/>
          <a:lstStyle>
            <a:lvl1pPr>
              <a:defRPr sz="900"/>
            </a:lvl1pPr>
          </a:lstStyle>
          <a:p>
            <a:fld id="{E66AA3EA-0569-43EF-BBA3-83FDB109D582}" type="slidenum">
              <a:rPr lang="en-US" noProof="0" smtClean="0"/>
              <a:pPr/>
              <a:t>‹#›</a:t>
            </a:fld>
            <a:endParaRPr lang="en-US" noProof="0" dirty="0" smtClean="0"/>
          </a:p>
        </p:txBody>
      </p:sp>
      <p:sp>
        <p:nvSpPr>
          <p:cNvPr id="11"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
        <p:nvSpPr>
          <p:cNvPr id="13"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687248" y="6403150"/>
            <a:ext cx="6477000" cy="250825"/>
          </a:xfrm>
          <a:prstGeom prst="rect">
            <a:avLst/>
          </a:prstGeom>
        </p:spPr>
        <p:txBody>
          <a:bodyPr/>
          <a:lstStyle>
            <a:lvl1pPr>
              <a:defRPr sz="900"/>
            </a:lvl1pPr>
          </a:lstStyle>
          <a:p>
            <a:r>
              <a:rPr lang="en-US" noProof="0" smtClean="0"/>
              <a:t> EU Parallel Scientific Advice | Nigel Cook  | 2nd Turkish HE &amp; Policy Congress, Ankara, 4th Dec 20914</a:t>
            </a:r>
            <a:endParaRPr lang="en-US" noProof="0" dirty="0"/>
          </a:p>
        </p:txBody>
      </p:sp>
      <p:sp>
        <p:nvSpPr>
          <p:cNvPr id="8" name="Slide Number Placeholder 5"/>
          <p:cNvSpPr>
            <a:spLocks noGrp="1"/>
          </p:cNvSpPr>
          <p:nvPr>
            <p:ph type="sldNum" sz="quarter" idx="4"/>
          </p:nvPr>
        </p:nvSpPr>
        <p:spPr>
          <a:xfrm>
            <a:off x="538116" y="6403150"/>
            <a:ext cx="400035" cy="247031"/>
          </a:xfrm>
          <a:prstGeom prst="rect">
            <a:avLst/>
          </a:prstGeom>
        </p:spPr>
        <p:txBody>
          <a:bodyPr/>
          <a:lstStyle>
            <a:lvl1pPr>
              <a:defRPr sz="900"/>
            </a:lvl1pPr>
          </a:lstStyle>
          <a:p>
            <a:fld id="{E66AA3EA-0569-43EF-BBA3-83FDB109D582}" type="slidenum">
              <a:rPr lang="en-US" noProof="0" smtClean="0"/>
              <a:pPr/>
              <a:t>‹#›</a:t>
            </a:fld>
            <a:endParaRPr lang="en-US" noProof="0" dirty="0" smtClean="0"/>
          </a:p>
        </p:txBody>
      </p:sp>
      <p:sp>
        <p:nvSpPr>
          <p:cNvPr id="10" name="Textplatzhalter 9" descr="Subtitle" title="Subtitle"/>
          <p:cNvSpPr>
            <a:spLocks noGrp="1"/>
          </p:cNvSpPr>
          <p:nvPr>
            <p:ph type="body" sz="quarter" idx="10" hasCustomPrompt="1"/>
          </p:nvPr>
        </p:nvSpPr>
        <p:spPr>
          <a:xfrm>
            <a:off x="540000" y="738554"/>
            <a:ext cx="8311392" cy="367571"/>
          </a:xfrm>
        </p:spPr>
        <p:txBody>
          <a:bodyPr anchor="b" anchorCtr="0">
            <a:noAutofit/>
          </a:bodyPr>
          <a:lstStyle>
            <a:lvl1pPr marL="0" indent="0">
              <a:lnSpc>
                <a:spcPct val="95000"/>
              </a:lnSpc>
              <a:buNone/>
              <a:defRPr sz="2000" b="0" i="1">
                <a:solidFill>
                  <a:schemeClr val="tx1"/>
                </a:solidFill>
              </a:defRPr>
            </a:lvl1pPr>
          </a:lstStyle>
          <a:p>
            <a:pPr lvl="0"/>
            <a:r>
              <a:rPr lang="en-US" noProof="0" dirty="0" smtClean="0"/>
              <a:t>Subtitle</a:t>
            </a:r>
          </a:p>
        </p:txBody>
      </p:sp>
      <p:sp>
        <p:nvSpPr>
          <p:cNvPr id="11" name="Title 1"/>
          <p:cNvSpPr>
            <a:spLocks noGrp="1"/>
          </p:cNvSpPr>
          <p:nvPr>
            <p:ph type="title" hasCustomPrompt="1"/>
          </p:nvPr>
        </p:nvSpPr>
        <p:spPr>
          <a:xfrm>
            <a:off x="539750" y="305999"/>
            <a:ext cx="8318530" cy="802800"/>
          </a:xfrm>
          <a:prstGeom prst="rect">
            <a:avLst/>
          </a:prstGeom>
        </p:spPr>
        <p:txBody>
          <a:bodyPr tIns="126000" anchor="t" anchorCtr="0"/>
          <a:lstStyle>
            <a:lvl1pPr>
              <a:lnSpc>
                <a:spcPct val="75000"/>
              </a:lnSpc>
              <a:defRPr>
                <a:solidFill>
                  <a:schemeClr val="accent4"/>
                </a:solidFill>
              </a:defRPr>
            </a:lvl1pPr>
          </a:lstStyle>
          <a:p>
            <a:r>
              <a:rPr lang="en-US" noProof="0" dirty="0" smtClean="0"/>
              <a:t>Title</a:t>
            </a:r>
            <a:endParaRPr lang="en-US" noProof="0"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687248" y="6403150"/>
            <a:ext cx="6477000" cy="250825"/>
          </a:xfrm>
          <a:prstGeom prst="rect">
            <a:avLst/>
          </a:prstGeom>
        </p:spPr>
        <p:txBody>
          <a:bodyPr/>
          <a:lstStyle>
            <a:lvl1pPr>
              <a:defRPr sz="900"/>
            </a:lvl1pPr>
          </a:lstStyle>
          <a:p>
            <a:r>
              <a:rPr lang="en-US" noProof="0" smtClean="0"/>
              <a:t> EU Parallel Scientific Advice | Nigel Cook  | 2nd Turkish HE &amp; Policy Congress, Ankara, 4th Dec 20914</a:t>
            </a:r>
            <a:endParaRPr lang="en-US" noProof="0" dirty="0"/>
          </a:p>
        </p:txBody>
      </p:sp>
      <p:sp>
        <p:nvSpPr>
          <p:cNvPr id="7" name="Slide Number Placeholder 5"/>
          <p:cNvSpPr>
            <a:spLocks noGrp="1"/>
          </p:cNvSpPr>
          <p:nvPr>
            <p:ph type="sldNum" sz="quarter" idx="4"/>
          </p:nvPr>
        </p:nvSpPr>
        <p:spPr>
          <a:xfrm>
            <a:off x="538116" y="6403150"/>
            <a:ext cx="400035" cy="247031"/>
          </a:xfrm>
          <a:prstGeom prst="rect">
            <a:avLst/>
          </a:prstGeom>
        </p:spPr>
        <p:txBody>
          <a:bodyPr/>
          <a:lstStyle>
            <a:lvl1pPr>
              <a:defRPr sz="900"/>
            </a:lvl1pPr>
          </a:lstStyle>
          <a:p>
            <a:fld id="{E66AA3EA-0569-43EF-BBA3-83FDB109D582}" type="slidenum">
              <a:rPr lang="en-US" noProof="0" smtClean="0"/>
              <a:pPr/>
              <a:t>‹#›</a:t>
            </a:fld>
            <a:endParaRPr lang="en-US" noProof="0" dirty="0" smtClean="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11808"/>
            <a:ext cx="8229600" cy="743840"/>
          </a:xfrm>
          <a:prstGeom prst="rect">
            <a:avLst/>
          </a:prstGeom>
        </p:spPr>
        <p:txBody>
          <a:bodyPr anchor="b"/>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
        <p:nvSpPr>
          <p:cNvPr id="5" name="Slide Number Placeholder 4"/>
          <p:cNvSpPr>
            <a:spLocks noGrp="1"/>
          </p:cNvSpPr>
          <p:nvPr>
            <p:ph type="sldNum" sz="quarter" idx="12"/>
          </p:nvPr>
        </p:nvSpPr>
        <p:spPr/>
        <p:txBody>
          <a:bodyPr/>
          <a:lstStyle/>
          <a:p>
            <a:fld id="{11A3D91E-CBAE-40FC-B2CB-9CD617052F5F}" type="slidenum">
              <a:rPr lang="en-US" smtClean="0"/>
              <a:pPr/>
              <a:t>‹#›</a:t>
            </a:fld>
            <a:endParaRPr lang="en-US"/>
          </a:p>
        </p:txBody>
      </p:sp>
    </p:spTree>
    <p:extLst>
      <p:ext uri="{BB962C8B-B14F-4D97-AF65-F5344CB8AC3E}">
        <p14:creationId xmlns:p14="http://schemas.microsoft.com/office/powerpoint/2010/main" val="242183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614363"/>
            <a:ext cx="8289925" cy="498475"/>
          </a:xfrm>
          <a:prstGeom prst="rect">
            <a:avLst/>
          </a:prstGeom>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6"/>
          <p:cNvSpPr>
            <a:spLocks noGrp="1" noChangeArrowheads="1"/>
          </p:cNvSpPr>
          <p:nvPr>
            <p:ph type="ftr" sz="quarter" idx="10"/>
          </p:nvPr>
        </p:nvSpPr>
        <p:spPr>
          <a:ln/>
        </p:spPr>
        <p:txBody>
          <a:bodyPr/>
          <a:lstStyle>
            <a:lvl1pPr>
              <a:defRPr/>
            </a:lvl1pPr>
          </a:lstStyle>
          <a:p>
            <a:pPr>
              <a:defRPr/>
            </a:pPr>
            <a:r>
              <a:rPr lang="en-GB" smtClean="0"/>
              <a:t> EU Parallel Scientific Advice | Nigel Cook  | 2nd Turkish HE &amp; Policy Congress, Ankara, 4th Dec 20914</a:t>
            </a:r>
            <a:endParaRPr lang="en-US" dirty="0"/>
          </a:p>
        </p:txBody>
      </p:sp>
    </p:spTree>
    <p:extLst>
      <p:ext uri="{BB962C8B-B14F-4D97-AF65-F5344CB8AC3E}">
        <p14:creationId xmlns:p14="http://schemas.microsoft.com/office/powerpoint/2010/main" val="1099773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2274" name="Rectangle 2"/>
          <p:cNvSpPr>
            <a:spLocks noChangeArrowheads="1"/>
          </p:cNvSpPr>
          <p:nvPr/>
        </p:nvSpPr>
        <p:spPr bwMode="gray">
          <a:xfrm>
            <a:off x="0" y="1125538"/>
            <a:ext cx="9140825" cy="63500"/>
          </a:xfrm>
          <a:prstGeom prst="rect">
            <a:avLst/>
          </a:prstGeom>
          <a:solidFill>
            <a:srgbClr val="6A5540"/>
          </a:solidFill>
          <a:ln w="12700">
            <a:noFill/>
            <a:miter lim="800000"/>
            <a:headEnd/>
            <a:tailEnd/>
          </a:ln>
          <a:effectLst/>
        </p:spPr>
        <p:txBody>
          <a:bodyPr wrap="none" anchor="ctr"/>
          <a:lstStyle/>
          <a:p>
            <a:pPr>
              <a:defRPr/>
            </a:pPr>
            <a:endParaRPr lang="en-US" noProof="0" dirty="0"/>
          </a:p>
        </p:txBody>
      </p:sp>
      <p:sp>
        <p:nvSpPr>
          <p:cNvPr id="1028" name="Rectangle 4"/>
          <p:cNvSpPr>
            <a:spLocks noGrp="1" noChangeArrowheads="1"/>
          </p:cNvSpPr>
          <p:nvPr>
            <p:ph type="body" idx="1"/>
          </p:nvPr>
        </p:nvSpPr>
        <p:spPr bwMode="gray">
          <a:xfrm>
            <a:off x="527051" y="1346200"/>
            <a:ext cx="8312150" cy="4940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pic>
        <p:nvPicPr>
          <p:cNvPr id="1029" name="Logo" descr="NVS RGB"/>
          <p:cNvPicPr>
            <a:picLocks noChangeAspect="1" noChangeArrowheads="1"/>
          </p:cNvPicPr>
          <p:nvPr/>
        </p:nvPicPr>
        <p:blipFill>
          <a:blip r:embed="rId9" cstate="print"/>
          <a:srcRect/>
          <a:stretch>
            <a:fillRect/>
          </a:stretch>
        </p:blipFill>
        <p:spPr bwMode="auto">
          <a:xfrm>
            <a:off x="7272338" y="6343650"/>
            <a:ext cx="1292225" cy="311150"/>
          </a:xfrm>
          <a:prstGeom prst="rect">
            <a:avLst/>
          </a:prstGeom>
          <a:noFill/>
          <a:ln w="9525">
            <a:noFill/>
            <a:miter lim="800000"/>
            <a:headEnd/>
            <a:tailEnd/>
          </a:ln>
        </p:spPr>
      </p:pic>
      <p:sp>
        <p:nvSpPr>
          <p:cNvPr id="9" name="Footer Placeholder 4"/>
          <p:cNvSpPr>
            <a:spLocks noGrp="1"/>
          </p:cNvSpPr>
          <p:nvPr>
            <p:ph type="ftr" sz="quarter" idx="3"/>
          </p:nvPr>
        </p:nvSpPr>
        <p:spPr>
          <a:xfrm>
            <a:off x="687248" y="6403150"/>
            <a:ext cx="6477000" cy="250825"/>
          </a:xfrm>
          <a:prstGeom prst="rect">
            <a:avLst/>
          </a:prstGeom>
        </p:spPr>
        <p:txBody>
          <a:bodyPr/>
          <a:lstStyle>
            <a:lvl1pPr>
              <a:defRPr sz="900">
                <a:solidFill>
                  <a:srgbClr val="7F7F7F"/>
                </a:solidFill>
              </a:defRPr>
            </a:lvl1pPr>
          </a:lstStyle>
          <a:p>
            <a:r>
              <a:rPr lang="en-US" noProof="0" smtClean="0"/>
              <a:t> EU Parallel Scientific Advice | Nigel Cook  | 2nd Turkish HE &amp; Policy Congress, Ankara, 4th Dec 20914</a:t>
            </a:r>
            <a:endParaRPr lang="en-US" noProof="0" dirty="0"/>
          </a:p>
        </p:txBody>
      </p:sp>
      <p:sp>
        <p:nvSpPr>
          <p:cNvPr id="10" name="Slide Number Placeholder 5"/>
          <p:cNvSpPr>
            <a:spLocks noGrp="1"/>
          </p:cNvSpPr>
          <p:nvPr>
            <p:ph type="sldNum" sz="quarter" idx="4"/>
          </p:nvPr>
        </p:nvSpPr>
        <p:spPr>
          <a:xfrm>
            <a:off x="538116" y="6403150"/>
            <a:ext cx="400035" cy="247031"/>
          </a:xfrm>
          <a:prstGeom prst="rect">
            <a:avLst/>
          </a:prstGeom>
        </p:spPr>
        <p:txBody>
          <a:bodyPr/>
          <a:lstStyle>
            <a:lvl1pPr>
              <a:defRPr sz="900">
                <a:solidFill>
                  <a:srgbClr val="7F7F7F"/>
                </a:solidFill>
              </a:defRPr>
            </a:lvl1pPr>
          </a:lstStyle>
          <a:p>
            <a:fld id="{E66AA3EA-0569-43EF-BBA3-83FDB109D582}" type="slidenum">
              <a:rPr lang="en-US" noProof="0" smtClean="0"/>
              <a:pPr/>
              <a:t>‹#›</a:t>
            </a:fld>
            <a:endParaRPr lang="en-US" noProof="0" dirty="0" smtClean="0"/>
          </a:p>
        </p:txBody>
      </p:sp>
    </p:spTree>
  </p:cSld>
  <p:clrMap bg1="lt1" tx1="dk1" bg2="lt2" tx2="dk2" accent1="accent1" accent2="accent2" accent3="accent3" accent4="accent4" accent5="accent5" accent6="accent6" hlink="hlink" folHlink="folHlink"/>
  <p:sldLayoutIdLst>
    <p:sldLayoutId id="2147483877" r:id="rId1"/>
    <p:sldLayoutId id="2147483886" r:id="rId2"/>
    <p:sldLayoutId id="2147483879" r:id="rId3"/>
    <p:sldLayoutId id="2147483881" r:id="rId4"/>
    <p:sldLayoutId id="2147483882" r:id="rId5"/>
    <p:sldLayoutId id="2147483887" r:id="rId6"/>
    <p:sldLayoutId id="2147483888" r:id="rId7"/>
  </p:sldLayoutIdLst>
  <p:transition/>
  <p:hf hdr="0" dt="0"/>
  <p:txStyles>
    <p:titleStyle>
      <a:lvl1pPr algn="l" rtl="0" eaLnBrk="1" fontAlgn="base" hangingPunct="1">
        <a:lnSpc>
          <a:spcPct val="95000"/>
        </a:lnSpc>
        <a:spcBef>
          <a:spcPct val="0"/>
        </a:spcBef>
        <a:spcAft>
          <a:spcPct val="0"/>
        </a:spcAft>
        <a:defRPr sz="2800">
          <a:solidFill>
            <a:schemeClr val="accent4"/>
          </a:solidFill>
          <a:latin typeface="+mj-lt"/>
          <a:ea typeface="+mj-ea"/>
          <a:cs typeface="+mj-cs"/>
        </a:defRPr>
      </a:lvl1pPr>
      <a:lvl2pPr algn="l" rtl="0" eaLnBrk="1" fontAlgn="base" hangingPunct="1">
        <a:lnSpc>
          <a:spcPct val="95000"/>
        </a:lnSpc>
        <a:spcBef>
          <a:spcPct val="0"/>
        </a:spcBef>
        <a:spcAft>
          <a:spcPct val="0"/>
        </a:spcAft>
        <a:defRPr sz="2800">
          <a:solidFill>
            <a:schemeClr val="folHlink"/>
          </a:solidFill>
          <a:latin typeface="Arial" charset="0"/>
        </a:defRPr>
      </a:lvl2pPr>
      <a:lvl3pPr algn="l" rtl="0" eaLnBrk="1" fontAlgn="base" hangingPunct="1">
        <a:lnSpc>
          <a:spcPct val="95000"/>
        </a:lnSpc>
        <a:spcBef>
          <a:spcPct val="0"/>
        </a:spcBef>
        <a:spcAft>
          <a:spcPct val="0"/>
        </a:spcAft>
        <a:defRPr sz="2800">
          <a:solidFill>
            <a:schemeClr val="folHlink"/>
          </a:solidFill>
          <a:latin typeface="Arial" charset="0"/>
        </a:defRPr>
      </a:lvl3pPr>
      <a:lvl4pPr algn="l" rtl="0" eaLnBrk="1" fontAlgn="base" hangingPunct="1">
        <a:lnSpc>
          <a:spcPct val="95000"/>
        </a:lnSpc>
        <a:spcBef>
          <a:spcPct val="0"/>
        </a:spcBef>
        <a:spcAft>
          <a:spcPct val="0"/>
        </a:spcAft>
        <a:defRPr sz="2800">
          <a:solidFill>
            <a:schemeClr val="folHlink"/>
          </a:solidFill>
          <a:latin typeface="Arial" charset="0"/>
        </a:defRPr>
      </a:lvl4pPr>
      <a:lvl5pPr algn="l" rtl="0" eaLnBrk="1" fontAlgn="base" hangingPunct="1">
        <a:lnSpc>
          <a:spcPct val="95000"/>
        </a:lnSpc>
        <a:spcBef>
          <a:spcPct val="0"/>
        </a:spcBef>
        <a:spcAft>
          <a:spcPct val="0"/>
        </a:spcAft>
        <a:defRPr sz="2800">
          <a:solidFill>
            <a:schemeClr val="folHlink"/>
          </a:solidFill>
          <a:latin typeface="Arial" charset="0"/>
        </a:defRPr>
      </a:lvl5pPr>
      <a:lvl6pPr marL="457200" algn="l" rtl="0" eaLnBrk="1" fontAlgn="base" hangingPunct="1">
        <a:lnSpc>
          <a:spcPct val="95000"/>
        </a:lnSpc>
        <a:spcBef>
          <a:spcPct val="0"/>
        </a:spcBef>
        <a:spcAft>
          <a:spcPct val="0"/>
        </a:spcAft>
        <a:defRPr sz="2800">
          <a:solidFill>
            <a:schemeClr val="folHlink"/>
          </a:solidFill>
          <a:latin typeface="Arial" charset="0"/>
        </a:defRPr>
      </a:lvl6pPr>
      <a:lvl7pPr marL="914400" algn="l" rtl="0" eaLnBrk="1" fontAlgn="base" hangingPunct="1">
        <a:lnSpc>
          <a:spcPct val="95000"/>
        </a:lnSpc>
        <a:spcBef>
          <a:spcPct val="0"/>
        </a:spcBef>
        <a:spcAft>
          <a:spcPct val="0"/>
        </a:spcAft>
        <a:defRPr sz="2800">
          <a:solidFill>
            <a:schemeClr val="folHlink"/>
          </a:solidFill>
          <a:latin typeface="Arial" charset="0"/>
        </a:defRPr>
      </a:lvl7pPr>
      <a:lvl8pPr marL="1371600" algn="l" rtl="0" eaLnBrk="1" fontAlgn="base" hangingPunct="1">
        <a:lnSpc>
          <a:spcPct val="95000"/>
        </a:lnSpc>
        <a:spcBef>
          <a:spcPct val="0"/>
        </a:spcBef>
        <a:spcAft>
          <a:spcPct val="0"/>
        </a:spcAft>
        <a:defRPr sz="2800">
          <a:solidFill>
            <a:schemeClr val="folHlink"/>
          </a:solidFill>
          <a:latin typeface="Arial" charset="0"/>
        </a:defRPr>
      </a:lvl8pPr>
      <a:lvl9pPr marL="1828800" algn="l" rtl="0" eaLnBrk="1" fontAlgn="base" hangingPunct="1">
        <a:lnSpc>
          <a:spcPct val="95000"/>
        </a:lnSpc>
        <a:spcBef>
          <a:spcPct val="0"/>
        </a:spcBef>
        <a:spcAft>
          <a:spcPct val="0"/>
        </a:spcAft>
        <a:defRPr sz="2800">
          <a:solidFill>
            <a:schemeClr val="folHlink"/>
          </a:solidFill>
          <a:latin typeface="Arial" charset="0"/>
        </a:defRPr>
      </a:lvl9pPr>
    </p:titleStyle>
    <p:body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Tx/>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Tx/>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earlydialogues.eu/has/"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26" name="Rectangle 18"/>
          <p:cNvSpPr>
            <a:spLocks noGrp="1" noChangeArrowheads="1"/>
          </p:cNvSpPr>
          <p:nvPr>
            <p:ph type="subTitle" sz="quarter" idx="1"/>
          </p:nvPr>
        </p:nvSpPr>
        <p:spPr>
          <a:xfrm>
            <a:off x="1419225" y="4711486"/>
            <a:ext cx="7410450" cy="836907"/>
          </a:xfrm>
        </p:spPr>
        <p:txBody>
          <a:bodyPr/>
          <a:lstStyle/>
          <a:p>
            <a:r>
              <a:rPr lang="en-US" sz="2400" noProof="0" dirty="0" smtClean="0"/>
              <a:t>Nigel Cook </a:t>
            </a:r>
          </a:p>
          <a:p>
            <a:r>
              <a:rPr lang="en-US" sz="1800" dirty="0" smtClean="0"/>
              <a:t>Global Patient Access, Novartis Pharma AG</a:t>
            </a:r>
          </a:p>
        </p:txBody>
      </p:sp>
      <p:sp>
        <p:nvSpPr>
          <p:cNvPr id="4" name="Title 3"/>
          <p:cNvSpPr>
            <a:spLocks noGrp="1"/>
          </p:cNvSpPr>
          <p:nvPr>
            <p:ph type="ctrTitle" sz="quarter"/>
          </p:nvPr>
        </p:nvSpPr>
        <p:spPr/>
        <p:txBody>
          <a:bodyPr/>
          <a:lstStyle/>
          <a:p>
            <a:r>
              <a:rPr lang="en-US" sz="2800" noProof="0" smtClean="0"/>
              <a:t>European Parallel Scientific Advice (PSA):</a:t>
            </a:r>
            <a:br>
              <a:rPr lang="en-US" sz="2800" noProof="0" smtClean="0"/>
            </a:br>
            <a:r>
              <a:rPr lang="en-US" sz="2800" noProof="0" smtClean="0"/>
              <a:t>a Pharma Company perspective</a:t>
            </a:r>
            <a:endParaRPr lang="en-US" sz="2800" noProof="0" dirty="0"/>
          </a:p>
        </p:txBody>
      </p:sp>
      <p:pic>
        <p:nvPicPr>
          <p:cNvPr id="9" name="Picture 36" descr="MPj04022790000[1]"/>
          <p:cNvPicPr>
            <a:picLocks noChangeAspect="1" noChangeArrowheads="1"/>
          </p:cNvPicPr>
          <p:nvPr/>
        </p:nvPicPr>
        <p:blipFill>
          <a:blip r:embed="rId3" cstate="print"/>
          <a:srcRect/>
          <a:stretch>
            <a:fillRect/>
          </a:stretch>
        </p:blipFill>
        <p:spPr bwMode="auto">
          <a:xfrm>
            <a:off x="1525400" y="1133476"/>
            <a:ext cx="3457688" cy="2281237"/>
          </a:xfrm>
          <a:prstGeom prst="rect">
            <a:avLst/>
          </a:prstGeom>
          <a:noFill/>
        </p:spPr>
      </p:pic>
      <p:pic>
        <p:nvPicPr>
          <p:cNvPr id="10" name="Picture 37" descr="MPj04018100000[1]"/>
          <p:cNvPicPr>
            <a:picLocks noChangeAspect="1" noChangeArrowheads="1"/>
          </p:cNvPicPr>
          <p:nvPr/>
        </p:nvPicPr>
        <p:blipFill>
          <a:blip r:embed="rId4" cstate="print"/>
          <a:srcRect/>
          <a:stretch>
            <a:fillRect/>
          </a:stretch>
        </p:blipFill>
        <p:spPr bwMode="auto">
          <a:xfrm>
            <a:off x="4975339" y="1138238"/>
            <a:ext cx="4150246" cy="2276475"/>
          </a:xfrm>
          <a:prstGeom prst="rect">
            <a:avLst/>
          </a:prstGeom>
          <a:noFill/>
        </p:spPr>
      </p:pic>
      <p:sp>
        <p:nvSpPr>
          <p:cNvPr id="11" name="DividerColorBox"/>
          <p:cNvSpPr>
            <a:spLocks noChangeArrowheads="1"/>
          </p:cNvSpPr>
          <p:nvPr/>
        </p:nvSpPr>
        <p:spPr bwMode="auto">
          <a:xfrm>
            <a:off x="0" y="1128713"/>
            <a:ext cx="1497013" cy="2286000"/>
          </a:xfrm>
          <a:prstGeom prst="rect">
            <a:avLst/>
          </a:prstGeom>
          <a:solidFill>
            <a:srgbClr val="923222"/>
          </a:solidFill>
          <a:ln w="12700" algn="ctr">
            <a:noFill/>
            <a:miter lim="800000"/>
            <a:headEnd/>
            <a:tailEnd/>
          </a:ln>
          <a:effectLst/>
        </p:spPr>
        <p:txBody>
          <a:bodyPr wrap="none" anchor="ctr"/>
          <a:lstStyle/>
          <a:p>
            <a:pPr>
              <a:defRPr/>
            </a:pPr>
            <a:endParaRPr lang="en-US" noProof="0" dirty="0"/>
          </a:p>
        </p:txBody>
      </p:sp>
    </p:spTree>
    <p:extLst>
      <p:ext uri="{BB962C8B-B14F-4D97-AF65-F5344CB8AC3E}">
        <p14:creationId xmlns:p14="http://schemas.microsoft.com/office/powerpoint/2010/main" val="425174567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pPr>
              <a:lnSpc>
                <a:spcPct val="100000"/>
              </a:lnSpc>
            </a:pPr>
            <a:r>
              <a:rPr lang="en-US" smtClean="0"/>
              <a:t>Agenda</a:t>
            </a:r>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10</a:t>
            </a:fld>
            <a:endParaRPr lang="en-US" noProof="0" dirty="0" smtClean="0"/>
          </a:p>
        </p:txBody>
      </p:sp>
      <p:sp>
        <p:nvSpPr>
          <p:cNvPr id="6" name="Content Placeholder 5"/>
          <p:cNvSpPr>
            <a:spLocks noGrp="1"/>
          </p:cNvSpPr>
          <p:nvPr>
            <p:ph idx="1"/>
          </p:nvPr>
        </p:nvSpPr>
        <p:spPr/>
        <p:txBody>
          <a:bodyPr/>
          <a:lstStyle/>
          <a:p>
            <a:pPr>
              <a:buClrTx/>
            </a:pPr>
            <a:r>
              <a:rPr lang="en-US" sz="2000" dirty="0" smtClean="0">
                <a:solidFill>
                  <a:schemeClr val="bg1">
                    <a:lumMod val="75000"/>
                  </a:schemeClr>
                </a:solidFill>
              </a:rPr>
              <a:t>Evolution of scientific advice procedure in Europe</a:t>
            </a:r>
          </a:p>
          <a:p>
            <a:pPr marL="803275" lvl="1">
              <a:buClrTx/>
            </a:pPr>
            <a:r>
              <a:rPr lang="en-US" sz="1800" dirty="0" smtClean="0">
                <a:solidFill>
                  <a:schemeClr val="bg1">
                    <a:lumMod val="75000"/>
                  </a:schemeClr>
                </a:solidFill>
              </a:rPr>
              <a:t>The case for Parallel Scientific Advice</a:t>
            </a:r>
          </a:p>
          <a:p>
            <a:pPr>
              <a:spcBef>
                <a:spcPts val="2400"/>
              </a:spcBef>
            </a:pPr>
            <a:r>
              <a:rPr lang="en-US" sz="2000" dirty="0" smtClean="0"/>
              <a:t>Parallel Scientific Advice with the EMA and European HTAs</a:t>
            </a:r>
          </a:p>
          <a:p>
            <a:pPr marL="803275" lvl="1"/>
            <a:r>
              <a:rPr lang="en-US" sz="1800" dirty="0" smtClean="0"/>
              <a:t>Process</a:t>
            </a:r>
          </a:p>
          <a:p>
            <a:pPr marL="803275" lvl="1"/>
            <a:r>
              <a:rPr lang="en-US" sz="1800" dirty="0" smtClean="0"/>
              <a:t>Experiences of different stakeholders</a:t>
            </a:r>
          </a:p>
          <a:p>
            <a:pPr marL="803275" lvl="1"/>
            <a:r>
              <a:rPr lang="en-US" sz="1800" dirty="0" smtClean="0"/>
              <a:t>Novartis’ experience</a:t>
            </a:r>
          </a:p>
          <a:p>
            <a:pPr>
              <a:spcBef>
                <a:spcPts val="2400"/>
              </a:spcBef>
              <a:buClrTx/>
            </a:pPr>
            <a:r>
              <a:rPr lang="en-US" sz="2000" dirty="0" smtClean="0">
                <a:solidFill>
                  <a:schemeClr val="bg1">
                    <a:lumMod val="75000"/>
                  </a:schemeClr>
                </a:solidFill>
              </a:rPr>
              <a:t>Learnings and looking ahead with Parallel Scientific Advice</a:t>
            </a:r>
          </a:p>
          <a:p>
            <a:pPr marL="803275" lvl="1">
              <a:buClrTx/>
            </a:pPr>
            <a:r>
              <a:rPr lang="en-US" sz="1800" dirty="0" smtClean="0">
                <a:solidFill>
                  <a:schemeClr val="bg1">
                    <a:lumMod val="75000"/>
                  </a:schemeClr>
                </a:solidFill>
              </a:rPr>
              <a:t>Getting the most out of the PSA process</a:t>
            </a:r>
          </a:p>
          <a:p>
            <a:pPr marL="803275" lvl="1">
              <a:buClrTx/>
            </a:pPr>
            <a:r>
              <a:rPr lang="en-US" sz="1800" dirty="0" smtClean="0">
                <a:solidFill>
                  <a:schemeClr val="bg1">
                    <a:lumMod val="75000"/>
                  </a:schemeClr>
                </a:solidFill>
              </a:rPr>
              <a:t>Where next?</a:t>
            </a:r>
            <a:endParaRPr lang="en-US" sz="1800" dirty="0"/>
          </a:p>
        </p:txBody>
      </p:sp>
      <p:sp>
        <p:nvSpPr>
          <p:cNvPr id="5" name="Footer Placeholder 4"/>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103750729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solidFill>
                  <a:srgbClr val="923222"/>
                </a:solidFill>
              </a:rPr>
              <a:t>Summary of the EMA/HTA process for </a:t>
            </a:r>
            <a:r>
              <a:rPr lang="en-US" dirty="0" smtClean="0">
                <a:solidFill>
                  <a:srgbClr val="923222"/>
                </a:solidFill>
              </a:rPr>
              <a:t>PSA</a:t>
            </a:r>
            <a:endParaRPr lang="en-GB" dirty="0"/>
          </a:p>
        </p:txBody>
      </p:sp>
      <p:sp>
        <p:nvSpPr>
          <p:cNvPr id="5123" name="Slide Number Placeholder 12"/>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33D89B76-DEDD-4676-93D1-707F42185486}" type="slidenum">
              <a:rPr lang="en-US" smtClean="0">
                <a:cs typeface="Arial" charset="0"/>
              </a:rPr>
              <a:pPr>
                <a:defRPr/>
              </a:pPr>
              <a:t>11</a:t>
            </a:fld>
            <a:endParaRPr lang="en-US" smtClean="0">
              <a:cs typeface="Arial" charset="0"/>
            </a:endParaRPr>
          </a:p>
        </p:txBody>
      </p:sp>
      <p:sp>
        <p:nvSpPr>
          <p:cNvPr id="8" name="Pentagon 7"/>
          <p:cNvSpPr/>
          <p:nvPr/>
        </p:nvSpPr>
        <p:spPr>
          <a:xfrm>
            <a:off x="675039" y="1811106"/>
            <a:ext cx="1872000" cy="669274"/>
          </a:xfrm>
          <a:prstGeom prst="homePlate">
            <a:avLst/>
          </a:prstGeom>
          <a:solidFill>
            <a:schemeClr val="accent1">
              <a:lumMod val="40000"/>
              <a:lumOff val="60000"/>
            </a:schemeClr>
          </a:solidFill>
          <a:ln>
            <a:noFill/>
          </a:ln>
        </p:spPr>
        <p:style>
          <a:lnRef idx="2">
            <a:schemeClr val="lt1">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txBody>
          <a:bodyPr spcFirstLastPara="0" vert="horz" wrap="square" lIns="72000" tIns="36000" rIns="72000" bIns="3600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Pre-notification</a:t>
            </a:r>
          </a:p>
        </p:txBody>
      </p:sp>
      <p:sp>
        <p:nvSpPr>
          <p:cNvPr id="9" name="Chevron 8"/>
          <p:cNvSpPr/>
          <p:nvPr/>
        </p:nvSpPr>
        <p:spPr>
          <a:xfrm>
            <a:off x="2278733" y="1804473"/>
            <a:ext cx="1872000" cy="669274"/>
          </a:xfrm>
          <a:prstGeom prst="chevron">
            <a:avLst/>
          </a:prstGeom>
          <a:solidFill>
            <a:schemeClr val="accent1">
              <a:lumMod val="60000"/>
              <a:lumOff val="40000"/>
            </a:schemeClr>
          </a:solidFill>
          <a:ln>
            <a:noFill/>
          </a:ln>
        </p:spPr>
        <p:style>
          <a:lnRef idx="2">
            <a:schemeClr val="lt1">
              <a:hueOff val="0"/>
              <a:satOff val="0"/>
              <a:lumOff val="0"/>
              <a:alphaOff val="0"/>
            </a:schemeClr>
          </a:lnRef>
          <a:fillRef idx="1">
            <a:schemeClr val="accent1">
              <a:shade val="50000"/>
              <a:hueOff val="-248602"/>
              <a:satOff val="3800"/>
              <a:lumOff val="18360"/>
              <a:alphaOff val="0"/>
            </a:schemeClr>
          </a:fillRef>
          <a:effectRef idx="0">
            <a:schemeClr val="accent1">
              <a:shade val="50000"/>
              <a:hueOff val="-248602"/>
              <a:satOff val="3800"/>
              <a:lumOff val="18360"/>
              <a:alphaOff val="0"/>
            </a:schemeClr>
          </a:effectRef>
          <a:fontRef idx="minor">
            <a:schemeClr val="lt1"/>
          </a:fontRef>
        </p:style>
        <p:txBody>
          <a:bodyPr spcFirstLastPara="0" vert="horz" wrap="square" lIns="72000" tIns="36000" rIns="72000" bIns="3600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Pre-validation</a:t>
            </a:r>
          </a:p>
        </p:txBody>
      </p:sp>
      <p:sp>
        <p:nvSpPr>
          <p:cNvPr id="11" name="Chevron 10"/>
          <p:cNvSpPr/>
          <p:nvPr/>
        </p:nvSpPr>
        <p:spPr>
          <a:xfrm>
            <a:off x="3882427" y="1804473"/>
            <a:ext cx="1872000" cy="669274"/>
          </a:xfrm>
          <a:prstGeom prst="chevron">
            <a:avLst/>
          </a:prstGeom>
          <a:solidFill>
            <a:schemeClr val="accent1"/>
          </a:solidFill>
          <a:ln>
            <a:noFill/>
          </a:ln>
        </p:spPr>
        <p:style>
          <a:lnRef idx="2">
            <a:schemeClr val="lt1">
              <a:hueOff val="0"/>
              <a:satOff val="0"/>
              <a:lumOff val="0"/>
              <a:alphaOff val="0"/>
            </a:schemeClr>
          </a:lnRef>
          <a:fillRef idx="1">
            <a:schemeClr val="accent1">
              <a:shade val="50000"/>
              <a:hueOff val="-497203"/>
              <a:satOff val="7600"/>
              <a:lumOff val="36719"/>
              <a:alphaOff val="0"/>
            </a:schemeClr>
          </a:fillRef>
          <a:effectRef idx="0">
            <a:schemeClr val="accent1">
              <a:shade val="50000"/>
              <a:hueOff val="-497203"/>
              <a:satOff val="7600"/>
              <a:lumOff val="36719"/>
              <a:alphaOff val="0"/>
            </a:schemeClr>
          </a:effectRef>
          <a:fontRef idx="minor">
            <a:schemeClr val="lt1"/>
          </a:fontRef>
        </p:style>
        <p:txBody>
          <a:bodyPr spcFirstLastPara="0" vert="horz" wrap="square" lIns="72000" tIns="36000" rIns="72000" bIns="36000" numCol="1" spcCol="1270" anchor="ctr" anchorCtr="0">
            <a:noAutofit/>
          </a:bodyPr>
          <a:lstStyle/>
          <a:p>
            <a:pPr lvl="0" algn="ctr" defTabSz="622300">
              <a:lnSpc>
                <a:spcPct val="90000"/>
              </a:lnSpc>
              <a:spcBef>
                <a:spcPct val="0"/>
              </a:spcBef>
              <a:spcAft>
                <a:spcPct val="35000"/>
              </a:spcAft>
            </a:pPr>
            <a:r>
              <a:rPr lang="en-US" sz="1400" b="1" kern="1200" dirty="0" smtClean="0"/>
              <a:t>Validation</a:t>
            </a:r>
          </a:p>
        </p:txBody>
      </p:sp>
      <p:sp>
        <p:nvSpPr>
          <p:cNvPr id="12" name="Chevron 11"/>
          <p:cNvSpPr/>
          <p:nvPr/>
        </p:nvSpPr>
        <p:spPr>
          <a:xfrm>
            <a:off x="5486121" y="1804473"/>
            <a:ext cx="1872000" cy="669274"/>
          </a:xfrm>
          <a:prstGeom prst="chevron">
            <a:avLst/>
          </a:prstGeom>
          <a:solidFill>
            <a:schemeClr val="accent3"/>
          </a:solidFill>
          <a:ln>
            <a:noFill/>
          </a:ln>
        </p:spPr>
        <p:style>
          <a:lnRef idx="2">
            <a:schemeClr val="lt1">
              <a:hueOff val="0"/>
              <a:satOff val="0"/>
              <a:lumOff val="0"/>
              <a:alphaOff val="0"/>
            </a:schemeClr>
          </a:lnRef>
          <a:fillRef idx="1">
            <a:schemeClr val="accent1">
              <a:shade val="50000"/>
              <a:hueOff val="-497203"/>
              <a:satOff val="7600"/>
              <a:lumOff val="36719"/>
              <a:alphaOff val="0"/>
            </a:schemeClr>
          </a:fillRef>
          <a:effectRef idx="0">
            <a:schemeClr val="accent1">
              <a:shade val="50000"/>
              <a:hueOff val="-497203"/>
              <a:satOff val="7600"/>
              <a:lumOff val="36719"/>
              <a:alphaOff val="0"/>
            </a:schemeClr>
          </a:effectRef>
          <a:fontRef idx="minor">
            <a:schemeClr val="lt1"/>
          </a:fontRef>
        </p:style>
        <p:txBody>
          <a:bodyPr spcFirstLastPara="0" vert="horz" wrap="square" lIns="72000" tIns="36000" rIns="72000" bIns="36000" numCol="1" spcCol="1270" anchor="ctr" anchorCtr="0">
            <a:noAutofit/>
          </a:bodyPr>
          <a:lstStyle/>
          <a:p>
            <a:pPr lvl="0" algn="ctr" defTabSz="711200">
              <a:lnSpc>
                <a:spcPct val="90000"/>
              </a:lnSpc>
              <a:spcBef>
                <a:spcPct val="0"/>
              </a:spcBef>
              <a:spcAft>
                <a:spcPct val="35000"/>
              </a:spcAft>
            </a:pPr>
            <a:r>
              <a:rPr lang="en-US" sz="1400" b="1" kern="1200" dirty="0" smtClean="0">
                <a:solidFill>
                  <a:schemeClr val="bg1"/>
                </a:solidFill>
              </a:rPr>
              <a:t>Advice Meeting</a:t>
            </a:r>
          </a:p>
        </p:txBody>
      </p:sp>
      <p:sp>
        <p:nvSpPr>
          <p:cNvPr id="13" name="Chevron 12"/>
          <p:cNvSpPr/>
          <p:nvPr/>
        </p:nvSpPr>
        <p:spPr>
          <a:xfrm>
            <a:off x="7089813" y="1810209"/>
            <a:ext cx="1872000" cy="669274"/>
          </a:xfrm>
          <a:prstGeom prst="chevron">
            <a:avLst/>
          </a:prstGeom>
          <a:solidFill>
            <a:schemeClr val="accent3">
              <a:lumMod val="60000"/>
              <a:lumOff val="40000"/>
            </a:schemeClr>
          </a:solidFill>
          <a:ln>
            <a:noFill/>
          </a:ln>
        </p:spPr>
        <p:style>
          <a:lnRef idx="2">
            <a:schemeClr val="lt1">
              <a:hueOff val="0"/>
              <a:satOff val="0"/>
              <a:lumOff val="0"/>
              <a:alphaOff val="0"/>
            </a:schemeClr>
          </a:lnRef>
          <a:fillRef idx="1">
            <a:schemeClr val="accent1">
              <a:shade val="50000"/>
              <a:hueOff val="-248602"/>
              <a:satOff val="3800"/>
              <a:lumOff val="18360"/>
              <a:alphaOff val="0"/>
            </a:schemeClr>
          </a:fillRef>
          <a:effectRef idx="0">
            <a:schemeClr val="accent1">
              <a:shade val="50000"/>
              <a:hueOff val="-248602"/>
              <a:satOff val="3800"/>
              <a:lumOff val="18360"/>
              <a:alphaOff val="0"/>
            </a:schemeClr>
          </a:effectRef>
          <a:fontRef idx="minor">
            <a:schemeClr val="lt1"/>
          </a:fontRef>
        </p:style>
        <p:txBody>
          <a:bodyPr spcFirstLastPara="0" vert="horz" wrap="square" lIns="72000" tIns="36000" rIns="72000" bIns="36000" numCol="1" spcCol="1270" anchor="ctr" anchorCtr="0">
            <a:noAutofit/>
          </a:bodyPr>
          <a:lstStyle/>
          <a:p>
            <a:pPr lvl="0" algn="ctr" defTabSz="622300">
              <a:lnSpc>
                <a:spcPct val="90000"/>
              </a:lnSpc>
              <a:spcBef>
                <a:spcPct val="0"/>
              </a:spcBef>
              <a:spcAft>
                <a:spcPct val="35000"/>
              </a:spcAft>
            </a:pPr>
            <a:r>
              <a:rPr lang="en-US" sz="1400" b="1" kern="1200" dirty="0" smtClean="0"/>
              <a:t>Outputs</a:t>
            </a:r>
          </a:p>
        </p:txBody>
      </p:sp>
      <p:sp>
        <p:nvSpPr>
          <p:cNvPr id="22" name="Title 1"/>
          <p:cNvSpPr txBox="1">
            <a:spLocks/>
          </p:cNvSpPr>
          <p:nvPr/>
        </p:nvSpPr>
        <p:spPr bwMode="gray">
          <a:xfrm>
            <a:off x="20235" y="-71719"/>
            <a:ext cx="8289925" cy="540224"/>
          </a:xfrm>
          <a:prstGeom prst="rect">
            <a:avLst/>
          </a:prstGeom>
          <a:noFill/>
          <a:ln w="9525">
            <a:noFill/>
            <a:miter lim="800000"/>
            <a:headEnd/>
            <a:tailEnd/>
          </a:ln>
        </p:spPr>
        <p:txBody>
          <a:bodyPr anchor="b"/>
          <a:lstStyle/>
          <a:p>
            <a:pPr eaLnBrk="0" hangingPunct="0">
              <a:lnSpc>
                <a:spcPct val="95000"/>
              </a:lnSpc>
              <a:defRPr/>
            </a:pPr>
            <a:endParaRPr lang="en-US" sz="2800" kern="0" dirty="0" smtClean="0">
              <a:solidFill>
                <a:srgbClr val="923222"/>
              </a:solidFill>
              <a:latin typeface="+mj-lt"/>
              <a:ea typeface="+mj-ea"/>
              <a:cs typeface="+mj-cs"/>
            </a:endParaRPr>
          </a:p>
        </p:txBody>
      </p:sp>
      <p:sp>
        <p:nvSpPr>
          <p:cNvPr id="24" name="TextBox 23"/>
          <p:cNvSpPr txBox="1"/>
          <p:nvPr/>
        </p:nvSpPr>
        <p:spPr>
          <a:xfrm>
            <a:off x="675038" y="2473747"/>
            <a:ext cx="1577082" cy="1715067"/>
          </a:xfrm>
          <a:prstGeom prst="rect">
            <a:avLst/>
          </a:prstGeom>
          <a:noFill/>
          <a:ln>
            <a:noFill/>
          </a:ln>
        </p:spPr>
        <p:txBody>
          <a:bodyPr wrap="square" lIns="36000" tIns="72000" rIns="36000" bIns="72000">
            <a:spAutoFit/>
          </a:bodyPr>
          <a:lstStyle/>
          <a:p>
            <a:pPr marL="114300" indent="-114300">
              <a:spcBef>
                <a:spcPts val="1200"/>
              </a:spcBef>
              <a:spcAft>
                <a:spcPts val="0"/>
              </a:spcAft>
              <a:buFont typeface="Arial" pitchFamily="34" charset="0"/>
              <a:buChar char="•"/>
              <a:defRPr/>
            </a:pPr>
            <a:r>
              <a:rPr lang="en-US" sz="1200" dirty="0" smtClean="0">
                <a:sym typeface="Wingdings"/>
              </a:rPr>
              <a:t>Approach EMA </a:t>
            </a:r>
            <a:br>
              <a:rPr lang="en-US" sz="1200" dirty="0" smtClean="0">
                <a:sym typeface="Wingdings"/>
              </a:rPr>
            </a:br>
            <a:r>
              <a:rPr lang="en-US" sz="1200" dirty="0" smtClean="0">
                <a:sym typeface="Wingdings"/>
              </a:rPr>
              <a:t>to fix date</a:t>
            </a:r>
          </a:p>
          <a:p>
            <a:pPr marL="114300" indent="-114300">
              <a:spcBef>
                <a:spcPts val="1200"/>
              </a:spcBef>
              <a:spcAft>
                <a:spcPts val="0"/>
              </a:spcAft>
              <a:buFont typeface="Arial" pitchFamily="34" charset="0"/>
              <a:buChar char="•"/>
              <a:defRPr/>
            </a:pPr>
            <a:r>
              <a:rPr lang="en-US" sz="1200" dirty="0" smtClean="0">
                <a:sym typeface="Wingdings"/>
              </a:rPr>
              <a:t>Approach HTAs</a:t>
            </a:r>
          </a:p>
          <a:p>
            <a:pPr marL="114300" indent="-114300">
              <a:spcBef>
                <a:spcPts val="1200"/>
              </a:spcBef>
              <a:spcAft>
                <a:spcPts val="0"/>
              </a:spcAft>
              <a:buFont typeface="Arial" pitchFamily="34" charset="0"/>
              <a:buChar char="•"/>
              <a:defRPr/>
            </a:pPr>
            <a:r>
              <a:rPr lang="en-US" sz="1200" dirty="0" smtClean="0">
                <a:sym typeface="Wingdings"/>
              </a:rPr>
              <a:t>Confirm HTA participants </a:t>
            </a:r>
          </a:p>
          <a:p>
            <a:pPr marL="114300" indent="-114300">
              <a:spcBef>
                <a:spcPts val="1200"/>
              </a:spcBef>
              <a:spcAft>
                <a:spcPts val="0"/>
              </a:spcAft>
              <a:buFont typeface="Arial" pitchFamily="34" charset="0"/>
              <a:buChar char="•"/>
              <a:defRPr/>
            </a:pPr>
            <a:r>
              <a:rPr lang="en-US" sz="1200" dirty="0" smtClean="0">
                <a:sym typeface="Wingdings"/>
              </a:rPr>
              <a:t>Letter of Intent</a:t>
            </a:r>
          </a:p>
        </p:txBody>
      </p:sp>
      <p:sp>
        <p:nvSpPr>
          <p:cNvPr id="25" name="TextBox 24"/>
          <p:cNvSpPr txBox="1"/>
          <p:nvPr/>
        </p:nvSpPr>
        <p:spPr>
          <a:xfrm>
            <a:off x="2314545" y="2473747"/>
            <a:ext cx="1567882" cy="2453730"/>
          </a:xfrm>
          <a:prstGeom prst="rect">
            <a:avLst/>
          </a:prstGeom>
          <a:noFill/>
          <a:ln>
            <a:noFill/>
          </a:ln>
        </p:spPr>
        <p:txBody>
          <a:bodyPr wrap="square" lIns="36000" tIns="72000" rIns="36000" bIns="72000">
            <a:spAutoFit/>
          </a:bodyPr>
          <a:lstStyle/>
          <a:p>
            <a:pPr marL="114300" indent="-114300">
              <a:spcBef>
                <a:spcPts val="1200"/>
              </a:spcBef>
              <a:spcAft>
                <a:spcPts val="0"/>
              </a:spcAft>
              <a:buFont typeface="Arial" pitchFamily="34" charset="0"/>
              <a:buChar char="•"/>
              <a:defRPr/>
            </a:pPr>
            <a:r>
              <a:rPr lang="en-US" sz="1200" dirty="0">
                <a:sym typeface="Wingdings"/>
              </a:rPr>
              <a:t>Draft of </a:t>
            </a:r>
            <a:r>
              <a:rPr lang="en-US" sz="1200" dirty="0" smtClean="0">
                <a:sym typeface="Wingdings"/>
              </a:rPr>
              <a:t/>
            </a:r>
            <a:br>
              <a:rPr lang="en-US" sz="1200" dirty="0" smtClean="0">
                <a:sym typeface="Wingdings"/>
              </a:rPr>
            </a:br>
            <a:r>
              <a:rPr lang="en-US" sz="1200" dirty="0" smtClean="0">
                <a:sym typeface="Wingdings"/>
              </a:rPr>
              <a:t>intended </a:t>
            </a:r>
            <a:r>
              <a:rPr lang="en-US" sz="1200" dirty="0">
                <a:sym typeface="Wingdings"/>
              </a:rPr>
              <a:t>Qs</a:t>
            </a:r>
          </a:p>
          <a:p>
            <a:pPr marL="114300" indent="-114300">
              <a:spcBef>
                <a:spcPts val="1200"/>
              </a:spcBef>
              <a:spcAft>
                <a:spcPts val="0"/>
              </a:spcAft>
              <a:buFont typeface="Arial" pitchFamily="34" charset="0"/>
              <a:buChar char="•"/>
              <a:defRPr/>
            </a:pPr>
            <a:r>
              <a:rPr lang="en-US" sz="1200" dirty="0" smtClean="0">
                <a:sym typeface="Wingdings"/>
              </a:rPr>
              <a:t>Scoping t/c (Pharma, EMA)</a:t>
            </a:r>
          </a:p>
          <a:p>
            <a:pPr marL="114300" indent="-114300">
              <a:spcBef>
                <a:spcPts val="1200"/>
              </a:spcBef>
              <a:spcAft>
                <a:spcPts val="0"/>
              </a:spcAft>
              <a:buFont typeface="Arial" pitchFamily="34" charset="0"/>
              <a:buChar char="•"/>
              <a:defRPr/>
            </a:pPr>
            <a:r>
              <a:rPr lang="en-US" sz="1200" dirty="0" smtClean="0">
                <a:sym typeface="Wingdings"/>
              </a:rPr>
              <a:t>Submit draft </a:t>
            </a:r>
            <a:r>
              <a:rPr lang="en-US" sz="1200" dirty="0" smtClean="0">
                <a:sym typeface="Wingdings"/>
              </a:rPr>
              <a:t/>
            </a:r>
            <a:br>
              <a:rPr lang="en-US" sz="1200" dirty="0" smtClean="0">
                <a:sym typeface="Wingdings"/>
              </a:rPr>
            </a:br>
            <a:r>
              <a:rPr lang="en-US" sz="1200" dirty="0" smtClean="0">
                <a:sym typeface="Wingdings"/>
              </a:rPr>
              <a:t>briefing </a:t>
            </a:r>
            <a:r>
              <a:rPr lang="en-US" sz="1200" dirty="0" smtClean="0">
                <a:sym typeface="Wingdings"/>
              </a:rPr>
              <a:t>book (BB) to EMA &amp; HTAs</a:t>
            </a:r>
          </a:p>
          <a:p>
            <a:pPr marL="114300" indent="-114300">
              <a:spcBef>
                <a:spcPts val="1200"/>
              </a:spcBef>
              <a:spcAft>
                <a:spcPts val="0"/>
              </a:spcAft>
              <a:buFont typeface="Arial" pitchFamily="34" charset="0"/>
              <a:buChar char="•"/>
              <a:defRPr/>
            </a:pPr>
            <a:r>
              <a:rPr lang="en-US" sz="1200" dirty="0">
                <a:sym typeface="Wingdings"/>
              </a:rPr>
              <a:t>Pre-validation t/c (Pharma, EMA, HTAs</a:t>
            </a:r>
            <a:r>
              <a:rPr lang="en-US" sz="1200" dirty="0" smtClean="0">
                <a:sym typeface="Wingdings"/>
              </a:rPr>
              <a:t>)</a:t>
            </a:r>
            <a:endParaRPr lang="en-US" sz="1200" dirty="0"/>
          </a:p>
        </p:txBody>
      </p:sp>
      <p:sp>
        <p:nvSpPr>
          <p:cNvPr id="26" name="TextBox 25"/>
          <p:cNvSpPr txBox="1"/>
          <p:nvPr/>
        </p:nvSpPr>
        <p:spPr>
          <a:xfrm>
            <a:off x="3888151" y="2473747"/>
            <a:ext cx="1536256" cy="2269065"/>
          </a:xfrm>
          <a:prstGeom prst="rect">
            <a:avLst/>
          </a:prstGeom>
          <a:noFill/>
          <a:ln>
            <a:noFill/>
          </a:ln>
        </p:spPr>
        <p:txBody>
          <a:bodyPr wrap="square" lIns="36000" tIns="72000" rIns="36000" bIns="72000">
            <a:spAutoFit/>
          </a:bodyPr>
          <a:lstStyle/>
          <a:p>
            <a:pPr marL="114300" indent="-114300">
              <a:spcBef>
                <a:spcPts val="1200"/>
              </a:spcBef>
              <a:spcAft>
                <a:spcPts val="0"/>
              </a:spcAft>
              <a:buFont typeface="Arial" pitchFamily="34" charset="0"/>
              <a:buChar char="•"/>
              <a:defRPr/>
            </a:pPr>
            <a:r>
              <a:rPr lang="en-US" sz="1200" dirty="0" smtClean="0">
                <a:sym typeface="Wingdings"/>
              </a:rPr>
              <a:t>Revise &amp; submit final BB and materials</a:t>
            </a:r>
          </a:p>
          <a:p>
            <a:pPr marL="114300" indent="-114300">
              <a:spcBef>
                <a:spcPts val="1200"/>
              </a:spcBef>
              <a:spcAft>
                <a:spcPts val="0"/>
              </a:spcAft>
              <a:buFont typeface="Arial" pitchFamily="34" charset="0"/>
              <a:buChar char="•"/>
              <a:defRPr/>
            </a:pPr>
            <a:r>
              <a:rPr lang="en-US" sz="1200" dirty="0">
                <a:sym typeface="Wingdings"/>
              </a:rPr>
              <a:t>Prioritize </a:t>
            </a:r>
            <a:r>
              <a:rPr lang="en-US" sz="1200" dirty="0" smtClean="0">
                <a:sym typeface="Wingdings"/>
              </a:rPr>
              <a:t>question</a:t>
            </a:r>
            <a:r>
              <a:rPr lang="en-US" sz="1200" dirty="0" smtClean="0">
                <a:sym typeface="Wingdings"/>
              </a:rPr>
              <a:t>s</a:t>
            </a:r>
            <a:r>
              <a:rPr lang="en-US" sz="1200" dirty="0" smtClean="0">
                <a:sym typeface="Wingdings"/>
              </a:rPr>
              <a:t>, prepare meeting flow</a:t>
            </a:r>
            <a:endParaRPr lang="en-US" sz="1200" dirty="0">
              <a:sym typeface="Wingdings"/>
            </a:endParaRPr>
          </a:p>
          <a:p>
            <a:pPr marL="114300" indent="-114300">
              <a:spcBef>
                <a:spcPts val="1200"/>
              </a:spcBef>
              <a:spcAft>
                <a:spcPts val="0"/>
              </a:spcAft>
              <a:buFont typeface="Arial" pitchFamily="34" charset="0"/>
              <a:buChar char="•"/>
              <a:defRPr/>
            </a:pPr>
            <a:r>
              <a:rPr lang="en-US" sz="1200" dirty="0" smtClean="0">
                <a:sym typeface="Wingdings"/>
              </a:rPr>
              <a:t>Pre- face-to-face</a:t>
            </a:r>
            <a:br>
              <a:rPr lang="en-US" sz="1200" dirty="0" smtClean="0">
                <a:sym typeface="Wingdings"/>
              </a:rPr>
            </a:br>
            <a:r>
              <a:rPr lang="en-US" sz="1200" dirty="0" smtClean="0">
                <a:sym typeface="Wingdings"/>
              </a:rPr>
              <a:t>t/c </a:t>
            </a:r>
            <a:r>
              <a:rPr lang="en-US" sz="1200" dirty="0" smtClean="0">
                <a:sym typeface="Wingdings"/>
              </a:rPr>
              <a:t>(EMA, HTAs)</a:t>
            </a:r>
            <a:endParaRPr lang="en-US" sz="1200" dirty="0">
              <a:sym typeface="Wingdings"/>
            </a:endParaRPr>
          </a:p>
          <a:p>
            <a:pPr>
              <a:spcBef>
                <a:spcPts val="1200"/>
              </a:spcBef>
              <a:spcAft>
                <a:spcPts val="0"/>
              </a:spcAft>
              <a:buFont typeface="Wingdings" pitchFamily="2" charset="2"/>
              <a:buChar char="è"/>
              <a:defRPr/>
            </a:pPr>
            <a:endParaRPr lang="en-US" sz="1200" dirty="0">
              <a:sym typeface="Wingdings"/>
            </a:endParaRPr>
          </a:p>
        </p:txBody>
      </p:sp>
      <p:sp>
        <p:nvSpPr>
          <p:cNvPr id="27" name="TextBox 26"/>
          <p:cNvSpPr txBox="1"/>
          <p:nvPr/>
        </p:nvSpPr>
        <p:spPr>
          <a:xfrm>
            <a:off x="5499693" y="2473747"/>
            <a:ext cx="1505541" cy="2269065"/>
          </a:xfrm>
          <a:prstGeom prst="rect">
            <a:avLst/>
          </a:prstGeom>
          <a:noFill/>
          <a:ln>
            <a:noFill/>
          </a:ln>
        </p:spPr>
        <p:txBody>
          <a:bodyPr wrap="square" lIns="36000" tIns="72000" rIns="36000" bIns="72000">
            <a:spAutoFit/>
          </a:bodyPr>
          <a:lstStyle/>
          <a:p>
            <a:pPr marL="109538" indent="-109538">
              <a:spcBef>
                <a:spcPts val="1200"/>
              </a:spcBef>
              <a:spcAft>
                <a:spcPts val="0"/>
              </a:spcAft>
              <a:buFont typeface="Arial" pitchFamily="34" charset="0"/>
              <a:buChar char="•"/>
              <a:defRPr/>
            </a:pPr>
            <a:r>
              <a:rPr lang="en-US" sz="1200" dirty="0" smtClean="0">
                <a:sym typeface="Wingdings"/>
              </a:rPr>
              <a:t>4 hour face-to-face meeting</a:t>
            </a:r>
          </a:p>
          <a:p>
            <a:pPr marL="109538" indent="-109538">
              <a:spcBef>
                <a:spcPts val="1200"/>
              </a:spcBef>
              <a:spcAft>
                <a:spcPts val="0"/>
              </a:spcAft>
              <a:buFont typeface="Arial" pitchFamily="34" charset="0"/>
              <a:buChar char="•"/>
              <a:defRPr/>
            </a:pPr>
            <a:r>
              <a:rPr lang="en-US" sz="1200" dirty="0" smtClean="0">
                <a:sym typeface="Wingdings"/>
              </a:rPr>
              <a:t>EMA and 1 HTA co-chair</a:t>
            </a:r>
            <a:endParaRPr lang="en-US" sz="1200" dirty="0">
              <a:sym typeface="Wingdings"/>
            </a:endParaRPr>
          </a:p>
          <a:p>
            <a:pPr marL="109538" lvl="1" indent="-109538">
              <a:spcBef>
                <a:spcPts val="1200"/>
              </a:spcBef>
              <a:spcAft>
                <a:spcPts val="0"/>
              </a:spcAft>
              <a:buFont typeface="Arial" pitchFamily="34" charset="0"/>
              <a:buChar char="•"/>
              <a:defRPr/>
            </a:pPr>
            <a:r>
              <a:rPr lang="en-US" sz="1200" dirty="0" smtClean="0">
                <a:sym typeface="Wingdings"/>
              </a:rPr>
              <a:t>KOLs, patient representative &amp; others may be invited as </a:t>
            </a:r>
            <a:r>
              <a:rPr lang="en-US" sz="1200" dirty="0" smtClean="0">
                <a:sym typeface="Wingdings"/>
              </a:rPr>
              <a:t>required</a:t>
            </a:r>
            <a:endParaRPr lang="en-US" sz="1200" dirty="0">
              <a:sym typeface="Wingdings"/>
            </a:endParaRPr>
          </a:p>
          <a:p>
            <a:pPr marL="688975" lvl="1" indent="-231775">
              <a:spcBef>
                <a:spcPts val="1200"/>
              </a:spcBef>
              <a:spcAft>
                <a:spcPts val="0"/>
              </a:spcAft>
              <a:buFont typeface="Wingdings" pitchFamily="2" charset="2"/>
              <a:buChar char="è"/>
              <a:defRPr/>
            </a:pPr>
            <a:endParaRPr lang="en-US" sz="1200" dirty="0">
              <a:sym typeface="Wingdings"/>
            </a:endParaRPr>
          </a:p>
        </p:txBody>
      </p:sp>
      <p:sp>
        <p:nvSpPr>
          <p:cNvPr id="25615" name="TextBox 1"/>
          <p:cNvSpPr txBox="1">
            <a:spLocks noChangeArrowheads="1"/>
          </p:cNvSpPr>
          <p:nvPr/>
        </p:nvSpPr>
        <p:spPr bwMode="auto">
          <a:xfrm>
            <a:off x="55897" y="1243740"/>
            <a:ext cx="1338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1400" dirty="0" smtClean="0">
                <a:solidFill>
                  <a:schemeClr val="tx1">
                    <a:lumMod val="65000"/>
                    <a:lumOff val="35000"/>
                  </a:schemeClr>
                </a:solidFill>
              </a:rPr>
              <a:t>Time (months)</a:t>
            </a:r>
            <a:endParaRPr lang="en-GB" altLang="en-US" sz="1400" dirty="0">
              <a:solidFill>
                <a:schemeClr val="tx1">
                  <a:lumMod val="65000"/>
                  <a:lumOff val="35000"/>
                </a:schemeClr>
              </a:solidFill>
            </a:endParaRPr>
          </a:p>
        </p:txBody>
      </p:sp>
      <p:sp>
        <p:nvSpPr>
          <p:cNvPr id="20" name="TextBox 19"/>
          <p:cNvSpPr txBox="1"/>
          <p:nvPr/>
        </p:nvSpPr>
        <p:spPr>
          <a:xfrm>
            <a:off x="7089814" y="2473747"/>
            <a:ext cx="1565990" cy="2115176"/>
          </a:xfrm>
          <a:prstGeom prst="rect">
            <a:avLst/>
          </a:prstGeom>
          <a:noFill/>
          <a:ln>
            <a:noFill/>
          </a:ln>
        </p:spPr>
        <p:txBody>
          <a:bodyPr wrap="square" lIns="36000" tIns="72000" rIns="36000" bIns="72000">
            <a:spAutoFit/>
          </a:bodyPr>
          <a:lstStyle/>
          <a:p>
            <a:pPr marL="109538" indent="-109538">
              <a:spcBef>
                <a:spcPts val="1200"/>
              </a:spcBef>
              <a:spcAft>
                <a:spcPts val="0"/>
              </a:spcAft>
              <a:buFont typeface="Arial" pitchFamily="34" charset="0"/>
              <a:buChar char="•"/>
              <a:defRPr/>
            </a:pPr>
            <a:r>
              <a:rPr lang="en-US" sz="1200" dirty="0" smtClean="0">
                <a:sym typeface="Wingdings"/>
              </a:rPr>
              <a:t>Pharma drafts minutes &amp; shares</a:t>
            </a:r>
          </a:p>
          <a:p>
            <a:pPr marL="109538" indent="-109538">
              <a:spcBef>
                <a:spcPts val="1200"/>
              </a:spcBef>
              <a:spcAft>
                <a:spcPts val="0"/>
              </a:spcAft>
              <a:buFont typeface="Arial" pitchFamily="34" charset="0"/>
              <a:buChar char="•"/>
              <a:defRPr/>
            </a:pPr>
            <a:r>
              <a:rPr lang="en-US" sz="1200" dirty="0" smtClean="0">
                <a:sym typeface="Wingdings"/>
              </a:rPr>
              <a:t>HTA/EMA inputs incorporated, revised minutes issued</a:t>
            </a:r>
          </a:p>
          <a:p>
            <a:pPr marL="109538" indent="-109538">
              <a:spcBef>
                <a:spcPts val="1200"/>
              </a:spcBef>
              <a:spcAft>
                <a:spcPts val="0"/>
              </a:spcAft>
              <a:buFont typeface="Arial" pitchFamily="34" charset="0"/>
              <a:buChar char="•"/>
              <a:defRPr/>
            </a:pPr>
            <a:r>
              <a:rPr lang="en-US" sz="1200" dirty="0" smtClean="0">
                <a:sym typeface="Wingdings"/>
              </a:rPr>
              <a:t>EMA and some HTAs issue final written advice</a:t>
            </a:r>
            <a:endParaRPr lang="en-US" sz="1200" dirty="0">
              <a:sym typeface="Wingdings"/>
            </a:endParaRPr>
          </a:p>
        </p:txBody>
      </p:sp>
      <p:sp>
        <p:nvSpPr>
          <p:cNvPr id="7" name="TextBox 6"/>
          <p:cNvSpPr txBox="1"/>
          <p:nvPr/>
        </p:nvSpPr>
        <p:spPr>
          <a:xfrm>
            <a:off x="485184" y="5189449"/>
            <a:ext cx="2905716" cy="646331"/>
          </a:xfrm>
          <a:prstGeom prst="rect">
            <a:avLst/>
          </a:prstGeom>
          <a:solidFill>
            <a:schemeClr val="bg1">
              <a:lumMod val="85000"/>
            </a:schemeClr>
          </a:solidFill>
        </p:spPr>
        <p:txBody>
          <a:bodyPr wrap="square" rtlCol="0">
            <a:spAutoFit/>
          </a:bodyPr>
          <a:lstStyle/>
          <a:p>
            <a:r>
              <a:rPr lang="en-US" sz="1200" dirty="0" smtClean="0"/>
              <a:t>Clarify questions and company position, confirm information is sufficient and appropriate</a:t>
            </a:r>
          </a:p>
        </p:txBody>
      </p:sp>
      <p:sp>
        <p:nvSpPr>
          <p:cNvPr id="29" name="TextBox 28"/>
          <p:cNvSpPr txBox="1"/>
          <p:nvPr/>
        </p:nvSpPr>
        <p:spPr>
          <a:xfrm>
            <a:off x="5003799" y="5005729"/>
            <a:ext cx="3524661" cy="400110"/>
          </a:xfrm>
          <a:prstGeom prst="rect">
            <a:avLst/>
          </a:prstGeom>
          <a:solidFill>
            <a:schemeClr val="accent3">
              <a:lumMod val="20000"/>
              <a:lumOff val="80000"/>
            </a:schemeClr>
          </a:solidFill>
          <a:ln w="19050">
            <a:solidFill>
              <a:schemeClr val="accent3">
                <a:lumMod val="60000"/>
                <a:lumOff val="40000"/>
              </a:schemeClr>
            </a:solidFill>
          </a:ln>
        </p:spPr>
        <p:txBody>
          <a:bodyPr wrap="square" rtlCol="0">
            <a:spAutoFit/>
          </a:bodyPr>
          <a:lstStyle/>
          <a:p>
            <a:pPr algn="ctr"/>
            <a:r>
              <a:rPr lang="en-US" sz="2000" b="1" dirty="0" smtClean="0"/>
              <a:t>The </a:t>
            </a:r>
            <a:r>
              <a:rPr lang="en-US" sz="2000" b="1" dirty="0" smtClean="0"/>
              <a:t>advice is non-binding</a:t>
            </a:r>
            <a:endParaRPr lang="en-US" sz="2000" b="1" dirty="0"/>
          </a:p>
        </p:txBody>
      </p:sp>
      <p:sp>
        <p:nvSpPr>
          <p:cNvPr id="14" name="Oval 13"/>
          <p:cNvSpPr/>
          <p:nvPr/>
        </p:nvSpPr>
        <p:spPr>
          <a:xfrm>
            <a:off x="485184" y="1551517"/>
            <a:ext cx="379709" cy="3797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GB" sz="1400" dirty="0" smtClean="0"/>
              <a:t>-6</a:t>
            </a:r>
            <a:endParaRPr lang="en-GB" sz="1400" dirty="0"/>
          </a:p>
        </p:txBody>
      </p:sp>
      <p:sp>
        <p:nvSpPr>
          <p:cNvPr id="18" name="Rectangle 17"/>
          <p:cNvSpPr/>
          <p:nvPr/>
        </p:nvSpPr>
        <p:spPr>
          <a:xfrm>
            <a:off x="0" y="5928102"/>
            <a:ext cx="9144000" cy="340963"/>
          </a:xfrm>
          <a:prstGeom prst="rect">
            <a:avLst/>
          </a:prstGeom>
          <a:solidFill>
            <a:srgbClr val="F2E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For further details</a:t>
            </a:r>
            <a:r>
              <a:rPr lang="en-US" sz="1000" dirty="0" smtClean="0">
                <a:solidFill>
                  <a:schemeClr val="tx1"/>
                </a:solidFill>
              </a:rPr>
              <a:t>:   http</a:t>
            </a:r>
            <a:r>
              <a:rPr lang="en-US" sz="1000" dirty="0">
                <a:solidFill>
                  <a:schemeClr val="tx1"/>
                </a:solidFill>
              </a:rPr>
              <a:t>://www.ema.europa.eu/ema/index.jsp?curl=pages/regulation/general/general_content_000049.jsp&amp;mid=WC0b01ac05800229b9</a:t>
            </a:r>
          </a:p>
        </p:txBody>
      </p:sp>
      <p:sp>
        <p:nvSpPr>
          <p:cNvPr id="32" name="Oval 31"/>
          <p:cNvSpPr/>
          <p:nvPr/>
        </p:nvSpPr>
        <p:spPr>
          <a:xfrm>
            <a:off x="2511666" y="1551517"/>
            <a:ext cx="379709" cy="3797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GB" sz="1400" dirty="0" smtClean="0"/>
              <a:t>-4</a:t>
            </a:r>
            <a:endParaRPr lang="en-GB" sz="1400" dirty="0"/>
          </a:p>
        </p:txBody>
      </p:sp>
      <p:sp>
        <p:nvSpPr>
          <p:cNvPr id="33" name="Oval 32"/>
          <p:cNvSpPr/>
          <p:nvPr/>
        </p:nvSpPr>
        <p:spPr>
          <a:xfrm>
            <a:off x="3975343" y="1551517"/>
            <a:ext cx="379709" cy="3797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GB" sz="1400" dirty="0" smtClean="0"/>
              <a:t>-2</a:t>
            </a:r>
            <a:endParaRPr lang="en-GB" sz="1400" dirty="0"/>
          </a:p>
        </p:txBody>
      </p:sp>
      <p:sp>
        <p:nvSpPr>
          <p:cNvPr id="34" name="Oval 33"/>
          <p:cNvSpPr/>
          <p:nvPr/>
        </p:nvSpPr>
        <p:spPr>
          <a:xfrm>
            <a:off x="6164239" y="1551517"/>
            <a:ext cx="379709" cy="3797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GB" sz="1400" dirty="0" smtClean="0"/>
              <a:t>0</a:t>
            </a:r>
            <a:endParaRPr lang="en-GB" sz="1400" dirty="0"/>
          </a:p>
        </p:txBody>
      </p:sp>
      <p:sp>
        <p:nvSpPr>
          <p:cNvPr id="35" name="Oval 34"/>
          <p:cNvSpPr/>
          <p:nvPr/>
        </p:nvSpPr>
        <p:spPr>
          <a:xfrm>
            <a:off x="8191204" y="1551517"/>
            <a:ext cx="379709" cy="37970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GB" sz="1400" dirty="0" smtClean="0"/>
              <a:t>+1</a:t>
            </a:r>
            <a:endParaRPr lang="en-GB" sz="1400" dirty="0"/>
          </a:p>
        </p:txBody>
      </p:sp>
      <p:sp>
        <p:nvSpPr>
          <p:cNvPr id="19" name="Freeform 18"/>
          <p:cNvSpPr/>
          <p:nvPr/>
        </p:nvSpPr>
        <p:spPr>
          <a:xfrm>
            <a:off x="1693543" y="4473416"/>
            <a:ext cx="654844" cy="711042"/>
          </a:xfrm>
          <a:custGeom>
            <a:avLst/>
            <a:gdLst>
              <a:gd name="connsiteX0" fmla="*/ 0 w 495300"/>
              <a:gd name="connsiteY0" fmla="*/ 556260 h 556260"/>
              <a:gd name="connsiteX1" fmla="*/ 495300 w 495300"/>
              <a:gd name="connsiteY1" fmla="*/ 0 h 556260"/>
              <a:gd name="connsiteX0" fmla="*/ 35 w 495335"/>
              <a:gd name="connsiteY0" fmla="*/ 556260 h 556260"/>
              <a:gd name="connsiteX1" fmla="*/ 495335 w 495335"/>
              <a:gd name="connsiteY1" fmla="*/ 0 h 556260"/>
              <a:gd name="connsiteX0" fmla="*/ 44 w 495344"/>
              <a:gd name="connsiteY0" fmla="*/ 556260 h 556260"/>
              <a:gd name="connsiteX1" fmla="*/ 495344 w 495344"/>
              <a:gd name="connsiteY1" fmla="*/ 0 h 556260"/>
              <a:gd name="connsiteX0" fmla="*/ 47 w 473916"/>
              <a:gd name="connsiteY0" fmla="*/ 715804 h 715804"/>
              <a:gd name="connsiteX1" fmla="*/ 473916 w 473916"/>
              <a:gd name="connsiteY1" fmla="*/ 0 h 715804"/>
              <a:gd name="connsiteX0" fmla="*/ 27 w 654871"/>
              <a:gd name="connsiteY0" fmla="*/ 711042 h 711042"/>
              <a:gd name="connsiteX1" fmla="*/ 654871 w 654871"/>
              <a:gd name="connsiteY1" fmla="*/ 0 h 711042"/>
              <a:gd name="connsiteX0" fmla="*/ 0 w 654844"/>
              <a:gd name="connsiteY0" fmla="*/ 711042 h 711042"/>
              <a:gd name="connsiteX1" fmla="*/ 654844 w 654844"/>
              <a:gd name="connsiteY1" fmla="*/ 0 h 711042"/>
            </a:gdLst>
            <a:ahLst/>
            <a:cxnLst>
              <a:cxn ang="0">
                <a:pos x="connsiteX0" y="connsiteY0"/>
              </a:cxn>
              <a:cxn ang="0">
                <a:pos x="connsiteX1" y="connsiteY1"/>
              </a:cxn>
            </a:cxnLst>
            <a:rect l="l" t="t" r="r" b="b"/>
            <a:pathLst>
              <a:path w="654844" h="711042">
                <a:moveTo>
                  <a:pt x="0" y="711042"/>
                </a:moveTo>
                <a:cubicBezTo>
                  <a:pt x="5556" y="347028"/>
                  <a:pt x="420688" y="73501"/>
                  <a:pt x="654844" y="0"/>
                </a:cubicBezTo>
              </a:path>
            </a:pathLst>
          </a:cu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Rectangle 20"/>
          <p:cNvSpPr/>
          <p:nvPr/>
        </p:nvSpPr>
        <p:spPr>
          <a:xfrm>
            <a:off x="7058399" y="2984500"/>
            <a:ext cx="1441342" cy="1595249"/>
          </a:xfrm>
          <a:prstGeom prst="rect">
            <a:avLst/>
          </a:prstGeom>
          <a:no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Connector 27"/>
          <p:cNvCxnSpPr>
            <a:stCxn id="21" idx="2"/>
          </p:cNvCxnSpPr>
          <p:nvPr/>
        </p:nvCxnSpPr>
        <p:spPr>
          <a:xfrm>
            <a:off x="7779070" y="4579749"/>
            <a:ext cx="0" cy="425980"/>
          </a:xfrm>
          <a:prstGeom prst="line">
            <a:avLst/>
          </a:prstGeom>
          <a:no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 name="Footer Placeholder 1"/>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Tree>
    <p:extLst>
      <p:ext uri="{BB962C8B-B14F-4D97-AF65-F5344CB8AC3E}">
        <p14:creationId xmlns:p14="http://schemas.microsoft.com/office/powerpoint/2010/main" val="10552188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Right Triangle 111"/>
          <p:cNvSpPr/>
          <p:nvPr/>
        </p:nvSpPr>
        <p:spPr>
          <a:xfrm rot="10800000">
            <a:off x="836662" y="5379720"/>
            <a:ext cx="217537" cy="365760"/>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el 1"/>
          <p:cNvSpPr>
            <a:spLocks noGrp="1"/>
          </p:cNvSpPr>
          <p:nvPr>
            <p:ph type="title"/>
          </p:nvPr>
        </p:nvSpPr>
        <p:spPr/>
        <p:txBody>
          <a:bodyPr/>
          <a:lstStyle/>
          <a:p>
            <a:r>
              <a:rPr lang="en-US" sz="2400" dirty="0" smtClean="0"/>
              <a:t>A recent perspective from the EMA:</a:t>
            </a:r>
            <a:br>
              <a:rPr lang="en-US" sz="2400" dirty="0" smtClean="0"/>
            </a:br>
            <a:r>
              <a:rPr lang="en-US" sz="2400" dirty="0" smtClean="0"/>
              <a:t>“Scientific advice throughout the life-cycle of the product”</a:t>
            </a:r>
            <a:br>
              <a:rPr lang="en-US" sz="2400" dirty="0" smtClean="0"/>
            </a:br>
            <a:r>
              <a:rPr lang="en-GB" sz="1600" dirty="0" err="1">
                <a:solidFill>
                  <a:schemeClr val="tx1">
                    <a:lumMod val="75000"/>
                    <a:lumOff val="25000"/>
                  </a:schemeClr>
                </a:solidFill>
              </a:rPr>
              <a:t>Spiros</a:t>
            </a:r>
            <a:r>
              <a:rPr lang="en-GB" sz="1600" dirty="0">
                <a:solidFill>
                  <a:schemeClr val="tx1">
                    <a:lumMod val="75000"/>
                    <a:lumOff val="25000"/>
                  </a:schemeClr>
                </a:solidFill>
              </a:rPr>
              <a:t> </a:t>
            </a:r>
            <a:r>
              <a:rPr lang="en-GB" sz="1600" dirty="0" err="1">
                <a:solidFill>
                  <a:schemeClr val="tx1">
                    <a:lumMod val="75000"/>
                    <a:lumOff val="25000"/>
                  </a:schemeClr>
                </a:solidFill>
              </a:rPr>
              <a:t>Vamvakas</a:t>
            </a:r>
            <a:r>
              <a:rPr lang="en-GB" sz="1600" dirty="0">
                <a:solidFill>
                  <a:schemeClr val="tx1">
                    <a:lumMod val="75000"/>
                    <a:lumOff val="25000"/>
                  </a:schemeClr>
                </a:solidFill>
              </a:rPr>
              <a:t>, Head of Scientific Advice, Product </a:t>
            </a:r>
            <a:r>
              <a:rPr lang="en-GB" sz="1600" dirty="0" err="1">
                <a:solidFill>
                  <a:schemeClr val="tx1">
                    <a:lumMod val="75000"/>
                    <a:lumOff val="25000"/>
                  </a:schemeClr>
                </a:solidFill>
              </a:rPr>
              <a:t>Dev’t</a:t>
            </a:r>
            <a:r>
              <a:rPr lang="en-GB" sz="1600" dirty="0">
                <a:solidFill>
                  <a:schemeClr val="tx1">
                    <a:lumMod val="75000"/>
                    <a:lumOff val="25000"/>
                  </a:schemeClr>
                </a:solidFill>
              </a:rPr>
              <a:t> Scientific Support Dept., </a:t>
            </a:r>
            <a:r>
              <a:rPr lang="en-GB" sz="1600" dirty="0" smtClean="0">
                <a:solidFill>
                  <a:schemeClr val="tx1">
                    <a:lumMod val="75000"/>
                    <a:lumOff val="25000"/>
                  </a:schemeClr>
                </a:solidFill>
              </a:rPr>
              <a:t>EMA</a:t>
            </a:r>
            <a:endParaRPr lang="en-US" sz="1600" dirty="0">
              <a:solidFill>
                <a:schemeClr val="tx1">
                  <a:lumMod val="75000"/>
                  <a:lumOff val="25000"/>
                </a:schemeClr>
              </a:solidFill>
            </a:endParaRPr>
          </a:p>
        </p:txBody>
      </p:sp>
      <p:sp>
        <p:nvSpPr>
          <p:cNvPr id="4" name="Foliennummernplatzhalter 3"/>
          <p:cNvSpPr>
            <a:spLocks noGrp="1"/>
          </p:cNvSpPr>
          <p:nvPr>
            <p:ph type="sldNum" sz="quarter" idx="12"/>
          </p:nvPr>
        </p:nvSpPr>
        <p:spPr/>
        <p:txBody>
          <a:bodyPr/>
          <a:lstStyle/>
          <a:p>
            <a:fld id="{E66AA3EA-0569-43EF-BBA3-83FDB109D582}" type="slidenum">
              <a:rPr lang="en-US" noProof="0" smtClean="0"/>
              <a:pPr/>
              <a:t>12</a:t>
            </a:fld>
            <a:endParaRPr lang="en-US" noProof="0" dirty="0" smtClean="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88"/>
          <a:stretch/>
        </p:blipFill>
        <p:spPr bwMode="auto">
          <a:xfrm>
            <a:off x="6019800" y="1370477"/>
            <a:ext cx="3033714" cy="29633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0" y="5928102"/>
            <a:ext cx="9144000" cy="340963"/>
          </a:xfrm>
          <a:prstGeom prst="rect">
            <a:avLst/>
          </a:prstGeom>
          <a:solidFill>
            <a:srgbClr val="F2E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http://www.ema.europa.eu/docs/en_GB/document_library/Presentation/2014/11/WC500177752.pdf</a:t>
            </a:r>
          </a:p>
        </p:txBody>
      </p:sp>
      <p:sp>
        <p:nvSpPr>
          <p:cNvPr id="17" name="Rectangle 16"/>
          <p:cNvSpPr/>
          <p:nvPr/>
        </p:nvSpPr>
        <p:spPr>
          <a:xfrm>
            <a:off x="504825" y="1323886"/>
            <a:ext cx="4572000" cy="400110"/>
          </a:xfrm>
          <a:prstGeom prst="rect">
            <a:avLst/>
          </a:prstGeom>
        </p:spPr>
        <p:txBody>
          <a:bodyPr>
            <a:spAutoFit/>
          </a:bodyPr>
          <a:lstStyle/>
          <a:p>
            <a:r>
              <a:rPr lang="en-US" sz="2000" dirty="0"/>
              <a:t>As of September </a:t>
            </a:r>
            <a:r>
              <a:rPr lang="en-US" sz="2000" dirty="0" smtClean="0"/>
              <a:t>2014:</a:t>
            </a:r>
            <a:endParaRPr lang="en-US" sz="2000" dirty="0"/>
          </a:p>
        </p:txBody>
      </p:sp>
      <p:sp>
        <p:nvSpPr>
          <p:cNvPr id="18" name="Oval 17"/>
          <p:cNvSpPr/>
          <p:nvPr/>
        </p:nvSpPr>
        <p:spPr>
          <a:xfrm>
            <a:off x="619125"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836662"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1054199"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1271736"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1489273"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1706809"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1924346"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p:nvSpPr>
        <p:spPr>
          <a:xfrm>
            <a:off x="2141883"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2359420"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p:cNvSpPr/>
          <p:nvPr/>
        </p:nvSpPr>
        <p:spPr>
          <a:xfrm>
            <a:off x="2576957"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p:cNvSpPr/>
          <p:nvPr/>
        </p:nvSpPr>
        <p:spPr>
          <a:xfrm>
            <a:off x="2794494"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p:nvSpPr>
        <p:spPr>
          <a:xfrm>
            <a:off x="3012030" y="2250003"/>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p:cNvSpPr/>
          <p:nvPr/>
        </p:nvSpPr>
        <p:spPr>
          <a:xfrm>
            <a:off x="619125"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p:cNvSpPr/>
          <p:nvPr/>
        </p:nvSpPr>
        <p:spPr>
          <a:xfrm>
            <a:off x="836662"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p:cNvSpPr/>
          <p:nvPr/>
        </p:nvSpPr>
        <p:spPr>
          <a:xfrm>
            <a:off x="1054199"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p:cNvSpPr/>
          <p:nvPr/>
        </p:nvSpPr>
        <p:spPr>
          <a:xfrm>
            <a:off x="1271736"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1489273"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1706809"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1924346"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p:cNvSpPr/>
          <p:nvPr/>
        </p:nvSpPr>
        <p:spPr>
          <a:xfrm>
            <a:off x="2141883"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p:cNvSpPr/>
          <p:nvPr/>
        </p:nvSpPr>
        <p:spPr>
          <a:xfrm>
            <a:off x="2359420"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p:cNvSpPr/>
          <p:nvPr/>
        </p:nvSpPr>
        <p:spPr>
          <a:xfrm>
            <a:off x="2576957"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p:cNvSpPr/>
          <p:nvPr/>
        </p:nvSpPr>
        <p:spPr>
          <a:xfrm>
            <a:off x="2794494" y="24737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p:cNvSpPr/>
          <p:nvPr/>
        </p:nvSpPr>
        <p:spPr>
          <a:xfrm>
            <a:off x="619125"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p:cNvSpPr/>
          <p:nvPr/>
        </p:nvSpPr>
        <p:spPr>
          <a:xfrm>
            <a:off x="836662"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1054199"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p:cNvSpPr/>
          <p:nvPr/>
        </p:nvSpPr>
        <p:spPr>
          <a:xfrm>
            <a:off x="1271736"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p:cNvSpPr/>
          <p:nvPr/>
        </p:nvSpPr>
        <p:spPr>
          <a:xfrm>
            <a:off x="1489273"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1706809"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p:cNvSpPr/>
          <p:nvPr/>
        </p:nvSpPr>
        <p:spPr>
          <a:xfrm>
            <a:off x="1924346"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p:cNvSpPr/>
          <p:nvPr/>
        </p:nvSpPr>
        <p:spPr>
          <a:xfrm>
            <a:off x="2141883"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p:cNvSpPr/>
          <p:nvPr/>
        </p:nvSpPr>
        <p:spPr>
          <a:xfrm>
            <a:off x="2359420"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p:cNvSpPr/>
          <p:nvPr/>
        </p:nvSpPr>
        <p:spPr>
          <a:xfrm>
            <a:off x="2576957"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p:cNvSpPr/>
          <p:nvPr/>
        </p:nvSpPr>
        <p:spPr>
          <a:xfrm>
            <a:off x="2794494" y="2697402"/>
            <a:ext cx="176248" cy="1762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Rectangle 88"/>
          <p:cNvSpPr/>
          <p:nvPr/>
        </p:nvSpPr>
        <p:spPr>
          <a:xfrm>
            <a:off x="584138" y="1774484"/>
            <a:ext cx="2749535" cy="369332"/>
          </a:xfrm>
          <a:prstGeom prst="rect">
            <a:avLst/>
          </a:prstGeom>
        </p:spPr>
        <p:txBody>
          <a:bodyPr wrap="none" anchor="b">
            <a:spAutoFit/>
          </a:bodyPr>
          <a:lstStyle/>
          <a:p>
            <a:r>
              <a:rPr lang="en-US" sz="1800" dirty="0"/>
              <a:t>34 </a:t>
            </a:r>
            <a:r>
              <a:rPr lang="en-US" sz="1800" dirty="0" smtClean="0"/>
              <a:t>PSA procedures </a:t>
            </a:r>
            <a:r>
              <a:rPr lang="en-US" sz="1800" dirty="0"/>
              <a:t>done</a:t>
            </a:r>
            <a:endParaRPr lang="en-GB" sz="1800" dirty="0"/>
          </a:p>
        </p:txBody>
      </p:sp>
      <p:sp>
        <p:nvSpPr>
          <p:cNvPr id="91" name="Rectangle 90"/>
          <p:cNvSpPr/>
          <p:nvPr/>
        </p:nvSpPr>
        <p:spPr>
          <a:xfrm>
            <a:off x="3595256" y="2227319"/>
            <a:ext cx="1261884" cy="646331"/>
          </a:xfrm>
          <a:prstGeom prst="rect">
            <a:avLst/>
          </a:prstGeom>
        </p:spPr>
        <p:txBody>
          <a:bodyPr wrap="none" anchor="b">
            <a:spAutoFit/>
          </a:bodyPr>
          <a:lstStyle/>
          <a:p>
            <a:r>
              <a:rPr lang="en-US" sz="1800" dirty="0"/>
              <a:t>5 </a:t>
            </a:r>
            <a:r>
              <a:rPr lang="en-US" sz="1800" dirty="0" smtClean="0"/>
              <a:t>currently</a:t>
            </a:r>
            <a:br>
              <a:rPr lang="en-US" sz="1800" dirty="0" smtClean="0"/>
            </a:br>
            <a:r>
              <a:rPr lang="en-US" sz="1800" dirty="0" smtClean="0"/>
              <a:t>ongoing </a:t>
            </a:r>
            <a:endParaRPr lang="en-GB" sz="1800" dirty="0"/>
          </a:p>
        </p:txBody>
      </p:sp>
      <p:sp>
        <p:nvSpPr>
          <p:cNvPr id="92" name="Oval 91"/>
          <p:cNvSpPr/>
          <p:nvPr/>
        </p:nvSpPr>
        <p:spPr>
          <a:xfrm>
            <a:off x="3229567" y="2250003"/>
            <a:ext cx="176248" cy="17624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Oval 92"/>
          <p:cNvSpPr/>
          <p:nvPr/>
        </p:nvSpPr>
        <p:spPr>
          <a:xfrm>
            <a:off x="3012030" y="2473702"/>
            <a:ext cx="176248" cy="17624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Oval 93"/>
          <p:cNvSpPr/>
          <p:nvPr/>
        </p:nvSpPr>
        <p:spPr>
          <a:xfrm>
            <a:off x="3229567" y="2473702"/>
            <a:ext cx="176248" cy="17624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Oval 94"/>
          <p:cNvSpPr/>
          <p:nvPr/>
        </p:nvSpPr>
        <p:spPr>
          <a:xfrm>
            <a:off x="3012030" y="2697402"/>
            <a:ext cx="176248" cy="17624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Oval 95"/>
          <p:cNvSpPr/>
          <p:nvPr/>
        </p:nvSpPr>
        <p:spPr>
          <a:xfrm>
            <a:off x="3229567" y="2697402"/>
            <a:ext cx="176248" cy="17624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1" name="Straight Connector 100"/>
          <p:cNvCxnSpPr/>
          <p:nvPr/>
        </p:nvCxnSpPr>
        <p:spPr>
          <a:xfrm>
            <a:off x="619125" y="2194616"/>
            <a:ext cx="256915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3499428" y="2227319"/>
            <a:ext cx="0" cy="6248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endCxn id="91" idx="1"/>
          </p:cNvCxnSpPr>
          <p:nvPr/>
        </p:nvCxnSpPr>
        <p:spPr>
          <a:xfrm>
            <a:off x="3499428" y="2550484"/>
            <a:ext cx="95828"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rot="16200000">
            <a:off x="1861617" y="2146701"/>
            <a:ext cx="95828"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Rectangle 110"/>
          <p:cNvSpPr/>
          <p:nvPr/>
        </p:nvSpPr>
        <p:spPr>
          <a:xfrm>
            <a:off x="504825" y="3314611"/>
            <a:ext cx="5372100" cy="1015663"/>
          </a:xfrm>
          <a:prstGeom prst="rect">
            <a:avLst/>
          </a:prstGeom>
        </p:spPr>
        <p:txBody>
          <a:bodyPr wrap="square">
            <a:spAutoFit/>
          </a:bodyPr>
          <a:lstStyle/>
          <a:p>
            <a:pPr>
              <a:spcBef>
                <a:spcPts val="600"/>
              </a:spcBef>
            </a:pPr>
            <a:r>
              <a:rPr lang="en-US" sz="2000" dirty="0"/>
              <a:t>Common discussions around elements which are necessary for the benefit/risk assessment (Regulators) and for added value (HTAs) </a:t>
            </a:r>
          </a:p>
        </p:txBody>
      </p:sp>
      <p:sp>
        <p:nvSpPr>
          <p:cNvPr id="113" name="Rounded Rectangle 112"/>
          <p:cNvSpPr/>
          <p:nvPr/>
        </p:nvSpPr>
        <p:spPr>
          <a:xfrm>
            <a:off x="2447544" y="4495800"/>
            <a:ext cx="1699006" cy="99060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400" dirty="0">
                <a:solidFill>
                  <a:schemeClr val="tx1"/>
                </a:solidFill>
              </a:rPr>
              <a:t>Clinical </a:t>
            </a:r>
            <a:r>
              <a:rPr lang="en-GB" sz="1400" dirty="0" smtClean="0">
                <a:solidFill>
                  <a:schemeClr val="tx1"/>
                </a:solidFill>
              </a:rPr>
              <a:t>endpoints</a:t>
            </a:r>
            <a:r>
              <a:rPr lang="en-GB" sz="1400" dirty="0">
                <a:solidFill>
                  <a:schemeClr val="tx1"/>
                </a:solidFill>
              </a:rPr>
              <a:t>: </a:t>
            </a:r>
            <a:r>
              <a:rPr lang="en-GB" sz="1400" dirty="0" smtClean="0">
                <a:solidFill>
                  <a:schemeClr val="tx1"/>
                </a:solidFill>
              </a:rPr>
              <a:t>Survival,</a:t>
            </a:r>
            <a:br>
              <a:rPr lang="en-GB" sz="1400" dirty="0" smtClean="0">
                <a:solidFill>
                  <a:schemeClr val="tx1"/>
                </a:solidFill>
              </a:rPr>
            </a:br>
            <a:r>
              <a:rPr lang="en-GB" sz="1400" dirty="0" smtClean="0">
                <a:solidFill>
                  <a:schemeClr val="tx1"/>
                </a:solidFill>
              </a:rPr>
              <a:t>quality </a:t>
            </a:r>
            <a:r>
              <a:rPr lang="en-GB" sz="1400" dirty="0">
                <a:solidFill>
                  <a:schemeClr val="tx1"/>
                </a:solidFill>
              </a:rPr>
              <a:t>of life </a:t>
            </a:r>
          </a:p>
        </p:txBody>
      </p:sp>
      <p:sp>
        <p:nvSpPr>
          <p:cNvPr id="114" name="Rounded Rectangle 113"/>
          <p:cNvSpPr/>
          <p:nvPr/>
        </p:nvSpPr>
        <p:spPr>
          <a:xfrm>
            <a:off x="4276998" y="4495800"/>
            <a:ext cx="1699006" cy="99060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400" dirty="0">
                <a:solidFill>
                  <a:schemeClr val="tx1"/>
                </a:solidFill>
              </a:rPr>
              <a:t>Trial duration </a:t>
            </a:r>
          </a:p>
        </p:txBody>
      </p:sp>
      <p:sp>
        <p:nvSpPr>
          <p:cNvPr id="115" name="Rounded Rectangle 114"/>
          <p:cNvSpPr/>
          <p:nvPr/>
        </p:nvSpPr>
        <p:spPr>
          <a:xfrm>
            <a:off x="6096273" y="4495800"/>
            <a:ext cx="1699006" cy="99060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400" dirty="0">
                <a:solidFill>
                  <a:schemeClr val="tx1"/>
                </a:solidFill>
              </a:rPr>
              <a:t>Patient population to be included </a:t>
            </a:r>
            <a:r>
              <a:rPr lang="en-GB" sz="1400" dirty="0" smtClean="0">
                <a:solidFill>
                  <a:schemeClr val="tx1"/>
                </a:solidFill>
              </a:rPr>
              <a:t/>
            </a:r>
            <a:br>
              <a:rPr lang="en-GB" sz="1400" dirty="0" smtClean="0">
                <a:solidFill>
                  <a:schemeClr val="tx1"/>
                </a:solidFill>
              </a:rPr>
            </a:br>
            <a:r>
              <a:rPr lang="en-GB" sz="1400" dirty="0" smtClean="0">
                <a:solidFill>
                  <a:schemeClr val="tx1"/>
                </a:solidFill>
              </a:rPr>
              <a:t>pre/post-marketing </a:t>
            </a:r>
            <a:endParaRPr lang="en-GB" sz="1400" dirty="0">
              <a:solidFill>
                <a:schemeClr val="tx1"/>
              </a:solidFill>
            </a:endParaRPr>
          </a:p>
        </p:txBody>
      </p:sp>
      <p:sp>
        <p:nvSpPr>
          <p:cNvPr id="117" name="Right Triangle 116"/>
          <p:cNvSpPr/>
          <p:nvPr/>
        </p:nvSpPr>
        <p:spPr>
          <a:xfrm rot="10800000">
            <a:off x="2603218" y="5379720"/>
            <a:ext cx="217537" cy="365760"/>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8" name="Right Triangle 117"/>
          <p:cNvSpPr/>
          <p:nvPr/>
        </p:nvSpPr>
        <p:spPr>
          <a:xfrm rot="10800000">
            <a:off x="4463231" y="5379720"/>
            <a:ext cx="217537" cy="365760"/>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9" name="Right Triangle 118"/>
          <p:cNvSpPr/>
          <p:nvPr/>
        </p:nvSpPr>
        <p:spPr>
          <a:xfrm rot="10800000">
            <a:off x="6284411" y="5379720"/>
            <a:ext cx="217537" cy="365760"/>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ooter Placeholder 4"/>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
        <p:nvSpPr>
          <p:cNvPr id="109" name="Rounded Rectangle 108"/>
          <p:cNvSpPr/>
          <p:nvPr/>
        </p:nvSpPr>
        <p:spPr>
          <a:xfrm>
            <a:off x="619125" y="4495800"/>
            <a:ext cx="1699006" cy="99060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400" dirty="0">
                <a:solidFill>
                  <a:schemeClr val="tx1"/>
                </a:solidFill>
              </a:rPr>
              <a:t>Comparator: placebo, active comparator </a:t>
            </a:r>
          </a:p>
        </p:txBody>
      </p:sp>
    </p:spTree>
    <p:extLst>
      <p:ext uri="{BB962C8B-B14F-4D97-AF65-F5344CB8AC3E}">
        <p14:creationId xmlns:p14="http://schemas.microsoft.com/office/powerpoint/2010/main" val="23695048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EMA Workshop on Early Scientific Advice</a:t>
            </a:r>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13</a:t>
            </a:fld>
            <a:endParaRPr lang="en-US" noProof="0" dirty="0" smtClean="0"/>
          </a:p>
        </p:txBody>
      </p:sp>
      <p:sp>
        <p:nvSpPr>
          <p:cNvPr id="5" name="Text Placeholder 4"/>
          <p:cNvSpPr>
            <a:spLocks noGrp="1"/>
          </p:cNvSpPr>
          <p:nvPr>
            <p:ph type="body" sz="quarter" idx="10"/>
          </p:nvPr>
        </p:nvSpPr>
        <p:spPr/>
        <p:txBody>
          <a:bodyPr/>
          <a:lstStyle/>
          <a:p>
            <a:r>
              <a:rPr lang="en-US" sz="1800" i="0" smtClean="0">
                <a:solidFill>
                  <a:schemeClr val="tx1">
                    <a:lumMod val="75000"/>
                    <a:lumOff val="25000"/>
                  </a:schemeClr>
                </a:solidFill>
              </a:rPr>
              <a:t>London, 26th November 2013</a:t>
            </a:r>
            <a:endParaRPr lang="en-US" sz="1800" i="0" dirty="0">
              <a:solidFill>
                <a:schemeClr val="tx1">
                  <a:lumMod val="75000"/>
                  <a:lumOff val="25000"/>
                </a:schemeClr>
              </a:solidFill>
            </a:endParaRPr>
          </a:p>
        </p:txBody>
      </p:sp>
      <p:sp>
        <p:nvSpPr>
          <p:cNvPr id="6" name="Content Placeholder 5"/>
          <p:cNvSpPr>
            <a:spLocks noGrp="1"/>
          </p:cNvSpPr>
          <p:nvPr>
            <p:ph idx="1"/>
          </p:nvPr>
        </p:nvSpPr>
        <p:spPr>
          <a:xfrm>
            <a:off x="523876" y="1346200"/>
            <a:ext cx="5848349" cy="4940320"/>
          </a:xfrm>
        </p:spPr>
        <p:txBody>
          <a:bodyPr/>
          <a:lstStyle/>
          <a:p>
            <a:pPr>
              <a:lnSpc>
                <a:spcPct val="100000"/>
              </a:lnSpc>
              <a:spcBef>
                <a:spcPts val="1200"/>
              </a:spcBef>
            </a:pPr>
            <a:r>
              <a:rPr lang="en-US" sz="1800" dirty="0" smtClean="0"/>
              <a:t>Workshop was heavily (over-) subscribed</a:t>
            </a:r>
          </a:p>
          <a:p>
            <a:pPr lvl="1">
              <a:lnSpc>
                <a:spcPct val="100000"/>
              </a:lnSpc>
              <a:spcBef>
                <a:spcPts val="300"/>
              </a:spcBef>
            </a:pPr>
            <a:r>
              <a:rPr lang="en-US" sz="1400" dirty="0" smtClean="0"/>
              <a:t>&gt;300 participants</a:t>
            </a:r>
          </a:p>
          <a:p>
            <a:pPr>
              <a:lnSpc>
                <a:spcPct val="100000"/>
              </a:lnSpc>
              <a:spcBef>
                <a:spcPts val="1200"/>
              </a:spcBef>
            </a:pPr>
            <a:r>
              <a:rPr lang="en-US" sz="1800" dirty="0" smtClean="0"/>
              <a:t>EFPIA Industry Survey results shared:</a:t>
            </a:r>
            <a:br>
              <a:rPr lang="en-US" sz="1800" dirty="0" smtClean="0"/>
            </a:br>
            <a:r>
              <a:rPr lang="en-US" sz="1200" dirty="0" smtClean="0"/>
              <a:t>23 pharma companies contributed</a:t>
            </a:r>
            <a:br>
              <a:rPr lang="en-US" sz="1200" dirty="0" smtClean="0"/>
            </a:br>
            <a:r>
              <a:rPr lang="en-US" sz="1200" dirty="0" smtClean="0"/>
              <a:t>12 with experience of the scientific advice process</a:t>
            </a:r>
            <a:br>
              <a:rPr lang="en-US" sz="1200" dirty="0" smtClean="0"/>
            </a:br>
            <a:r>
              <a:rPr lang="en-US" sz="1200" dirty="0" smtClean="0"/>
              <a:t>7 had experience of PSA with EMA + multiple HTAs:</a:t>
            </a:r>
          </a:p>
          <a:p>
            <a:pPr lvl="1">
              <a:lnSpc>
                <a:spcPct val="100000"/>
              </a:lnSpc>
              <a:spcBef>
                <a:spcPts val="1200"/>
              </a:spcBef>
            </a:pPr>
            <a:r>
              <a:rPr lang="en-US" sz="1600" dirty="0" smtClean="0"/>
              <a:t>84% said they found the advice very useful or moderately useful</a:t>
            </a:r>
          </a:p>
          <a:p>
            <a:pPr lvl="1">
              <a:lnSpc>
                <a:spcPct val="100000"/>
              </a:lnSpc>
              <a:spcBef>
                <a:spcPts val="1200"/>
              </a:spcBef>
            </a:pPr>
            <a:r>
              <a:rPr lang="en-US" sz="1600" dirty="0" smtClean="0"/>
              <a:t>8 companies said they intended to use the PSA process again in the next two years (none of the companies in the survey said  “No”)</a:t>
            </a:r>
          </a:p>
          <a:p>
            <a:pPr>
              <a:lnSpc>
                <a:spcPct val="100000"/>
              </a:lnSpc>
              <a:spcBef>
                <a:spcPts val="1200"/>
              </a:spcBef>
            </a:pPr>
            <a:r>
              <a:rPr lang="en-US" sz="1800" dirty="0" smtClean="0"/>
              <a:t>Suggestions for improvement: optimizing the procedure with process guidance, clear ownership, HTA engagement, clear HTA outputs, expertise in meetings, procedure flexibility and streamlining</a:t>
            </a:r>
            <a:endParaRPr lang="en-US" sz="1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1589" y="988863"/>
            <a:ext cx="2046458" cy="2813880"/>
          </a:xfrm>
          <a:prstGeom prst="rect">
            <a:avLst/>
          </a:prstGeom>
          <a:noFill/>
          <a:ln w="15875">
            <a:noFill/>
            <a:miter lim="800000"/>
            <a:headEnd/>
            <a:tailEnd/>
          </a:ln>
          <a:effectLst>
            <a:outerShdw blurRad="203200" dist="1016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
        <p:nvSpPr>
          <p:cNvPr id="9" name="Rectangle 8"/>
          <p:cNvSpPr/>
          <p:nvPr/>
        </p:nvSpPr>
        <p:spPr>
          <a:xfrm>
            <a:off x="0" y="5928102"/>
            <a:ext cx="9144000" cy="340963"/>
          </a:xfrm>
          <a:prstGeom prst="rect">
            <a:avLst/>
          </a:prstGeom>
          <a:solidFill>
            <a:srgbClr val="F2EF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http://www.ema.europa.eu/ema/index.jsp?curl=pages/news_and_events/events/2013/06/event_detail_000721.jsp&amp;mid=WC0b01ac058004d5c3</a:t>
            </a:r>
          </a:p>
        </p:txBody>
      </p:sp>
      <p:sp>
        <p:nvSpPr>
          <p:cNvPr id="7" name="Footer Placeholder 6"/>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395430497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4"/>
          </p:nvPr>
        </p:nvSpPr>
        <p:spPr/>
        <p:txBody>
          <a:bodyPr/>
          <a:lstStyle/>
          <a:p>
            <a:fld id="{E66AA3EA-0569-43EF-BBA3-83FDB109D582}" type="slidenum">
              <a:rPr lang="en-US" noProof="0" smtClean="0"/>
              <a:pPr/>
              <a:t>14</a:t>
            </a:fld>
            <a:endParaRPr lang="en-US" noProof="0" dirty="0" smtClean="0"/>
          </a:p>
        </p:txBody>
      </p:sp>
      <p:sp>
        <p:nvSpPr>
          <p:cNvPr id="5" name="Textplatzhalter 4"/>
          <p:cNvSpPr>
            <a:spLocks noGrp="1"/>
          </p:cNvSpPr>
          <p:nvPr>
            <p:ph type="body" sz="quarter" idx="10"/>
          </p:nvPr>
        </p:nvSpPr>
        <p:spPr/>
        <p:txBody>
          <a:bodyPr/>
          <a:lstStyle/>
          <a:p>
            <a:r>
              <a:rPr lang="en-US" sz="1800" i="0" smtClean="0">
                <a:solidFill>
                  <a:schemeClr val="tx1">
                    <a:lumMod val="75000"/>
                    <a:lumOff val="25000"/>
                  </a:schemeClr>
                </a:solidFill>
              </a:rPr>
              <a:t>5 projects completed, 2 more currently being prepared </a:t>
            </a:r>
            <a:endParaRPr lang="en-US" sz="1800" i="0" dirty="0">
              <a:solidFill>
                <a:schemeClr val="tx1">
                  <a:lumMod val="75000"/>
                  <a:lumOff val="25000"/>
                </a:schemeClr>
              </a:solidFill>
            </a:endParaRPr>
          </a:p>
        </p:txBody>
      </p:sp>
      <p:sp>
        <p:nvSpPr>
          <p:cNvPr id="2" name="Titel 1"/>
          <p:cNvSpPr>
            <a:spLocks noGrp="1"/>
          </p:cNvSpPr>
          <p:nvPr>
            <p:ph type="title"/>
          </p:nvPr>
        </p:nvSpPr>
        <p:spPr/>
        <p:txBody>
          <a:bodyPr/>
          <a:lstStyle/>
          <a:p>
            <a:r>
              <a:rPr lang="en-US" smtClean="0"/>
              <a:t>Novartis’ experience with Parallel Scientific Advice </a:t>
            </a:r>
            <a:endParaRPr lang="en-US" dirty="0"/>
          </a:p>
        </p:txBody>
      </p:sp>
      <p:sp>
        <p:nvSpPr>
          <p:cNvPr id="11" name="Right Arrow 10"/>
          <p:cNvSpPr/>
          <p:nvPr/>
        </p:nvSpPr>
        <p:spPr>
          <a:xfrm>
            <a:off x="0" y="1303503"/>
            <a:ext cx="9012264" cy="643180"/>
          </a:xfrm>
          <a:prstGeom prst="rightArrow">
            <a:avLst>
              <a:gd name="adj1" fmla="val 64458"/>
              <a:gd name="adj2"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p:cNvCxnSpPr/>
          <p:nvPr/>
        </p:nvCxnSpPr>
        <p:spPr>
          <a:xfrm flipV="1">
            <a:off x="3408155" y="1825148"/>
            <a:ext cx="0" cy="5055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1026502" y="1425038"/>
            <a:ext cx="7090996" cy="400110"/>
            <a:chOff x="992196" y="3644363"/>
            <a:chExt cx="7090996" cy="400110"/>
          </a:xfrm>
        </p:grpSpPr>
        <p:sp>
          <p:nvSpPr>
            <p:cNvPr id="12" name="TextBox 11"/>
            <p:cNvSpPr txBox="1"/>
            <p:nvPr/>
          </p:nvSpPr>
          <p:spPr>
            <a:xfrm>
              <a:off x="992196" y="3644363"/>
              <a:ext cx="741165" cy="400110"/>
            </a:xfrm>
            <a:prstGeom prst="rect">
              <a:avLst/>
            </a:prstGeom>
            <a:noFill/>
          </p:spPr>
          <p:txBody>
            <a:bodyPr wrap="none" rtlCol="0" anchor="ctr">
              <a:spAutoFit/>
            </a:bodyPr>
            <a:lstStyle/>
            <a:p>
              <a:pPr algn="ctr"/>
              <a:r>
                <a:rPr lang="en-GB" sz="2000" b="1" dirty="0" smtClean="0">
                  <a:solidFill>
                    <a:schemeClr val="bg1"/>
                  </a:solidFill>
                </a:rPr>
                <a:t>2011</a:t>
              </a:r>
              <a:endParaRPr lang="en-GB" sz="2000" b="1" dirty="0">
                <a:solidFill>
                  <a:schemeClr val="bg1"/>
                </a:solidFill>
              </a:endParaRPr>
            </a:p>
          </p:txBody>
        </p:sp>
        <p:sp>
          <p:nvSpPr>
            <p:cNvPr id="14" name="TextBox 13"/>
            <p:cNvSpPr txBox="1"/>
            <p:nvPr/>
          </p:nvSpPr>
          <p:spPr>
            <a:xfrm>
              <a:off x="3094635" y="3644363"/>
              <a:ext cx="755336" cy="400110"/>
            </a:xfrm>
            <a:prstGeom prst="rect">
              <a:avLst/>
            </a:prstGeom>
            <a:noFill/>
          </p:spPr>
          <p:txBody>
            <a:bodyPr wrap="none" rtlCol="0" anchor="ctr">
              <a:spAutoFit/>
            </a:bodyPr>
            <a:lstStyle/>
            <a:p>
              <a:pPr algn="ctr"/>
              <a:r>
                <a:rPr lang="en-GB" sz="2000" b="1" dirty="0" smtClean="0">
                  <a:solidFill>
                    <a:schemeClr val="bg1"/>
                  </a:solidFill>
                </a:rPr>
                <a:t>2012</a:t>
              </a:r>
              <a:endParaRPr lang="en-GB" sz="2000" b="1" dirty="0">
                <a:solidFill>
                  <a:schemeClr val="bg1"/>
                </a:solidFill>
              </a:endParaRPr>
            </a:p>
          </p:txBody>
        </p:sp>
        <p:sp>
          <p:nvSpPr>
            <p:cNvPr id="15" name="TextBox 14"/>
            <p:cNvSpPr txBox="1"/>
            <p:nvPr/>
          </p:nvSpPr>
          <p:spPr>
            <a:xfrm>
              <a:off x="5211245" y="3644363"/>
              <a:ext cx="755336" cy="400110"/>
            </a:xfrm>
            <a:prstGeom prst="rect">
              <a:avLst/>
            </a:prstGeom>
            <a:noFill/>
          </p:spPr>
          <p:txBody>
            <a:bodyPr wrap="none" rtlCol="0" anchor="ctr">
              <a:spAutoFit/>
            </a:bodyPr>
            <a:lstStyle/>
            <a:p>
              <a:pPr algn="ctr"/>
              <a:r>
                <a:rPr lang="en-GB" sz="2000" b="1" dirty="0" smtClean="0">
                  <a:solidFill>
                    <a:schemeClr val="bg1"/>
                  </a:solidFill>
                </a:rPr>
                <a:t>2013</a:t>
              </a:r>
              <a:endParaRPr lang="en-GB" sz="2000" b="1" dirty="0">
                <a:solidFill>
                  <a:schemeClr val="bg1"/>
                </a:solidFill>
              </a:endParaRPr>
            </a:p>
          </p:txBody>
        </p:sp>
        <p:sp>
          <p:nvSpPr>
            <p:cNvPr id="16" name="TextBox 15"/>
            <p:cNvSpPr txBox="1"/>
            <p:nvPr/>
          </p:nvSpPr>
          <p:spPr>
            <a:xfrm>
              <a:off x="7327856" y="3644363"/>
              <a:ext cx="755336" cy="400110"/>
            </a:xfrm>
            <a:prstGeom prst="rect">
              <a:avLst/>
            </a:prstGeom>
            <a:noFill/>
          </p:spPr>
          <p:txBody>
            <a:bodyPr wrap="none" rtlCol="0" anchor="ctr">
              <a:spAutoFit/>
            </a:bodyPr>
            <a:lstStyle/>
            <a:p>
              <a:pPr algn="ctr"/>
              <a:r>
                <a:rPr lang="en-GB" sz="2000" b="1" dirty="0" smtClean="0">
                  <a:solidFill>
                    <a:schemeClr val="bg1"/>
                  </a:solidFill>
                </a:rPr>
                <a:t>2014</a:t>
              </a:r>
              <a:endParaRPr lang="en-GB" sz="2000" b="1" dirty="0">
                <a:solidFill>
                  <a:schemeClr val="bg1"/>
                </a:solidFill>
              </a:endParaRPr>
            </a:p>
          </p:txBody>
        </p:sp>
      </p:grpSp>
      <p:sp>
        <p:nvSpPr>
          <p:cNvPr id="19" name="Rectangle 18"/>
          <p:cNvSpPr/>
          <p:nvPr/>
        </p:nvSpPr>
        <p:spPr>
          <a:xfrm>
            <a:off x="161925" y="23306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a:t>Rheumatoid </a:t>
            </a:r>
            <a:r>
              <a:rPr lang="en-US" sz="1800" b="1" dirty="0" smtClean="0"/>
              <a:t>arthritis</a:t>
            </a:r>
            <a:endParaRPr lang="en-US" sz="1800" b="1" dirty="0"/>
          </a:p>
        </p:txBody>
      </p:sp>
      <p:sp>
        <p:nvSpPr>
          <p:cNvPr id="20" name="Rectangle 19"/>
          <p:cNvSpPr/>
          <p:nvPr/>
        </p:nvSpPr>
        <p:spPr>
          <a:xfrm>
            <a:off x="1963870" y="23306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smtClean="0"/>
              <a:t>Food</a:t>
            </a:r>
            <a:br>
              <a:rPr lang="en-US" sz="1800" b="1" dirty="0" smtClean="0"/>
            </a:br>
            <a:r>
              <a:rPr lang="en-US" sz="1800" b="1" dirty="0" smtClean="0"/>
              <a:t>allergies</a:t>
            </a:r>
            <a:endParaRPr lang="en-US" sz="1800" b="1" dirty="0"/>
          </a:p>
        </p:txBody>
      </p:sp>
      <p:sp>
        <p:nvSpPr>
          <p:cNvPr id="21" name="Rectangle 20"/>
          <p:cNvSpPr/>
          <p:nvPr/>
        </p:nvSpPr>
        <p:spPr>
          <a:xfrm>
            <a:off x="3765815" y="23306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smtClean="0"/>
              <a:t>Heart</a:t>
            </a:r>
            <a:br>
              <a:rPr lang="en-US" sz="1800" b="1" dirty="0" smtClean="0"/>
            </a:br>
            <a:r>
              <a:rPr lang="en-US" sz="1800" b="1" dirty="0" smtClean="0"/>
              <a:t>failure</a:t>
            </a:r>
            <a:endParaRPr lang="en-US" sz="1800" b="1" dirty="0"/>
          </a:p>
        </p:txBody>
      </p:sp>
      <p:sp>
        <p:nvSpPr>
          <p:cNvPr id="22" name="Rectangle 21"/>
          <p:cNvSpPr/>
          <p:nvPr/>
        </p:nvSpPr>
        <p:spPr>
          <a:xfrm>
            <a:off x="5567759" y="23306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a:t>Uveitis</a:t>
            </a:r>
            <a:endParaRPr lang="en-GB" sz="1800" b="1" dirty="0"/>
          </a:p>
        </p:txBody>
      </p:sp>
      <p:sp>
        <p:nvSpPr>
          <p:cNvPr id="23" name="Rectangle 22"/>
          <p:cNvSpPr/>
          <p:nvPr/>
        </p:nvSpPr>
        <p:spPr>
          <a:xfrm>
            <a:off x="7369702" y="23306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smtClean="0"/>
              <a:t>Cachexia</a:t>
            </a:r>
            <a:endParaRPr lang="en-US" sz="1800" b="1" dirty="0"/>
          </a:p>
        </p:txBody>
      </p:sp>
      <p:cxnSp>
        <p:nvCxnSpPr>
          <p:cNvPr id="26" name="Straight Connector 25"/>
          <p:cNvCxnSpPr/>
          <p:nvPr/>
        </p:nvCxnSpPr>
        <p:spPr>
          <a:xfrm flipV="1">
            <a:off x="1397084" y="1825148"/>
            <a:ext cx="0" cy="5055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5243756" y="1825148"/>
            <a:ext cx="164621" cy="5055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flipV="1">
            <a:off x="5567759" y="1825148"/>
            <a:ext cx="164621" cy="5055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7739830" y="1825148"/>
            <a:ext cx="0" cy="5055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24767663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smtClean="0"/>
              <a:t>Some typical Questions discussed during PSA</a:t>
            </a:r>
            <a:endParaRPr lang="en-US" sz="2400" dirty="0"/>
          </a:p>
        </p:txBody>
      </p:sp>
      <p:sp>
        <p:nvSpPr>
          <p:cNvPr id="4" name="Slide Number Placeholder 3"/>
          <p:cNvSpPr>
            <a:spLocks noGrp="1"/>
          </p:cNvSpPr>
          <p:nvPr>
            <p:ph type="sldNum" sz="quarter" idx="12"/>
          </p:nvPr>
        </p:nvSpPr>
        <p:spPr/>
        <p:txBody>
          <a:bodyPr/>
          <a:lstStyle/>
          <a:p>
            <a:fld id="{E66AA3EA-0569-43EF-BBA3-83FDB109D582}" type="slidenum">
              <a:rPr lang="en-US" noProof="0" smtClean="0"/>
              <a:pPr/>
              <a:t>15</a:t>
            </a:fld>
            <a:endParaRPr lang="en-US" noProof="0" dirty="0" smtClean="0"/>
          </a:p>
        </p:txBody>
      </p:sp>
      <p:sp>
        <p:nvSpPr>
          <p:cNvPr id="19" name="Rounded Rectangle 18"/>
          <p:cNvSpPr/>
          <p:nvPr/>
        </p:nvSpPr>
        <p:spPr>
          <a:xfrm>
            <a:off x="390524" y="1234025"/>
            <a:ext cx="3838362" cy="137922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600" dirty="0">
                <a:solidFill>
                  <a:schemeClr val="tx1"/>
                </a:solidFill>
              </a:rPr>
              <a:t>Do the agencies agree that a composite endpoint is clinically relevant and appropriate as the primary endpoint in the phase III outcomes trial?</a:t>
            </a:r>
          </a:p>
        </p:txBody>
      </p:sp>
      <p:sp>
        <p:nvSpPr>
          <p:cNvPr id="21" name="Rounded Rectangle 20"/>
          <p:cNvSpPr/>
          <p:nvPr/>
        </p:nvSpPr>
        <p:spPr>
          <a:xfrm>
            <a:off x="390524" y="4727947"/>
            <a:ext cx="3838362" cy="137922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600" dirty="0">
                <a:solidFill>
                  <a:schemeClr val="tx1"/>
                </a:solidFill>
              </a:rPr>
              <a:t>In the absence of an approved standard of care, what would be an appropriate comparator to demonstrate the cost-effectiveness</a:t>
            </a:r>
          </a:p>
        </p:txBody>
      </p:sp>
      <p:sp>
        <p:nvSpPr>
          <p:cNvPr id="23" name="Rounded Rectangle 22"/>
          <p:cNvSpPr/>
          <p:nvPr/>
        </p:nvSpPr>
        <p:spPr>
          <a:xfrm>
            <a:off x="4683337" y="1234025"/>
            <a:ext cx="3838362" cy="137922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600" dirty="0">
                <a:solidFill>
                  <a:schemeClr val="tx1"/>
                </a:solidFill>
              </a:rPr>
              <a:t>Is the proposed target patient population and the strategies to identify those subgroup(s) at higher risk appropriate?</a:t>
            </a:r>
          </a:p>
        </p:txBody>
      </p:sp>
      <p:sp>
        <p:nvSpPr>
          <p:cNvPr id="24" name="Rounded Rectangle 23"/>
          <p:cNvSpPr/>
          <p:nvPr/>
        </p:nvSpPr>
        <p:spPr>
          <a:xfrm>
            <a:off x="2568787" y="2933361"/>
            <a:ext cx="3838362" cy="137922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600" dirty="0">
                <a:solidFill>
                  <a:schemeClr val="tx1"/>
                </a:solidFill>
              </a:rPr>
              <a:t>Do the agencies consider the key secondary endpoints appropriate for supporting registration and reimbursement?</a:t>
            </a:r>
          </a:p>
        </p:txBody>
      </p:sp>
      <p:sp>
        <p:nvSpPr>
          <p:cNvPr id="25" name="Rounded Rectangle 24"/>
          <p:cNvSpPr/>
          <p:nvPr/>
        </p:nvSpPr>
        <p:spPr>
          <a:xfrm>
            <a:off x="4683337" y="4727947"/>
            <a:ext cx="3838362" cy="137922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600" dirty="0">
                <a:solidFill>
                  <a:schemeClr val="tx1"/>
                </a:solidFill>
              </a:rPr>
              <a:t>Do the agencies agree that the economic model and evidence proposed would be sufficient to support reimbursement?</a:t>
            </a:r>
          </a:p>
        </p:txBody>
      </p:sp>
      <p:sp>
        <p:nvSpPr>
          <p:cNvPr id="15" name="Rounded Rectangle 14"/>
          <p:cNvSpPr/>
          <p:nvPr/>
        </p:nvSpPr>
        <p:spPr>
          <a:xfrm>
            <a:off x="390525" y="2933361"/>
            <a:ext cx="1873526" cy="137922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600" dirty="0">
                <a:solidFill>
                  <a:schemeClr val="tx1"/>
                </a:solidFill>
              </a:rPr>
              <a:t>Is a placebo comparator reasonable?</a:t>
            </a:r>
          </a:p>
        </p:txBody>
      </p:sp>
      <p:sp>
        <p:nvSpPr>
          <p:cNvPr id="26" name="Rounded Rectangle 25"/>
          <p:cNvSpPr/>
          <p:nvPr/>
        </p:nvSpPr>
        <p:spPr>
          <a:xfrm>
            <a:off x="6648173" y="2933361"/>
            <a:ext cx="1873526" cy="1379220"/>
          </a:xfrm>
          <a:prstGeom prst="roundRect">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600" dirty="0">
                <a:solidFill>
                  <a:schemeClr val="tx1"/>
                </a:solidFill>
              </a:rPr>
              <a:t>Can we use a disease-specific rating scale  rather </a:t>
            </a:r>
            <a:r>
              <a:rPr lang="en-GB" sz="1600" dirty="0" smtClean="0">
                <a:solidFill>
                  <a:schemeClr val="tx1"/>
                </a:solidFill>
              </a:rPr>
              <a:t>than EQ5D</a:t>
            </a:r>
            <a:r>
              <a:rPr lang="en-GB" sz="1600" dirty="0">
                <a:solidFill>
                  <a:schemeClr val="tx1"/>
                </a:solidFill>
              </a:rPr>
              <a:t>?</a:t>
            </a:r>
          </a:p>
        </p:txBody>
      </p:sp>
      <p:sp>
        <p:nvSpPr>
          <p:cNvPr id="17" name="Right Triangle 16"/>
          <p:cNvSpPr/>
          <p:nvPr/>
        </p:nvSpPr>
        <p:spPr>
          <a:xfrm rot="10800000">
            <a:off x="616811" y="4214316"/>
            <a:ext cx="249195" cy="418988"/>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ight Triangle 27"/>
          <p:cNvSpPr/>
          <p:nvPr/>
        </p:nvSpPr>
        <p:spPr>
          <a:xfrm rot="10800000">
            <a:off x="4227344" y="4214316"/>
            <a:ext cx="249195" cy="418988"/>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ight Triangle 28"/>
          <p:cNvSpPr/>
          <p:nvPr/>
        </p:nvSpPr>
        <p:spPr>
          <a:xfrm rot="10800000" flipH="1">
            <a:off x="7884386" y="4214316"/>
            <a:ext cx="249195" cy="418988"/>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ight Triangle 29"/>
          <p:cNvSpPr/>
          <p:nvPr/>
        </p:nvSpPr>
        <p:spPr>
          <a:xfrm rot="10800000" flipH="1">
            <a:off x="6602518" y="2499816"/>
            <a:ext cx="249195" cy="418988"/>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ight Triangle 30"/>
          <p:cNvSpPr/>
          <p:nvPr/>
        </p:nvSpPr>
        <p:spPr>
          <a:xfrm rot="10800000">
            <a:off x="2185107" y="2499816"/>
            <a:ext cx="249195" cy="418988"/>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ight Triangle 31"/>
          <p:cNvSpPr/>
          <p:nvPr/>
        </p:nvSpPr>
        <p:spPr>
          <a:xfrm rot="10800000">
            <a:off x="2060508" y="5897673"/>
            <a:ext cx="249195" cy="418988"/>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ight Triangle 32"/>
          <p:cNvSpPr/>
          <p:nvPr/>
        </p:nvSpPr>
        <p:spPr>
          <a:xfrm rot="10800000" flipH="1">
            <a:off x="7151678" y="5976441"/>
            <a:ext cx="249195" cy="418988"/>
          </a:xfrm>
          <a:prstGeom prst="rtTriangle">
            <a:avLst/>
          </a:prstGeom>
          <a:solidFill>
            <a:srgbClr val="FCAF17">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ooter Placeholder 4"/>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Tree>
    <p:extLst>
      <p:ext uri="{BB962C8B-B14F-4D97-AF65-F5344CB8AC3E}">
        <p14:creationId xmlns:p14="http://schemas.microsoft.com/office/powerpoint/2010/main" val="214919939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Novartis’ </a:t>
            </a:r>
            <a:r>
              <a:rPr lang="en-US" dirty="0"/>
              <a:t>experience with Parallel Scientific Advice </a:t>
            </a:r>
          </a:p>
        </p:txBody>
      </p:sp>
      <p:sp>
        <p:nvSpPr>
          <p:cNvPr id="4" name="Foliennummernplatzhalter 3"/>
          <p:cNvSpPr>
            <a:spLocks noGrp="1"/>
          </p:cNvSpPr>
          <p:nvPr>
            <p:ph type="sldNum" sz="quarter" idx="4"/>
          </p:nvPr>
        </p:nvSpPr>
        <p:spPr>
          <a:xfrm>
            <a:off x="338084" y="6403150"/>
            <a:ext cx="400035" cy="247031"/>
          </a:xfrm>
        </p:spPr>
        <p:txBody>
          <a:bodyPr/>
          <a:lstStyle/>
          <a:p>
            <a:fld id="{E66AA3EA-0569-43EF-BBA3-83FDB109D582}" type="slidenum">
              <a:rPr lang="en-US" sz="1000" noProof="0" smtClean="0"/>
              <a:pPr/>
              <a:t>16</a:t>
            </a:fld>
            <a:endParaRPr lang="en-US" sz="1000" noProof="0" dirty="0" smtClean="0"/>
          </a:p>
        </p:txBody>
      </p:sp>
      <p:sp>
        <p:nvSpPr>
          <p:cNvPr id="5" name="Textplatzhalter 4"/>
          <p:cNvSpPr>
            <a:spLocks noGrp="1"/>
          </p:cNvSpPr>
          <p:nvPr>
            <p:ph type="body" sz="quarter" idx="10"/>
          </p:nvPr>
        </p:nvSpPr>
        <p:spPr/>
        <p:txBody>
          <a:bodyPr/>
          <a:lstStyle/>
          <a:p>
            <a:r>
              <a:rPr lang="en-US" sz="1800" b="1" i="0" dirty="0" smtClean="0"/>
              <a:t>5 projects completed, 2 more currently being prepared </a:t>
            </a:r>
            <a:endParaRPr lang="en-US" sz="1800" b="1" i="0" dirty="0"/>
          </a:p>
        </p:txBody>
      </p:sp>
      <p:sp>
        <p:nvSpPr>
          <p:cNvPr id="6" name="TextBox 5"/>
          <p:cNvSpPr txBox="1"/>
          <p:nvPr/>
        </p:nvSpPr>
        <p:spPr>
          <a:xfrm>
            <a:off x="233915" y="5988922"/>
            <a:ext cx="2218877" cy="430887"/>
          </a:xfrm>
          <a:prstGeom prst="rect">
            <a:avLst/>
          </a:prstGeom>
          <a:noFill/>
        </p:spPr>
        <p:txBody>
          <a:bodyPr wrap="none" rtlCol="0">
            <a:spAutoFit/>
          </a:bodyPr>
          <a:lstStyle/>
          <a:p>
            <a:r>
              <a:rPr lang="en-US" sz="1100" dirty="0" smtClean="0"/>
              <a:t>CDP – clinical development plan</a:t>
            </a:r>
          </a:p>
          <a:p>
            <a:r>
              <a:rPr lang="en-US" sz="1100" dirty="0" err="1" smtClean="0"/>
              <a:t>QoL</a:t>
            </a:r>
            <a:r>
              <a:rPr lang="en-US" sz="1100" dirty="0" smtClean="0"/>
              <a:t>  - Quality of Life</a:t>
            </a:r>
            <a:endParaRPr lang="en-US" sz="1100" dirty="0"/>
          </a:p>
        </p:txBody>
      </p:sp>
      <p:sp>
        <p:nvSpPr>
          <p:cNvPr id="8" name="TextBox 7"/>
          <p:cNvSpPr txBox="1"/>
          <p:nvPr/>
        </p:nvSpPr>
        <p:spPr>
          <a:xfrm>
            <a:off x="161925" y="5032310"/>
            <a:ext cx="8850339" cy="933589"/>
          </a:xfrm>
          <a:prstGeom prst="rect">
            <a:avLst/>
          </a:prstGeom>
          <a:solidFill>
            <a:schemeClr val="accent1">
              <a:lumMod val="40000"/>
              <a:lumOff val="60000"/>
            </a:schemeClr>
          </a:solidFill>
        </p:spPr>
        <p:txBody>
          <a:bodyPr wrap="square" rtlCol="0">
            <a:spAutoFit/>
          </a:bodyPr>
          <a:lstStyle/>
          <a:p>
            <a:pPr marL="744538" indent="-287338">
              <a:spcAft>
                <a:spcPts val="400"/>
              </a:spcAft>
              <a:buFont typeface="Arial" panose="020B0604020202020204" pitchFamily="34" charset="0"/>
              <a:buChar char="•"/>
            </a:pPr>
            <a:r>
              <a:rPr lang="en-US" sz="1600" dirty="0"/>
              <a:t>The quality of discussion and flow has improved since the early advice meetings</a:t>
            </a:r>
          </a:p>
          <a:p>
            <a:pPr marL="744538" indent="-287338">
              <a:spcAft>
                <a:spcPts val="400"/>
              </a:spcAft>
              <a:buFont typeface="Arial" panose="020B0604020202020204" pitchFamily="34" charset="0"/>
              <a:buChar char="•"/>
            </a:pPr>
            <a:r>
              <a:rPr lang="en-US" sz="1600" dirty="0"/>
              <a:t>Regulators and HTAs ready to challenge each others viewpoint</a:t>
            </a:r>
          </a:p>
          <a:p>
            <a:pPr marL="744538" indent="-287338">
              <a:spcAft>
                <a:spcPts val="400"/>
              </a:spcAft>
              <a:buFont typeface="Arial" panose="020B0604020202020204" pitchFamily="34" charset="0"/>
              <a:buChar char="•"/>
            </a:pPr>
            <a:r>
              <a:rPr lang="en-US" sz="1600" dirty="0"/>
              <a:t>HTAs looking to align with each other, rather than sticking with different demands </a:t>
            </a:r>
            <a:endParaRPr lang="en-US" sz="1600" dirty="0"/>
          </a:p>
        </p:txBody>
      </p:sp>
      <p:sp>
        <p:nvSpPr>
          <p:cNvPr id="9" name="Right Arrow 8"/>
          <p:cNvSpPr/>
          <p:nvPr/>
        </p:nvSpPr>
        <p:spPr>
          <a:xfrm>
            <a:off x="0" y="1303503"/>
            <a:ext cx="9012264" cy="643180"/>
          </a:xfrm>
          <a:prstGeom prst="rightArrow">
            <a:avLst>
              <a:gd name="adj1" fmla="val 64458"/>
              <a:gd name="adj2"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flipV="1">
            <a:off x="3408155" y="1825148"/>
            <a:ext cx="0" cy="5055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026502" y="1425038"/>
            <a:ext cx="7090996" cy="400110"/>
            <a:chOff x="992196" y="3644363"/>
            <a:chExt cx="7090996" cy="400110"/>
          </a:xfrm>
        </p:grpSpPr>
        <p:sp>
          <p:nvSpPr>
            <p:cNvPr id="12" name="TextBox 11"/>
            <p:cNvSpPr txBox="1"/>
            <p:nvPr/>
          </p:nvSpPr>
          <p:spPr>
            <a:xfrm>
              <a:off x="992196" y="3644363"/>
              <a:ext cx="741165" cy="400110"/>
            </a:xfrm>
            <a:prstGeom prst="rect">
              <a:avLst/>
            </a:prstGeom>
            <a:noFill/>
          </p:spPr>
          <p:txBody>
            <a:bodyPr wrap="none" rtlCol="0" anchor="ctr">
              <a:spAutoFit/>
            </a:bodyPr>
            <a:lstStyle/>
            <a:p>
              <a:pPr algn="ctr"/>
              <a:r>
                <a:rPr lang="en-GB" sz="2000" b="1" dirty="0" smtClean="0">
                  <a:solidFill>
                    <a:schemeClr val="bg1"/>
                  </a:solidFill>
                </a:rPr>
                <a:t>2011</a:t>
              </a:r>
              <a:endParaRPr lang="en-GB" sz="2000" b="1" dirty="0">
                <a:solidFill>
                  <a:schemeClr val="bg1"/>
                </a:solidFill>
              </a:endParaRPr>
            </a:p>
          </p:txBody>
        </p:sp>
        <p:sp>
          <p:nvSpPr>
            <p:cNvPr id="13" name="TextBox 12"/>
            <p:cNvSpPr txBox="1"/>
            <p:nvPr/>
          </p:nvSpPr>
          <p:spPr>
            <a:xfrm>
              <a:off x="3094635" y="3644363"/>
              <a:ext cx="755336" cy="400110"/>
            </a:xfrm>
            <a:prstGeom prst="rect">
              <a:avLst/>
            </a:prstGeom>
            <a:noFill/>
          </p:spPr>
          <p:txBody>
            <a:bodyPr wrap="none" rtlCol="0" anchor="ctr">
              <a:spAutoFit/>
            </a:bodyPr>
            <a:lstStyle/>
            <a:p>
              <a:pPr algn="ctr"/>
              <a:r>
                <a:rPr lang="en-GB" sz="2000" b="1" dirty="0" smtClean="0">
                  <a:solidFill>
                    <a:schemeClr val="bg1"/>
                  </a:solidFill>
                </a:rPr>
                <a:t>2012</a:t>
              </a:r>
              <a:endParaRPr lang="en-GB" sz="2000" b="1" dirty="0">
                <a:solidFill>
                  <a:schemeClr val="bg1"/>
                </a:solidFill>
              </a:endParaRPr>
            </a:p>
          </p:txBody>
        </p:sp>
        <p:sp>
          <p:nvSpPr>
            <p:cNvPr id="14" name="TextBox 13"/>
            <p:cNvSpPr txBox="1"/>
            <p:nvPr/>
          </p:nvSpPr>
          <p:spPr>
            <a:xfrm>
              <a:off x="5211245" y="3644363"/>
              <a:ext cx="755336" cy="400110"/>
            </a:xfrm>
            <a:prstGeom prst="rect">
              <a:avLst/>
            </a:prstGeom>
            <a:noFill/>
          </p:spPr>
          <p:txBody>
            <a:bodyPr wrap="none" rtlCol="0" anchor="ctr">
              <a:spAutoFit/>
            </a:bodyPr>
            <a:lstStyle/>
            <a:p>
              <a:pPr algn="ctr"/>
              <a:r>
                <a:rPr lang="en-GB" sz="2000" b="1" dirty="0" smtClean="0">
                  <a:solidFill>
                    <a:schemeClr val="bg1"/>
                  </a:solidFill>
                </a:rPr>
                <a:t>2013</a:t>
              </a:r>
              <a:endParaRPr lang="en-GB" sz="2000" b="1" dirty="0">
                <a:solidFill>
                  <a:schemeClr val="bg1"/>
                </a:solidFill>
              </a:endParaRPr>
            </a:p>
          </p:txBody>
        </p:sp>
        <p:sp>
          <p:nvSpPr>
            <p:cNvPr id="15" name="TextBox 14"/>
            <p:cNvSpPr txBox="1"/>
            <p:nvPr/>
          </p:nvSpPr>
          <p:spPr>
            <a:xfrm>
              <a:off x="7327856" y="3644363"/>
              <a:ext cx="755336" cy="400110"/>
            </a:xfrm>
            <a:prstGeom prst="rect">
              <a:avLst/>
            </a:prstGeom>
            <a:noFill/>
          </p:spPr>
          <p:txBody>
            <a:bodyPr wrap="none" rtlCol="0" anchor="ctr">
              <a:spAutoFit/>
            </a:bodyPr>
            <a:lstStyle/>
            <a:p>
              <a:pPr algn="ctr"/>
              <a:r>
                <a:rPr lang="en-GB" sz="2000" b="1" dirty="0" smtClean="0">
                  <a:solidFill>
                    <a:schemeClr val="bg1"/>
                  </a:solidFill>
                </a:rPr>
                <a:t>2014</a:t>
              </a:r>
              <a:endParaRPr lang="en-GB" sz="2000" b="1" dirty="0">
                <a:solidFill>
                  <a:schemeClr val="bg1"/>
                </a:solidFill>
              </a:endParaRPr>
            </a:p>
          </p:txBody>
        </p:sp>
      </p:grpSp>
      <p:sp>
        <p:nvSpPr>
          <p:cNvPr id="16" name="Rectangle 15"/>
          <p:cNvSpPr/>
          <p:nvPr/>
        </p:nvSpPr>
        <p:spPr>
          <a:xfrm>
            <a:off x="161925" y="22798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a:t>Rheumatoid </a:t>
            </a:r>
            <a:r>
              <a:rPr lang="en-US" sz="1800" b="1" dirty="0" smtClean="0"/>
              <a:t>arthritis</a:t>
            </a:r>
            <a:endParaRPr lang="en-US" sz="1800" b="1" dirty="0"/>
          </a:p>
        </p:txBody>
      </p:sp>
      <p:sp>
        <p:nvSpPr>
          <p:cNvPr id="17" name="Rectangle 16"/>
          <p:cNvSpPr/>
          <p:nvPr/>
        </p:nvSpPr>
        <p:spPr>
          <a:xfrm>
            <a:off x="1963870" y="22798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smtClean="0"/>
              <a:t>Food</a:t>
            </a:r>
            <a:br>
              <a:rPr lang="en-US" sz="1800" b="1" dirty="0" smtClean="0"/>
            </a:br>
            <a:r>
              <a:rPr lang="en-US" sz="1800" b="1" dirty="0" smtClean="0"/>
              <a:t>allergies</a:t>
            </a:r>
            <a:endParaRPr lang="en-US" sz="1800" b="1" dirty="0"/>
          </a:p>
        </p:txBody>
      </p:sp>
      <p:sp>
        <p:nvSpPr>
          <p:cNvPr id="18" name="Rectangle 17"/>
          <p:cNvSpPr/>
          <p:nvPr/>
        </p:nvSpPr>
        <p:spPr>
          <a:xfrm>
            <a:off x="3765815" y="22798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smtClean="0"/>
              <a:t>Heart</a:t>
            </a:r>
            <a:br>
              <a:rPr lang="en-US" sz="1800" b="1" dirty="0" smtClean="0"/>
            </a:br>
            <a:r>
              <a:rPr lang="en-US" sz="1800" b="1" dirty="0" smtClean="0"/>
              <a:t>failure</a:t>
            </a:r>
            <a:endParaRPr lang="en-US" sz="1800" b="1" dirty="0"/>
          </a:p>
        </p:txBody>
      </p:sp>
      <p:sp>
        <p:nvSpPr>
          <p:cNvPr id="19" name="Rectangle 18"/>
          <p:cNvSpPr/>
          <p:nvPr/>
        </p:nvSpPr>
        <p:spPr>
          <a:xfrm>
            <a:off x="5567759" y="22798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a:t>Uveitis</a:t>
            </a:r>
            <a:endParaRPr lang="en-GB" sz="1800" b="1" dirty="0"/>
          </a:p>
        </p:txBody>
      </p:sp>
      <p:sp>
        <p:nvSpPr>
          <p:cNvPr id="20" name="Rectangle 19"/>
          <p:cNvSpPr/>
          <p:nvPr/>
        </p:nvSpPr>
        <p:spPr>
          <a:xfrm>
            <a:off x="7369702" y="2279854"/>
            <a:ext cx="1642562" cy="767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800" b="1" dirty="0" smtClean="0"/>
              <a:t>Cachexia</a:t>
            </a:r>
            <a:endParaRPr lang="en-US" sz="1800" b="1" dirty="0"/>
          </a:p>
        </p:txBody>
      </p:sp>
      <p:cxnSp>
        <p:nvCxnSpPr>
          <p:cNvPr id="21" name="Straight Connector 20"/>
          <p:cNvCxnSpPr/>
          <p:nvPr/>
        </p:nvCxnSpPr>
        <p:spPr>
          <a:xfrm flipV="1">
            <a:off x="1397084" y="1825148"/>
            <a:ext cx="0" cy="4547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5245551" y="1825148"/>
            <a:ext cx="162826" cy="4547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5567760" y="1825148"/>
            <a:ext cx="164620" cy="4547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7739830" y="1825148"/>
            <a:ext cx="0" cy="454706"/>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61925" y="3047795"/>
            <a:ext cx="1642562" cy="185616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tx1"/>
                </a:solidFill>
              </a:rPr>
              <a:t>Guidance led to cancelling one planned clinical study; important input on genetic/biomarker selection</a:t>
            </a:r>
          </a:p>
        </p:txBody>
      </p:sp>
      <p:sp>
        <p:nvSpPr>
          <p:cNvPr id="26" name="Rectangle 25"/>
          <p:cNvSpPr/>
          <p:nvPr/>
        </p:nvSpPr>
        <p:spPr>
          <a:xfrm>
            <a:off x="1963870" y="3047795"/>
            <a:ext cx="1642562" cy="185616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tx1"/>
                </a:solidFill>
              </a:rPr>
              <a:t>Clarity provided on preference between two quite different development scenarios to enhance chance of success</a:t>
            </a:r>
          </a:p>
        </p:txBody>
      </p:sp>
      <p:sp>
        <p:nvSpPr>
          <p:cNvPr id="27" name="Rectangle 26"/>
          <p:cNvSpPr/>
          <p:nvPr/>
        </p:nvSpPr>
        <p:spPr>
          <a:xfrm>
            <a:off x="3765815" y="3047795"/>
            <a:ext cx="1642562" cy="185616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tx1"/>
                </a:solidFill>
              </a:rPr>
              <a:t>Clear guidance on choice of comparator and endpoints in outcomes study</a:t>
            </a:r>
          </a:p>
        </p:txBody>
      </p:sp>
      <p:sp>
        <p:nvSpPr>
          <p:cNvPr id="28" name="Rectangle 27"/>
          <p:cNvSpPr/>
          <p:nvPr/>
        </p:nvSpPr>
        <p:spPr>
          <a:xfrm>
            <a:off x="5567759" y="3047795"/>
            <a:ext cx="1642562" cy="185616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a:solidFill>
                  <a:schemeClr val="tx1"/>
                </a:solidFill>
              </a:rPr>
              <a:t>Informed the CDP, alignment on endpoints and use of rating scales; need to better define target population</a:t>
            </a:r>
          </a:p>
        </p:txBody>
      </p:sp>
      <p:sp>
        <p:nvSpPr>
          <p:cNvPr id="29" name="Rectangle 28"/>
          <p:cNvSpPr/>
          <p:nvPr/>
        </p:nvSpPr>
        <p:spPr>
          <a:xfrm>
            <a:off x="7369702" y="3047795"/>
            <a:ext cx="1642562" cy="185616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GB" sz="1400" dirty="0">
                <a:solidFill>
                  <a:schemeClr val="tx1"/>
                </a:solidFill>
              </a:rPr>
              <a:t>Agreement on clinical program &amp; endpoints. </a:t>
            </a:r>
          </a:p>
          <a:p>
            <a:pPr>
              <a:spcBef>
                <a:spcPts val="600"/>
              </a:spcBef>
            </a:pPr>
            <a:r>
              <a:rPr lang="en-GB" sz="1400" dirty="0">
                <a:solidFill>
                  <a:schemeClr val="tx1"/>
                </a:solidFill>
              </a:rPr>
              <a:t>Input on biomarker plan and to shape the </a:t>
            </a:r>
            <a:r>
              <a:rPr lang="en-GB" sz="1400" dirty="0" err="1">
                <a:solidFill>
                  <a:schemeClr val="tx1"/>
                </a:solidFill>
              </a:rPr>
              <a:t>QoL</a:t>
            </a:r>
            <a:r>
              <a:rPr lang="en-GB" sz="1400" dirty="0">
                <a:solidFill>
                  <a:schemeClr val="tx1"/>
                </a:solidFill>
              </a:rPr>
              <a:t> measures</a:t>
            </a:r>
          </a:p>
        </p:txBody>
      </p:sp>
      <p:sp>
        <p:nvSpPr>
          <p:cNvPr id="7" name="Footer Placeholder 6"/>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17364370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pPr>
              <a:lnSpc>
                <a:spcPct val="100000"/>
              </a:lnSpc>
            </a:pPr>
            <a:r>
              <a:rPr lang="en-US" smtClean="0"/>
              <a:t>Agenda</a:t>
            </a:r>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17</a:t>
            </a:fld>
            <a:endParaRPr lang="en-US" noProof="0" dirty="0" smtClean="0"/>
          </a:p>
        </p:txBody>
      </p:sp>
      <p:sp>
        <p:nvSpPr>
          <p:cNvPr id="6" name="Content Placeholder 5"/>
          <p:cNvSpPr>
            <a:spLocks noGrp="1"/>
          </p:cNvSpPr>
          <p:nvPr>
            <p:ph idx="1"/>
          </p:nvPr>
        </p:nvSpPr>
        <p:spPr/>
        <p:txBody>
          <a:bodyPr/>
          <a:lstStyle/>
          <a:p>
            <a:pPr>
              <a:buClrTx/>
            </a:pPr>
            <a:r>
              <a:rPr lang="en-US" sz="2000" dirty="0" smtClean="0">
                <a:solidFill>
                  <a:schemeClr val="bg1">
                    <a:lumMod val="75000"/>
                  </a:schemeClr>
                </a:solidFill>
              </a:rPr>
              <a:t>Evolution of scientific advice procedure in Europe</a:t>
            </a:r>
          </a:p>
          <a:p>
            <a:pPr marL="803275" lvl="1">
              <a:buClrTx/>
            </a:pPr>
            <a:r>
              <a:rPr lang="en-US" sz="1800" dirty="0" smtClean="0">
                <a:solidFill>
                  <a:schemeClr val="bg1">
                    <a:lumMod val="75000"/>
                  </a:schemeClr>
                </a:solidFill>
              </a:rPr>
              <a:t>The case for Parallel Scientific Advice</a:t>
            </a:r>
          </a:p>
          <a:p>
            <a:pPr>
              <a:spcBef>
                <a:spcPts val="2400"/>
              </a:spcBef>
              <a:buClrTx/>
            </a:pPr>
            <a:r>
              <a:rPr lang="en-US" sz="2000" dirty="0" smtClean="0">
                <a:solidFill>
                  <a:schemeClr val="bg1">
                    <a:lumMod val="75000"/>
                  </a:schemeClr>
                </a:solidFill>
              </a:rPr>
              <a:t>Parallel Scientific Advice with the EMA and European HTAs</a:t>
            </a:r>
          </a:p>
          <a:p>
            <a:pPr marL="803275" lvl="1">
              <a:buClrTx/>
            </a:pPr>
            <a:r>
              <a:rPr lang="en-US" sz="1800" dirty="0" smtClean="0">
                <a:solidFill>
                  <a:schemeClr val="bg1">
                    <a:lumMod val="75000"/>
                  </a:schemeClr>
                </a:solidFill>
              </a:rPr>
              <a:t>Process</a:t>
            </a:r>
          </a:p>
          <a:p>
            <a:pPr marL="803275" lvl="1">
              <a:buClrTx/>
            </a:pPr>
            <a:r>
              <a:rPr lang="en-US" sz="1800" dirty="0" smtClean="0">
                <a:solidFill>
                  <a:schemeClr val="bg1">
                    <a:lumMod val="75000"/>
                  </a:schemeClr>
                </a:solidFill>
              </a:rPr>
              <a:t>Experiences of different stakeholders</a:t>
            </a:r>
          </a:p>
          <a:p>
            <a:pPr marL="803275" lvl="1">
              <a:buClrTx/>
            </a:pPr>
            <a:r>
              <a:rPr lang="en-US" sz="1800" dirty="0" smtClean="0">
                <a:solidFill>
                  <a:schemeClr val="bg1">
                    <a:lumMod val="75000"/>
                  </a:schemeClr>
                </a:solidFill>
              </a:rPr>
              <a:t>Novartis’ experience</a:t>
            </a:r>
          </a:p>
          <a:p>
            <a:pPr>
              <a:spcBef>
                <a:spcPts val="2400"/>
              </a:spcBef>
            </a:pPr>
            <a:r>
              <a:rPr lang="en-US" sz="2000" dirty="0" smtClean="0"/>
              <a:t>Learnings and looking ahead with Parallel Scientific Advice</a:t>
            </a:r>
          </a:p>
          <a:p>
            <a:pPr marL="803275" lvl="1"/>
            <a:r>
              <a:rPr lang="en-US" sz="1800" dirty="0" smtClean="0"/>
              <a:t>Getting the most out of the PSA process</a:t>
            </a:r>
          </a:p>
          <a:p>
            <a:pPr marL="803275" lvl="1"/>
            <a:r>
              <a:rPr lang="en-US" sz="1800" dirty="0" smtClean="0"/>
              <a:t>Where next?</a:t>
            </a:r>
            <a:endParaRPr lang="en-US" sz="1800" dirty="0"/>
          </a:p>
        </p:txBody>
      </p:sp>
      <p:sp>
        <p:nvSpPr>
          <p:cNvPr id="5" name="Footer Placeholder 4"/>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396578433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pPr>
              <a:lnSpc>
                <a:spcPct val="100000"/>
              </a:lnSpc>
            </a:pPr>
            <a:r>
              <a:rPr lang="en-US" dirty="0" smtClean="0"/>
              <a:t>Getting the most out of the PSA Process:  </a:t>
            </a:r>
            <a:br>
              <a:rPr lang="en-US" dirty="0" smtClean="0"/>
            </a:br>
            <a:r>
              <a:rPr lang="en-US" dirty="0" smtClean="0"/>
              <a:t>Some of our Learning’s (1/2)</a:t>
            </a:r>
            <a:endParaRPr lang="en-US" dirty="0"/>
          </a:p>
        </p:txBody>
      </p:sp>
      <p:sp>
        <p:nvSpPr>
          <p:cNvPr id="4" name="Slide Number Placeholder 3"/>
          <p:cNvSpPr>
            <a:spLocks noGrp="1"/>
          </p:cNvSpPr>
          <p:nvPr>
            <p:ph type="sldNum" sz="quarter" idx="12"/>
          </p:nvPr>
        </p:nvSpPr>
        <p:spPr/>
        <p:txBody>
          <a:bodyPr/>
          <a:lstStyle/>
          <a:p>
            <a:fld id="{E66AA3EA-0569-43EF-BBA3-83FDB109D582}" type="slidenum">
              <a:rPr lang="en-US" noProof="0" smtClean="0"/>
              <a:pPr/>
              <a:t>18</a:t>
            </a:fld>
            <a:endParaRPr lang="en-US" noProof="0" dirty="0" smtClean="0"/>
          </a:p>
        </p:txBody>
      </p:sp>
      <p:sp>
        <p:nvSpPr>
          <p:cNvPr id="7" name="Rectangle 6"/>
          <p:cNvSpPr/>
          <p:nvPr/>
        </p:nvSpPr>
        <p:spPr>
          <a:xfrm>
            <a:off x="558800" y="1320800"/>
            <a:ext cx="7962900" cy="40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dirty="0"/>
              <a:t>The Preparation</a:t>
            </a:r>
          </a:p>
        </p:txBody>
      </p:sp>
      <p:sp>
        <p:nvSpPr>
          <p:cNvPr id="8" name="Content Placeholder 5"/>
          <p:cNvSpPr txBox="1">
            <a:spLocks/>
          </p:cNvSpPr>
          <p:nvPr/>
        </p:nvSpPr>
        <p:spPr bwMode="gray">
          <a:xfrm>
            <a:off x="558801" y="1822736"/>
            <a:ext cx="5308600" cy="41003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Tx/>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Tx/>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a:spcBef>
                <a:spcPts val="0"/>
              </a:spcBef>
              <a:spcAft>
                <a:spcPts val="2400"/>
              </a:spcAft>
            </a:pPr>
            <a:r>
              <a:rPr lang="en-US" sz="1800" kern="0" dirty="0" smtClean="0"/>
              <a:t>Solicit advice at a time when the responses </a:t>
            </a:r>
            <a:r>
              <a:rPr lang="en-US" sz="1800" kern="0" dirty="0" smtClean="0"/>
              <a:t/>
            </a:r>
            <a:br>
              <a:rPr lang="en-US" sz="1800" kern="0" dirty="0" smtClean="0"/>
            </a:br>
            <a:r>
              <a:rPr lang="en-US" sz="1800" kern="0" dirty="0" smtClean="0"/>
              <a:t>can </a:t>
            </a:r>
            <a:r>
              <a:rPr lang="en-US" sz="1800" kern="0" dirty="0" smtClean="0"/>
              <a:t>have a meaningful impact on development program (e.g. to inform phase III design)</a:t>
            </a:r>
          </a:p>
          <a:p>
            <a:pPr>
              <a:spcBef>
                <a:spcPts val="600"/>
              </a:spcBef>
              <a:spcAft>
                <a:spcPts val="2400"/>
              </a:spcAft>
            </a:pPr>
            <a:r>
              <a:rPr lang="en-US" sz="1800" kern="0" dirty="0" smtClean="0"/>
              <a:t>Prepare well, start 6 months in advance, and ensure senior-level people are involved. </a:t>
            </a:r>
            <a:r>
              <a:rPr lang="en-US" sz="1800" kern="0" dirty="0" smtClean="0"/>
              <a:t/>
            </a:r>
            <a:br>
              <a:rPr lang="en-US" sz="1800" kern="0" dirty="0" smtClean="0"/>
            </a:br>
            <a:r>
              <a:rPr lang="en-US" sz="1800" kern="0" dirty="0" smtClean="0"/>
              <a:t>Include </a:t>
            </a:r>
            <a:r>
              <a:rPr lang="en-US" sz="1800" kern="0" dirty="0" smtClean="0"/>
              <a:t>senior leaders involved in subsequent decision-making</a:t>
            </a:r>
          </a:p>
          <a:p>
            <a:pPr>
              <a:spcBef>
                <a:spcPts val="600"/>
              </a:spcBef>
              <a:spcAft>
                <a:spcPts val="2400"/>
              </a:spcAft>
            </a:pPr>
            <a:r>
              <a:rPr lang="en-US" sz="1800" kern="0" dirty="0" smtClean="0"/>
              <a:t>Be </a:t>
            </a:r>
            <a:r>
              <a:rPr lang="en-US" sz="1800" kern="0" dirty="0" smtClean="0"/>
              <a:t>clear and transparent about the positioning and value proposition</a:t>
            </a:r>
          </a:p>
          <a:p>
            <a:pPr>
              <a:spcBef>
                <a:spcPts val="600"/>
              </a:spcBef>
              <a:spcAft>
                <a:spcPts val="2400"/>
              </a:spcAft>
            </a:pPr>
            <a:r>
              <a:rPr lang="en-US" sz="1800" kern="0" dirty="0" smtClean="0"/>
              <a:t>Ask the difficult questions and don’t shy away from the issues</a:t>
            </a:r>
          </a:p>
          <a:p>
            <a:pPr marL="0" indent="0">
              <a:spcBef>
                <a:spcPts val="0"/>
              </a:spcBef>
              <a:spcAft>
                <a:spcPts val="1800"/>
              </a:spcAft>
              <a:buNone/>
            </a:pPr>
            <a:endParaRPr lang="en-US" sz="1800" i="1" kern="0" dirty="0"/>
          </a:p>
        </p:txBody>
      </p:sp>
      <p:sp>
        <p:nvSpPr>
          <p:cNvPr id="9" name="Rectangle 8"/>
          <p:cNvSpPr/>
          <p:nvPr/>
        </p:nvSpPr>
        <p:spPr>
          <a:xfrm>
            <a:off x="6248400" y="1849833"/>
            <a:ext cx="2273300" cy="1169551"/>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spAutoFit/>
          </a:bodyPr>
          <a:lstStyle/>
          <a:p>
            <a:r>
              <a:rPr lang="en-GB" sz="1400" dirty="0">
                <a:solidFill>
                  <a:schemeClr val="tx1">
                    <a:lumMod val="75000"/>
                    <a:lumOff val="25000"/>
                  </a:schemeClr>
                </a:solidFill>
              </a:rPr>
              <a:t>Note; the window can be narrow between having data to show and locking the plans for next stage of development</a:t>
            </a:r>
          </a:p>
        </p:txBody>
      </p:sp>
      <p:sp>
        <p:nvSpPr>
          <p:cNvPr id="10" name="Rectangle 9"/>
          <p:cNvSpPr/>
          <p:nvPr/>
        </p:nvSpPr>
        <p:spPr>
          <a:xfrm>
            <a:off x="6248400" y="3371601"/>
            <a:ext cx="2273300" cy="954107"/>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spAutoFit/>
          </a:bodyPr>
          <a:lstStyle/>
          <a:p>
            <a:r>
              <a:rPr lang="en-GB" sz="1400" dirty="0">
                <a:solidFill>
                  <a:schemeClr val="tx1">
                    <a:lumMod val="75000"/>
                    <a:lumOff val="25000"/>
                  </a:schemeClr>
                </a:solidFill>
              </a:rPr>
              <a:t>Process provides a great opportunity to align internal company views across functions</a:t>
            </a:r>
          </a:p>
        </p:txBody>
      </p:sp>
      <p:sp>
        <p:nvSpPr>
          <p:cNvPr id="11" name="Rectangle 10"/>
          <p:cNvSpPr/>
          <p:nvPr/>
        </p:nvSpPr>
        <p:spPr>
          <a:xfrm>
            <a:off x="6248400" y="4770845"/>
            <a:ext cx="2273300" cy="954107"/>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spAutoFit/>
          </a:bodyPr>
          <a:lstStyle/>
          <a:p>
            <a:r>
              <a:rPr lang="en-GB" sz="1400" dirty="0">
                <a:solidFill>
                  <a:schemeClr val="tx1">
                    <a:lumMod val="75000"/>
                    <a:lumOff val="25000"/>
                  </a:schemeClr>
                </a:solidFill>
              </a:rPr>
              <a:t>Better to have an open &amp; transparent discussion, and to know the challenges ahead!</a:t>
            </a:r>
          </a:p>
        </p:txBody>
      </p:sp>
      <p:sp>
        <p:nvSpPr>
          <p:cNvPr id="5" name="Footer Placeholder 4"/>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Tree>
    <p:extLst>
      <p:ext uri="{BB962C8B-B14F-4D97-AF65-F5344CB8AC3E}">
        <p14:creationId xmlns:p14="http://schemas.microsoft.com/office/powerpoint/2010/main" val="132767835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Getting the most out of the PSA Process:  </a:t>
            </a:r>
            <a:br>
              <a:rPr lang="en-US" smtClean="0"/>
            </a:br>
            <a:r>
              <a:rPr lang="en-US" smtClean="0"/>
              <a:t>Some of our Learning’s (2/2)</a:t>
            </a:r>
            <a:endParaRPr lang="en-US" dirty="0"/>
          </a:p>
        </p:txBody>
      </p:sp>
      <p:sp>
        <p:nvSpPr>
          <p:cNvPr id="4" name="Slide Number Placeholder 3"/>
          <p:cNvSpPr>
            <a:spLocks noGrp="1"/>
          </p:cNvSpPr>
          <p:nvPr>
            <p:ph type="sldNum" sz="quarter" idx="12"/>
          </p:nvPr>
        </p:nvSpPr>
        <p:spPr/>
        <p:txBody>
          <a:bodyPr/>
          <a:lstStyle/>
          <a:p>
            <a:fld id="{E66AA3EA-0569-43EF-BBA3-83FDB109D582}" type="slidenum">
              <a:rPr lang="en-US" noProof="0" smtClean="0"/>
              <a:pPr/>
              <a:t>19</a:t>
            </a:fld>
            <a:endParaRPr lang="en-US" noProof="0" dirty="0" smtClean="0"/>
          </a:p>
        </p:txBody>
      </p:sp>
      <p:sp>
        <p:nvSpPr>
          <p:cNvPr id="12" name="Rectangle 11"/>
          <p:cNvSpPr/>
          <p:nvPr/>
        </p:nvSpPr>
        <p:spPr>
          <a:xfrm>
            <a:off x="558800" y="1320800"/>
            <a:ext cx="7962900" cy="40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dirty="0"/>
              <a:t>The Meeting</a:t>
            </a:r>
          </a:p>
        </p:txBody>
      </p:sp>
      <p:sp>
        <p:nvSpPr>
          <p:cNvPr id="13" name="Content Placeholder 5"/>
          <p:cNvSpPr txBox="1">
            <a:spLocks/>
          </p:cNvSpPr>
          <p:nvPr/>
        </p:nvSpPr>
        <p:spPr bwMode="gray">
          <a:xfrm>
            <a:off x="558800" y="1981200"/>
            <a:ext cx="7136410" cy="406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Tx/>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Tx/>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a:spcBef>
                <a:spcPts val="1800"/>
              </a:spcBef>
            </a:pPr>
            <a:r>
              <a:rPr lang="en-US" sz="1800" kern="0" dirty="0" smtClean="0"/>
              <a:t>Limit the number of questions, to allow a sufficient depth of discussion on each </a:t>
            </a:r>
          </a:p>
          <a:p>
            <a:pPr>
              <a:spcBef>
                <a:spcPts val="1800"/>
              </a:spcBef>
            </a:pPr>
            <a:r>
              <a:rPr lang="en-US" sz="1800" kern="0" dirty="0" smtClean="0"/>
              <a:t>Don’t invite too many HTAs (~4 works well), otherwise the discussion can get drawn out</a:t>
            </a:r>
          </a:p>
          <a:p>
            <a:pPr>
              <a:spcBef>
                <a:spcPts val="1800"/>
              </a:spcBef>
            </a:pPr>
            <a:r>
              <a:rPr lang="en-US" sz="1800" kern="0" dirty="0" smtClean="0"/>
              <a:t>Important to have a </a:t>
            </a:r>
            <a:r>
              <a:rPr lang="en-US" sz="1800" kern="0" dirty="0" err="1" smtClean="0"/>
              <a:t>KoL</a:t>
            </a:r>
            <a:r>
              <a:rPr lang="en-US" sz="1800" kern="0" dirty="0" smtClean="0"/>
              <a:t> present, and representation of patient’s perspective</a:t>
            </a:r>
          </a:p>
          <a:p>
            <a:pPr>
              <a:spcBef>
                <a:spcPts val="1800"/>
              </a:spcBef>
            </a:pPr>
            <a:r>
              <a:rPr lang="en-US" sz="1800" kern="0" dirty="0" smtClean="0"/>
              <a:t>Discussion which engages both the regulators and the payers are the most </a:t>
            </a:r>
            <a:r>
              <a:rPr lang="en-US" sz="1800" kern="0" dirty="0" smtClean="0"/>
              <a:t>productive</a:t>
            </a:r>
            <a:endParaRPr lang="en-US" sz="1800" kern="0" dirty="0" smtClean="0"/>
          </a:p>
          <a:p>
            <a:pPr>
              <a:spcBef>
                <a:spcPts val="1800"/>
              </a:spcBef>
            </a:pPr>
            <a:r>
              <a:rPr lang="en-US" sz="1800" kern="0" dirty="0" smtClean="0"/>
              <a:t>Be open-minded to </a:t>
            </a:r>
            <a:r>
              <a:rPr lang="en-US" sz="1800" kern="0" dirty="0" smtClean="0"/>
              <a:t>challenges/new </a:t>
            </a:r>
            <a:r>
              <a:rPr lang="en-US" sz="1800" kern="0" dirty="0" smtClean="0"/>
              <a:t>suggestions, </a:t>
            </a:r>
            <a:r>
              <a:rPr lang="en-US" sz="1800" kern="0" dirty="0" smtClean="0"/>
              <a:t>and prepared </a:t>
            </a:r>
            <a:r>
              <a:rPr lang="en-US" sz="1800" kern="0" dirty="0" smtClean="0"/>
              <a:t>to adapt development program accordingly; have a collaborative mindset to find </a:t>
            </a:r>
            <a:r>
              <a:rPr lang="en-US" sz="1800" kern="0" dirty="0" smtClean="0"/>
              <a:t>the best solution meeting needs of all stakeholders</a:t>
            </a:r>
            <a:endParaRPr lang="en-US" sz="1800" kern="0" dirty="0"/>
          </a:p>
        </p:txBody>
      </p:sp>
      <p:sp>
        <p:nvSpPr>
          <p:cNvPr id="5" name="Footer Placeholder 4"/>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Tree>
    <p:extLst>
      <p:ext uri="{BB962C8B-B14F-4D97-AF65-F5344CB8AC3E}">
        <p14:creationId xmlns:p14="http://schemas.microsoft.com/office/powerpoint/2010/main" val="176306869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smtClean="0"/>
              <a:t>Disclaimer</a:t>
            </a:r>
            <a:endParaRPr lang="de-CH" dirty="0"/>
          </a:p>
        </p:txBody>
      </p:sp>
      <p:sp>
        <p:nvSpPr>
          <p:cNvPr id="3" name="Content Placeholder 2"/>
          <p:cNvSpPr>
            <a:spLocks noGrp="1"/>
          </p:cNvSpPr>
          <p:nvPr>
            <p:ph idx="1"/>
          </p:nvPr>
        </p:nvSpPr>
        <p:spPr/>
        <p:txBody>
          <a:bodyPr/>
          <a:lstStyle/>
          <a:p>
            <a:r>
              <a:rPr lang="en-US" sz="2000" smtClean="0"/>
              <a:t>These slides are based on publicly available information (including data relating to non-Novartis products or approaches)</a:t>
            </a:r>
          </a:p>
          <a:p>
            <a:r>
              <a:rPr lang="en-US" sz="2000" smtClean="0"/>
              <a:t>The views presented are the views of the presenter, not necessarily those of Novartis  </a:t>
            </a:r>
          </a:p>
          <a:p>
            <a:r>
              <a:rPr lang="en-US" sz="2000" smtClean="0"/>
              <a:t>These slides are intended for educational purposes only and for the personal use of the audience. These slides are not intended for wider distribution outside the intended purpose without speaker approval </a:t>
            </a:r>
          </a:p>
          <a:p>
            <a:r>
              <a:rPr lang="en-US" sz="2000" smtClean="0"/>
              <a:t>The content of this slide deck is accurate to the best of the presenter’s knowledge at the time of production </a:t>
            </a:r>
          </a:p>
          <a:p>
            <a:endParaRPr lang="de-CH" sz="2000" dirty="0"/>
          </a:p>
        </p:txBody>
      </p:sp>
      <p:sp>
        <p:nvSpPr>
          <p:cNvPr id="8" name="Footer Placeholder 7"/>
          <p:cNvSpPr>
            <a:spLocks noGrp="1"/>
          </p:cNvSpPr>
          <p:nvPr>
            <p:ph type="ftr" sz="quarter" idx="10"/>
          </p:nvPr>
        </p:nvSpPr>
        <p:spPr/>
        <p:txBody>
          <a:bodyPr/>
          <a:lstStyle/>
          <a:p>
            <a:r>
              <a:rPr lang="en-GB" smtClean="0"/>
              <a:t> EU Parallel Scientific Advice | Nigel Cook  | 2nd Turkish HE &amp; Policy Congress, Ankara, 4th Dec 20914</a:t>
            </a:r>
            <a:endParaRPr lang="en-US" dirty="0"/>
          </a:p>
        </p:txBody>
      </p:sp>
    </p:spTree>
    <p:extLst>
      <p:ext uri="{BB962C8B-B14F-4D97-AF65-F5344CB8AC3E}">
        <p14:creationId xmlns:p14="http://schemas.microsoft.com/office/powerpoint/2010/main" val="14218258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Getting the most out of the PSA Process:  </a:t>
            </a:r>
            <a:br>
              <a:rPr lang="en-US" smtClean="0"/>
            </a:br>
            <a:r>
              <a:rPr lang="en-US" smtClean="0"/>
              <a:t>Some of the Challenges</a:t>
            </a:r>
            <a:endParaRPr lang="en-US" dirty="0"/>
          </a:p>
        </p:txBody>
      </p:sp>
      <p:sp>
        <p:nvSpPr>
          <p:cNvPr id="4" name="Slide Number Placeholder 3"/>
          <p:cNvSpPr>
            <a:spLocks noGrp="1"/>
          </p:cNvSpPr>
          <p:nvPr>
            <p:ph type="sldNum" sz="quarter" idx="12"/>
          </p:nvPr>
        </p:nvSpPr>
        <p:spPr/>
        <p:txBody>
          <a:bodyPr/>
          <a:lstStyle/>
          <a:p>
            <a:fld id="{E66AA3EA-0569-43EF-BBA3-83FDB109D582}" type="slidenum">
              <a:rPr lang="en-US" noProof="0" smtClean="0"/>
              <a:pPr/>
              <a:t>20</a:t>
            </a:fld>
            <a:endParaRPr lang="en-US" noProof="0" dirty="0" smtClean="0"/>
          </a:p>
        </p:txBody>
      </p:sp>
      <p:sp>
        <p:nvSpPr>
          <p:cNvPr id="6" name="Content Placeholder 5"/>
          <p:cNvSpPr>
            <a:spLocks noGrp="1"/>
          </p:cNvSpPr>
          <p:nvPr>
            <p:ph idx="4294967295"/>
          </p:nvPr>
        </p:nvSpPr>
        <p:spPr>
          <a:xfrm>
            <a:off x="558800" y="1628775"/>
            <a:ext cx="8515350" cy="2371725"/>
          </a:xfrm>
        </p:spPr>
        <p:txBody>
          <a:bodyPr/>
          <a:lstStyle/>
          <a:p>
            <a:pPr>
              <a:spcBef>
                <a:spcPts val="1800"/>
              </a:spcBef>
              <a:spcAft>
                <a:spcPts val="0"/>
              </a:spcAft>
            </a:pPr>
            <a:r>
              <a:rPr lang="en-US" sz="2000" dirty="0" smtClean="0"/>
              <a:t>Significant logistics (not least in the interactions with several HTAs, rather than through one centralized process)</a:t>
            </a:r>
          </a:p>
          <a:p>
            <a:pPr>
              <a:spcBef>
                <a:spcPts val="1800"/>
              </a:spcBef>
              <a:spcAft>
                <a:spcPts val="0"/>
              </a:spcAft>
            </a:pPr>
            <a:r>
              <a:rPr lang="en-US" sz="2000" dirty="0" smtClean="0"/>
              <a:t>Not all HTAs are well resourced and staffed for offering scientific advice; this can become a problem as the process is adopted and expanded</a:t>
            </a:r>
          </a:p>
          <a:p>
            <a:pPr>
              <a:spcBef>
                <a:spcPts val="1800"/>
              </a:spcBef>
              <a:spcAft>
                <a:spcPts val="0"/>
              </a:spcAft>
            </a:pPr>
            <a:r>
              <a:rPr lang="en-US" sz="2000" dirty="0" smtClean="0"/>
              <a:t>Differences in HTAs, particularly in terms of methodologies around clinical benefit assessment and economic evaluations</a:t>
            </a:r>
          </a:p>
          <a:p>
            <a:pPr>
              <a:spcBef>
                <a:spcPts val="1800"/>
              </a:spcBef>
              <a:spcAft>
                <a:spcPts val="0"/>
              </a:spcAft>
            </a:pPr>
            <a:endParaRPr lang="en-US" sz="2000" dirty="0"/>
          </a:p>
        </p:txBody>
      </p:sp>
      <p:sp>
        <p:nvSpPr>
          <p:cNvPr id="10" name="Rectangle 9"/>
          <p:cNvSpPr/>
          <p:nvPr/>
        </p:nvSpPr>
        <p:spPr>
          <a:xfrm>
            <a:off x="584200" y="4254500"/>
            <a:ext cx="8039100" cy="76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50" algn="ctr">
              <a:spcBef>
                <a:spcPts val="0"/>
              </a:spcBef>
              <a:spcAft>
                <a:spcPts val="1800"/>
              </a:spcAft>
            </a:pPr>
            <a:r>
              <a:rPr lang="en-US" sz="2000" i="1" dirty="0"/>
              <a:t>But in reality, the similarities are more common than the differences!</a:t>
            </a:r>
          </a:p>
        </p:txBody>
      </p:sp>
      <p:sp>
        <p:nvSpPr>
          <p:cNvPr id="5" name="Footer Placeholder 4"/>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Tree>
    <p:extLst>
      <p:ext uri="{BB962C8B-B14F-4D97-AF65-F5344CB8AC3E}">
        <p14:creationId xmlns:p14="http://schemas.microsoft.com/office/powerpoint/2010/main" val="84532637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chor="b"/>
          <a:lstStyle/>
          <a:p>
            <a:pPr>
              <a:lnSpc>
                <a:spcPct val="100000"/>
              </a:lnSpc>
            </a:pPr>
            <a:r>
              <a:rPr lang="en-US" dirty="0" smtClean="0"/>
              <a:t>What Next?</a:t>
            </a:r>
            <a:br>
              <a:rPr lang="en-US" dirty="0" smtClean="0"/>
            </a:br>
            <a:r>
              <a:rPr lang="en-US" dirty="0" smtClean="0"/>
              <a:t>Where is (Parallel) Scientific Advice headed</a:t>
            </a:r>
            <a:endParaRPr lang="en-US" dirty="0"/>
          </a:p>
        </p:txBody>
      </p:sp>
      <p:sp>
        <p:nvSpPr>
          <p:cNvPr id="4" name="Foliennummernplatzhalter 3"/>
          <p:cNvSpPr>
            <a:spLocks noGrp="1"/>
          </p:cNvSpPr>
          <p:nvPr>
            <p:ph type="sldNum" sz="quarter" idx="4"/>
          </p:nvPr>
        </p:nvSpPr>
        <p:spPr/>
        <p:txBody>
          <a:bodyPr/>
          <a:lstStyle/>
          <a:p>
            <a:fld id="{E66AA3EA-0569-43EF-BBA3-83FDB109D582}" type="slidenum">
              <a:rPr lang="en-US" noProof="0" smtClean="0"/>
              <a:pPr/>
              <a:t>21</a:t>
            </a:fld>
            <a:endParaRPr lang="en-US" noProof="0" dirty="0" smtClean="0"/>
          </a:p>
        </p:txBody>
      </p:sp>
      <p:sp>
        <p:nvSpPr>
          <p:cNvPr id="6" name="Inhaltsplatzhalter 5"/>
          <p:cNvSpPr>
            <a:spLocks noGrp="1"/>
          </p:cNvSpPr>
          <p:nvPr>
            <p:ph idx="1"/>
          </p:nvPr>
        </p:nvSpPr>
        <p:spPr/>
        <p:txBody>
          <a:bodyPr/>
          <a:lstStyle/>
          <a:p>
            <a:r>
              <a:rPr lang="en-US" sz="1800" dirty="0" smtClean="0"/>
              <a:t>Efforts to coordinate better the HTA involvement in the PSA process and ongoing discussions at European Commission level to explore tighter alignment between EMA and HTAs throughout the life-cycle</a:t>
            </a:r>
          </a:p>
          <a:p>
            <a:pPr lvl="1"/>
            <a:r>
              <a:rPr lang="en-US" sz="1600" dirty="0" smtClean="0"/>
              <a:t>EU HTA Network, </a:t>
            </a:r>
            <a:r>
              <a:rPr lang="en-US" sz="1600" dirty="0" err="1" smtClean="0"/>
              <a:t>EUnetHTA</a:t>
            </a:r>
            <a:r>
              <a:rPr lang="en-US" sz="1600" dirty="0" smtClean="0"/>
              <a:t> SEED pilots, </a:t>
            </a:r>
            <a:r>
              <a:rPr lang="en-US" sz="1600" dirty="0" err="1" smtClean="0"/>
              <a:t>EUnetHTA</a:t>
            </a:r>
            <a:r>
              <a:rPr lang="en-US" sz="1600" dirty="0" smtClean="0"/>
              <a:t> Conference,</a:t>
            </a:r>
            <a:br>
              <a:rPr lang="en-US" sz="1600" dirty="0" smtClean="0"/>
            </a:br>
            <a:r>
              <a:rPr lang="en-US" sz="1600" dirty="0" smtClean="0"/>
              <a:t>Rome 30-31 Oct 2014…establishment of a more permanent process?</a:t>
            </a:r>
          </a:p>
          <a:p>
            <a:r>
              <a:rPr lang="en-US" sz="1800" dirty="0" smtClean="0"/>
              <a:t>More countries also offering single-country HTA (or HTA/regulatory) advice (</a:t>
            </a:r>
            <a:r>
              <a:rPr lang="en-US" sz="1800" dirty="0" err="1" smtClean="0"/>
              <a:t>GBa</a:t>
            </a:r>
            <a:r>
              <a:rPr lang="en-US" sz="1800" dirty="0" smtClean="0"/>
              <a:t>, </a:t>
            </a:r>
            <a:r>
              <a:rPr lang="en-US" sz="1800" dirty="0" err="1" smtClean="0"/>
              <a:t>AIFa</a:t>
            </a:r>
            <a:r>
              <a:rPr lang="en-US" sz="1800" dirty="0" smtClean="0"/>
              <a:t>, CVZ, TLV, CADTH, PBAC)</a:t>
            </a:r>
          </a:p>
          <a:p>
            <a:pPr lvl="1"/>
            <a:r>
              <a:rPr lang="en-US" sz="1600" i="1" dirty="0" smtClean="0"/>
              <a:t>Question: could the assessment of the </a:t>
            </a:r>
            <a:r>
              <a:rPr lang="en-US" sz="1600" i="1" dirty="0" smtClean="0"/>
              <a:t>‘clinical </a:t>
            </a:r>
            <a:r>
              <a:rPr lang="en-US" sz="1600" i="1" dirty="0" smtClean="0"/>
              <a:t>benefit’ (efficacy, relative efficacy/ effectiveness) be harmonized across EMA and European HTAs, leaving member states to then address the economic aspects at local level</a:t>
            </a:r>
            <a:r>
              <a:rPr lang="en-US" sz="1600" i="1" dirty="0" smtClean="0"/>
              <a:t>?</a:t>
            </a:r>
          </a:p>
          <a:p>
            <a:pPr lvl="1"/>
            <a:r>
              <a:rPr lang="en-US" sz="1600" dirty="0"/>
              <a:t>Question: is there an opportunity to develop disease pathway ‘points to consider’ guidance documents to include </a:t>
            </a:r>
            <a:r>
              <a:rPr lang="en-US" sz="1600" dirty="0" smtClean="0"/>
              <a:t>both a regulatory </a:t>
            </a:r>
            <a:r>
              <a:rPr lang="en-US" sz="1600" i="1" dirty="0" smtClean="0"/>
              <a:t>and</a:t>
            </a:r>
            <a:r>
              <a:rPr lang="en-US" sz="1600" dirty="0" smtClean="0"/>
              <a:t> pan-EU </a:t>
            </a:r>
            <a:r>
              <a:rPr lang="en-US" sz="1600" dirty="0"/>
              <a:t>HTA </a:t>
            </a:r>
            <a:r>
              <a:rPr lang="en-US" sz="1600" dirty="0" smtClean="0"/>
              <a:t>perspectives?</a:t>
            </a:r>
            <a:endParaRPr lang="en-US" sz="1600" dirty="0" smtClean="0"/>
          </a:p>
          <a:p>
            <a:r>
              <a:rPr lang="en-US" sz="1800" dirty="0"/>
              <a:t>Adaptive Licensing Pilots: Multi-stakeholder discussions, as during the early PSA process, are mutually supportive of the Adaptive Pathways initiative</a:t>
            </a:r>
            <a:br>
              <a:rPr lang="en-US" sz="1800" dirty="0"/>
            </a:br>
            <a:r>
              <a:rPr lang="en-US" sz="1400" dirty="0">
                <a:solidFill>
                  <a:srgbClr val="7030A0"/>
                </a:solidFill>
              </a:rPr>
              <a:t>http://www.ema.europa.eu/ema/index.jsp?curl=pages/regulation/general</a:t>
            </a:r>
            <a:r>
              <a:rPr lang="en-US" sz="1400" dirty="0" smtClean="0">
                <a:solidFill>
                  <a:srgbClr val="7030A0"/>
                </a:solidFill>
              </a:rPr>
              <a:t>/</a:t>
            </a:r>
            <a:br>
              <a:rPr lang="en-US" sz="1400" dirty="0" smtClean="0">
                <a:solidFill>
                  <a:srgbClr val="7030A0"/>
                </a:solidFill>
              </a:rPr>
            </a:br>
            <a:r>
              <a:rPr lang="en-US" sz="1400" dirty="0" smtClean="0">
                <a:solidFill>
                  <a:srgbClr val="7030A0"/>
                </a:solidFill>
              </a:rPr>
              <a:t>general_content_000601.jsp&amp;mid=WC0b01ac05807d58ce</a:t>
            </a:r>
            <a:endParaRPr lang="en-US" sz="1400" dirty="0">
              <a:solidFill>
                <a:srgbClr val="7030A0"/>
              </a:solidFill>
            </a:endParaRPr>
          </a:p>
          <a:p>
            <a:pPr lvl="1"/>
            <a:endParaRPr lang="en-US" sz="1600" dirty="0"/>
          </a:p>
        </p:txBody>
      </p:sp>
      <p:sp>
        <p:nvSpPr>
          <p:cNvPr id="5" name="Footer Placeholder 4"/>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416691084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chor="b"/>
          <a:lstStyle/>
          <a:p>
            <a:r>
              <a:rPr lang="en-US" dirty="0" smtClean="0"/>
              <a:t>Concluding Remarks</a:t>
            </a:r>
            <a:endParaRPr lang="en-US" dirty="0"/>
          </a:p>
        </p:txBody>
      </p:sp>
      <p:sp>
        <p:nvSpPr>
          <p:cNvPr id="4" name="Foliennummernplatzhalter 3"/>
          <p:cNvSpPr>
            <a:spLocks noGrp="1"/>
          </p:cNvSpPr>
          <p:nvPr>
            <p:ph type="sldNum" sz="quarter" idx="4"/>
          </p:nvPr>
        </p:nvSpPr>
        <p:spPr/>
        <p:txBody>
          <a:bodyPr/>
          <a:lstStyle/>
          <a:p>
            <a:fld id="{E66AA3EA-0569-43EF-BBA3-83FDB109D582}" type="slidenum">
              <a:rPr lang="en-US" noProof="0" smtClean="0"/>
              <a:pPr/>
              <a:t>22</a:t>
            </a:fld>
            <a:endParaRPr lang="en-US" noProof="0" dirty="0" smtClean="0"/>
          </a:p>
        </p:txBody>
      </p:sp>
      <p:sp>
        <p:nvSpPr>
          <p:cNvPr id="20" name="Content Placeholder 19"/>
          <p:cNvSpPr>
            <a:spLocks noGrp="1"/>
          </p:cNvSpPr>
          <p:nvPr>
            <p:ph idx="1"/>
          </p:nvPr>
        </p:nvSpPr>
        <p:spPr/>
        <p:txBody>
          <a:bodyPr/>
          <a:lstStyle/>
          <a:p>
            <a:pPr>
              <a:spcBef>
                <a:spcPts val="1200"/>
              </a:spcBef>
            </a:pPr>
            <a:r>
              <a:rPr lang="en-US" sz="2000" dirty="0" smtClean="0"/>
              <a:t>PSA process is now well established with EMA / EU HTAs</a:t>
            </a:r>
            <a:br>
              <a:rPr lang="en-US" sz="2000" dirty="0" smtClean="0"/>
            </a:br>
            <a:r>
              <a:rPr lang="en-US" sz="2000" dirty="0" smtClean="0"/>
              <a:t>and here to stay</a:t>
            </a:r>
          </a:p>
          <a:p>
            <a:pPr>
              <a:spcBef>
                <a:spcPts val="1200"/>
              </a:spcBef>
            </a:pPr>
            <a:r>
              <a:rPr lang="en-US" sz="2000" dirty="0" smtClean="0"/>
              <a:t>Scientifically rigorous process, constructive engagement &amp; collaboration. Discussions have been very objective, not polarizing</a:t>
            </a:r>
          </a:p>
          <a:p>
            <a:pPr>
              <a:spcBef>
                <a:spcPts val="1500"/>
              </a:spcBef>
            </a:pPr>
            <a:r>
              <a:rPr lang="en-US" sz="2000" dirty="0" smtClean="0"/>
              <a:t>Desire to understand differences, with this deeper understanding providing a foundation to even explore common solution / consensus recommendations</a:t>
            </a:r>
          </a:p>
          <a:p>
            <a:pPr>
              <a:spcBef>
                <a:spcPts val="1200"/>
              </a:spcBef>
            </a:pPr>
            <a:r>
              <a:rPr lang="en-US" sz="2000" dirty="0" smtClean="0"/>
              <a:t>There were more similarities identified in viewpoints than differences!</a:t>
            </a:r>
          </a:p>
          <a:p>
            <a:pPr>
              <a:spcBef>
                <a:spcPts val="1200"/>
              </a:spcBef>
            </a:pPr>
            <a:r>
              <a:rPr lang="en-US" sz="2000" dirty="0">
                <a:ea typeface="+mn-ea"/>
                <a:cs typeface="+mn-cs"/>
              </a:rPr>
              <a:t>Clear value in Regulators and HTAs being around the same table</a:t>
            </a:r>
          </a:p>
          <a:p>
            <a:pPr>
              <a:spcBef>
                <a:spcPts val="1200"/>
              </a:spcBef>
            </a:pPr>
            <a:r>
              <a:rPr lang="en-US" sz="2000" dirty="0">
                <a:ea typeface="+mn-ea"/>
                <a:cs typeface="+mn-cs"/>
              </a:rPr>
              <a:t>Improvements to development plans and evidence</a:t>
            </a:r>
            <a:br>
              <a:rPr lang="en-US" sz="2000" dirty="0">
                <a:ea typeface="+mn-ea"/>
                <a:cs typeface="+mn-cs"/>
              </a:rPr>
            </a:br>
            <a:r>
              <a:rPr lang="en-US" sz="2000" dirty="0">
                <a:ea typeface="+mn-ea"/>
                <a:cs typeface="+mn-cs"/>
              </a:rPr>
              <a:t>collection strategies should lead to new therapies </a:t>
            </a:r>
            <a:br>
              <a:rPr lang="en-US" sz="2000" dirty="0">
                <a:ea typeface="+mn-ea"/>
                <a:cs typeface="+mn-cs"/>
              </a:rPr>
            </a:br>
            <a:r>
              <a:rPr lang="en-US" sz="2000" dirty="0">
                <a:ea typeface="+mn-ea"/>
                <a:cs typeface="+mn-cs"/>
              </a:rPr>
              <a:t>which</a:t>
            </a:r>
            <a:r>
              <a:rPr lang="en-US" sz="2000" dirty="0">
                <a:ea typeface="+mn-ea"/>
                <a:cs typeface="+mn-cs"/>
              </a:rPr>
              <a:t> </a:t>
            </a:r>
            <a:r>
              <a:rPr lang="en-US" sz="2000" dirty="0">
                <a:ea typeface="+mn-ea"/>
                <a:cs typeface="+mn-cs"/>
              </a:rPr>
              <a:t>better address unmet medical needs</a:t>
            </a:r>
            <a:br>
              <a:rPr lang="en-US" sz="2000" dirty="0">
                <a:ea typeface="+mn-ea"/>
                <a:cs typeface="+mn-cs"/>
              </a:rPr>
            </a:br>
            <a:r>
              <a:rPr lang="en-US" sz="2000" dirty="0">
                <a:ea typeface="+mn-ea"/>
                <a:cs typeface="+mn-cs"/>
              </a:rPr>
              <a:t>and improve access for patients</a:t>
            </a:r>
          </a:p>
          <a:p>
            <a:pPr lvl="1"/>
            <a:endParaRPr lang="en-US" sz="1800" dirty="0" smtClean="0"/>
          </a:p>
          <a:p>
            <a:pPr lvl="1"/>
            <a:endParaRPr lang="en-US" sz="1800" dirty="0" smtClean="0"/>
          </a:p>
          <a:p>
            <a:endParaRPr lang="en-US" sz="2000" dirty="0" smtClean="0"/>
          </a:p>
          <a:p>
            <a:endParaRPr lang="en-GB" sz="2000" dirty="0"/>
          </a:p>
        </p:txBody>
      </p:sp>
      <p:pic>
        <p:nvPicPr>
          <p:cNvPr id="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9414" y="4810815"/>
            <a:ext cx="1590368" cy="1550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2476766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pPr>
              <a:lnSpc>
                <a:spcPct val="100000"/>
              </a:lnSpc>
            </a:pPr>
            <a:r>
              <a:rPr lang="en-US" smtClean="0"/>
              <a:t>Agenda</a:t>
            </a:r>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3</a:t>
            </a:fld>
            <a:endParaRPr lang="en-US" noProof="0" dirty="0" smtClean="0"/>
          </a:p>
        </p:txBody>
      </p:sp>
      <p:sp>
        <p:nvSpPr>
          <p:cNvPr id="6" name="Content Placeholder 5"/>
          <p:cNvSpPr>
            <a:spLocks noGrp="1"/>
          </p:cNvSpPr>
          <p:nvPr>
            <p:ph idx="1"/>
          </p:nvPr>
        </p:nvSpPr>
        <p:spPr/>
        <p:txBody>
          <a:bodyPr/>
          <a:lstStyle/>
          <a:p>
            <a:r>
              <a:rPr lang="en-US" sz="2000" dirty="0" smtClean="0"/>
              <a:t>Evolution of scientific advice procedure in Europe</a:t>
            </a:r>
          </a:p>
          <a:p>
            <a:pPr marL="803275" lvl="1"/>
            <a:r>
              <a:rPr lang="en-US" sz="1800" dirty="0" smtClean="0"/>
              <a:t>The case for Parallel Scientific Advice</a:t>
            </a:r>
          </a:p>
          <a:p>
            <a:pPr>
              <a:spcBef>
                <a:spcPts val="2400"/>
              </a:spcBef>
            </a:pPr>
            <a:r>
              <a:rPr lang="en-US" sz="2000" dirty="0" smtClean="0"/>
              <a:t>Parallel Scientific Advice with the EMA and European HTAs</a:t>
            </a:r>
          </a:p>
          <a:p>
            <a:pPr marL="803275" lvl="1"/>
            <a:r>
              <a:rPr lang="en-US" sz="1800" dirty="0" smtClean="0"/>
              <a:t>Process</a:t>
            </a:r>
          </a:p>
          <a:p>
            <a:pPr marL="803275" lvl="1"/>
            <a:r>
              <a:rPr lang="en-US" sz="1800" dirty="0" smtClean="0"/>
              <a:t>Experiences of different stakeholders</a:t>
            </a:r>
          </a:p>
          <a:p>
            <a:pPr marL="803275" lvl="1"/>
            <a:r>
              <a:rPr lang="en-US" sz="1800" dirty="0" smtClean="0"/>
              <a:t>Novartis’ experience</a:t>
            </a:r>
          </a:p>
          <a:p>
            <a:pPr>
              <a:spcBef>
                <a:spcPts val="2400"/>
              </a:spcBef>
            </a:pPr>
            <a:r>
              <a:rPr lang="en-US" sz="2000" dirty="0" smtClean="0"/>
              <a:t>Learnings and looking ahead with Parallel Scientific Advice</a:t>
            </a:r>
          </a:p>
          <a:p>
            <a:pPr marL="803275" lvl="1"/>
            <a:r>
              <a:rPr lang="en-US" sz="1800" dirty="0" smtClean="0"/>
              <a:t>Getting the most out of the PSA process</a:t>
            </a:r>
          </a:p>
          <a:p>
            <a:pPr marL="803275" lvl="1"/>
            <a:r>
              <a:rPr lang="en-US" sz="1800" dirty="0" smtClean="0"/>
              <a:t>Where next?</a:t>
            </a:r>
            <a:endParaRPr lang="en-US" sz="1800" dirty="0"/>
          </a:p>
        </p:txBody>
      </p:sp>
      <p:sp>
        <p:nvSpPr>
          <p:cNvPr id="5" name="Footer Placeholder 4"/>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11499502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Centre for Innovation in Regulatory Science</a:t>
            </a:r>
            <a:br>
              <a:rPr lang="en-US" sz="2400" dirty="0" smtClean="0"/>
            </a:br>
            <a:r>
              <a:rPr lang="en-US" sz="1400" b="1" dirty="0" smtClean="0">
                <a:solidFill>
                  <a:schemeClr val="tx1">
                    <a:lumMod val="75000"/>
                    <a:lumOff val="25000"/>
                  </a:schemeClr>
                </a:solidFill>
              </a:rPr>
              <a:t>Evidentiary Requirements in Clinical Development: </a:t>
            </a:r>
            <a:r>
              <a:rPr lang="en-US" sz="1400" dirty="0" smtClean="0">
                <a:solidFill>
                  <a:schemeClr val="tx1">
                    <a:lumMod val="75000"/>
                    <a:lumOff val="25000"/>
                  </a:schemeClr>
                </a:solidFill>
              </a:rPr>
              <a:t>Workshop to Synchronize </a:t>
            </a:r>
            <a:br>
              <a:rPr lang="en-US" sz="1400" dirty="0" smtClean="0">
                <a:solidFill>
                  <a:schemeClr val="tx1">
                    <a:lumMod val="75000"/>
                    <a:lumOff val="25000"/>
                  </a:schemeClr>
                </a:solidFill>
              </a:rPr>
            </a:br>
            <a:r>
              <a:rPr lang="en-US" sz="1400" dirty="0" smtClean="0">
                <a:solidFill>
                  <a:schemeClr val="tx1">
                    <a:lumMod val="75000"/>
                    <a:lumOff val="25000"/>
                  </a:schemeClr>
                </a:solidFill>
              </a:rPr>
              <a:t>Phase 3 requirements to meet multiple needs, 31st Mar – 1st Apr 2011, Geneva</a:t>
            </a:r>
            <a:endParaRPr lang="en-US" sz="1400" dirty="0">
              <a:solidFill>
                <a:schemeClr val="tx1">
                  <a:lumMod val="75000"/>
                  <a:lumOff val="25000"/>
                </a:schemeClr>
              </a:solidFill>
            </a:endParaRPr>
          </a:p>
        </p:txBody>
      </p:sp>
      <p:sp>
        <p:nvSpPr>
          <p:cNvPr id="4" name="Slide Number Placeholder 3"/>
          <p:cNvSpPr>
            <a:spLocks noGrp="1"/>
          </p:cNvSpPr>
          <p:nvPr>
            <p:ph type="sldNum" sz="quarter" idx="11"/>
          </p:nvPr>
        </p:nvSpPr>
        <p:spPr/>
        <p:txBody>
          <a:bodyPr/>
          <a:lstStyle/>
          <a:p>
            <a:fld id="{7C6EBE86-55FC-4B97-A24F-91262370BAE4}" type="slidenum">
              <a:rPr lang="en-US" smtClean="0"/>
              <a:pPr/>
              <a:t>4</a:t>
            </a:fld>
            <a:endParaRPr lang="en-US" dirty="0"/>
          </a:p>
        </p:txBody>
      </p:sp>
      <p:sp>
        <p:nvSpPr>
          <p:cNvPr id="5" name="TextBox 4"/>
          <p:cNvSpPr txBox="1"/>
          <p:nvPr/>
        </p:nvSpPr>
        <p:spPr>
          <a:xfrm>
            <a:off x="504133" y="1720759"/>
            <a:ext cx="8560340" cy="4462760"/>
          </a:xfrm>
          <a:prstGeom prst="rect">
            <a:avLst/>
          </a:prstGeom>
          <a:noFill/>
        </p:spPr>
        <p:txBody>
          <a:bodyPr wrap="square">
            <a:spAutoFit/>
          </a:bodyPr>
          <a:lstStyle/>
          <a:p>
            <a:pPr marL="233363" indent="-233363">
              <a:spcBef>
                <a:spcPts val="1800"/>
              </a:spcBef>
              <a:spcAft>
                <a:spcPts val="0"/>
              </a:spcAft>
              <a:buFont typeface="Arial" pitchFamily="34" charset="0"/>
              <a:buChar char="•"/>
              <a:defRPr/>
            </a:pPr>
            <a:r>
              <a:rPr lang="en-US" sz="1600" dirty="0" smtClean="0"/>
              <a:t>Sponsors </a:t>
            </a:r>
            <a:r>
              <a:rPr lang="en-US" sz="1600" dirty="0"/>
              <a:t>should be encouraged to </a:t>
            </a:r>
            <a:r>
              <a:rPr lang="en-US" sz="1600" b="1" dirty="0">
                <a:solidFill>
                  <a:schemeClr val="accent3"/>
                </a:solidFill>
              </a:rPr>
              <a:t>make early contact </a:t>
            </a:r>
            <a:r>
              <a:rPr lang="en-US" sz="1600" dirty="0"/>
              <a:t>and keep dialogue open with regulatory and HTA authorities</a:t>
            </a:r>
          </a:p>
          <a:p>
            <a:pPr marL="233363" indent="-233363">
              <a:spcBef>
                <a:spcPts val="1800"/>
              </a:spcBef>
              <a:spcAft>
                <a:spcPts val="0"/>
              </a:spcAft>
              <a:buFont typeface="Arial" pitchFamily="34" charset="0"/>
              <a:buChar char="•"/>
              <a:defRPr/>
            </a:pPr>
            <a:r>
              <a:rPr lang="en-US" sz="1600" dirty="0"/>
              <a:t>Seek agreement between HTA and regulatory authorities on </a:t>
            </a:r>
            <a:r>
              <a:rPr lang="en-US" sz="1600" b="1" dirty="0">
                <a:solidFill>
                  <a:schemeClr val="accent3"/>
                </a:solidFill>
              </a:rPr>
              <a:t>the choice of endpoints and comparators</a:t>
            </a:r>
            <a:r>
              <a:rPr lang="en-US" sz="1600" dirty="0"/>
              <a:t>; indirect comparators should be considered where necessary to expedite a medicine’s review, especially when being considered for critical conditions with few medical alternatives</a:t>
            </a:r>
          </a:p>
          <a:p>
            <a:pPr marL="233363" indent="-233363">
              <a:spcBef>
                <a:spcPts val="1800"/>
              </a:spcBef>
              <a:spcAft>
                <a:spcPts val="0"/>
              </a:spcAft>
              <a:buFont typeface="Arial" pitchFamily="34" charset="0"/>
              <a:buChar char="•"/>
              <a:defRPr/>
            </a:pPr>
            <a:r>
              <a:rPr lang="en-US" sz="1600" dirty="0"/>
              <a:t>Map the current landscape of early HTA and HTA/regulatory advice procedures, including those planned, piloting and established,  and better</a:t>
            </a:r>
            <a:r>
              <a:rPr lang="en-US" sz="1600" b="1" dirty="0"/>
              <a:t> </a:t>
            </a:r>
            <a:r>
              <a:rPr lang="en-US" sz="1600" b="1" dirty="0">
                <a:solidFill>
                  <a:schemeClr val="accent3"/>
                </a:solidFill>
              </a:rPr>
              <a:t>understand the impact of this advice</a:t>
            </a:r>
          </a:p>
          <a:p>
            <a:pPr marL="233363" indent="-233363">
              <a:spcBef>
                <a:spcPts val="1800"/>
              </a:spcBef>
              <a:spcAft>
                <a:spcPts val="0"/>
              </a:spcAft>
              <a:buClr>
                <a:schemeClr val="tx1"/>
              </a:buClr>
              <a:buFont typeface="Arial" pitchFamily="34" charset="0"/>
              <a:buChar char="•"/>
              <a:defRPr/>
            </a:pPr>
            <a:r>
              <a:rPr lang="en-US" sz="1600" b="1" dirty="0">
                <a:solidFill>
                  <a:schemeClr val="accent3"/>
                </a:solidFill>
              </a:rPr>
              <a:t>Develop joint HTA/regulatory guidance in important therapy areas </a:t>
            </a:r>
            <a:r>
              <a:rPr lang="en-US" sz="1600" dirty="0"/>
              <a:t>to build on regulatory guidance – use “game changing” products as opportunity to drive scientific underpinnings of common ground</a:t>
            </a:r>
          </a:p>
          <a:p>
            <a:pPr marL="233363" indent="-233363">
              <a:spcBef>
                <a:spcPts val="1800"/>
              </a:spcBef>
              <a:spcAft>
                <a:spcPts val="0"/>
              </a:spcAft>
              <a:buFont typeface="Arial" pitchFamily="34" charset="0"/>
              <a:buChar char="•"/>
              <a:defRPr/>
            </a:pPr>
            <a:r>
              <a:rPr lang="en-US" sz="1600" dirty="0"/>
              <a:t>Proactively explore HTA/regulatory joint/parallel advice in the </a:t>
            </a:r>
            <a:r>
              <a:rPr lang="en-US" sz="1600" b="1" dirty="0">
                <a:solidFill>
                  <a:schemeClr val="accent3"/>
                </a:solidFill>
              </a:rPr>
              <a:t>post-authorization</a:t>
            </a:r>
            <a:r>
              <a:rPr lang="en-US" sz="1600" dirty="0"/>
              <a:t> space, as this may represent an opportunity for greater </a:t>
            </a:r>
            <a:r>
              <a:rPr lang="en-US" sz="1600" dirty="0" smtClean="0"/>
              <a:t>alignment</a:t>
            </a:r>
            <a:endParaRPr lang="en-US" sz="1600" dirty="0"/>
          </a:p>
        </p:txBody>
      </p:sp>
      <p:pic>
        <p:nvPicPr>
          <p:cNvPr id="133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142875"/>
            <a:ext cx="1614488"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504133" y="1268629"/>
            <a:ext cx="3172663" cy="369332"/>
          </a:xfrm>
          <a:prstGeom prst="rect">
            <a:avLst/>
          </a:prstGeom>
          <a:solidFill>
            <a:schemeClr val="accent1"/>
          </a:solidFill>
        </p:spPr>
        <p:txBody>
          <a:bodyPr wrap="none">
            <a:spAutoFit/>
          </a:bodyPr>
          <a:lstStyle/>
          <a:p>
            <a:r>
              <a:rPr lang="en-US" sz="1800" b="1" dirty="0">
                <a:solidFill>
                  <a:schemeClr val="bg1"/>
                </a:solidFill>
              </a:rPr>
              <a:t>General Recommendations</a:t>
            </a:r>
            <a:endParaRPr lang="en-GB" sz="1800" b="1" dirty="0">
              <a:solidFill>
                <a:schemeClr val="bg1"/>
              </a:solidFill>
            </a:endParaRPr>
          </a:p>
        </p:txBody>
      </p:sp>
      <p:sp>
        <p:nvSpPr>
          <p:cNvPr id="3" name="Footer Placeholder 2"/>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Tree>
    <p:extLst>
      <p:ext uri="{BB962C8B-B14F-4D97-AF65-F5344CB8AC3E}">
        <p14:creationId xmlns:p14="http://schemas.microsoft.com/office/powerpoint/2010/main" val="356584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Title 1"/>
          <p:cNvSpPr>
            <a:spLocks noGrp="1"/>
          </p:cNvSpPr>
          <p:nvPr>
            <p:ph type="title"/>
          </p:nvPr>
        </p:nvSpPr>
        <p:spPr/>
        <p:txBody>
          <a:bodyPr/>
          <a:lstStyle/>
          <a:p>
            <a:r>
              <a:rPr lang="en-US" altLang="en-US" sz="2400" dirty="0" smtClean="0"/>
              <a:t>The move towards Parallel (or Joint) Scientific Advice</a:t>
            </a:r>
          </a:p>
        </p:txBody>
      </p:sp>
      <p:sp>
        <p:nvSpPr>
          <p:cNvPr id="4" name="Slide Number Placeholder 3"/>
          <p:cNvSpPr>
            <a:spLocks noGrp="1"/>
          </p:cNvSpPr>
          <p:nvPr>
            <p:ph type="sldNum" sz="quarter" idx="12"/>
          </p:nvPr>
        </p:nvSpPr>
        <p:spPr/>
        <p:txBody>
          <a:bodyPr/>
          <a:lstStyle/>
          <a:p>
            <a:fld id="{A7AC495A-D14C-4AD9-A1DC-A0CC2B7AB80D}" type="slidenum">
              <a:rPr lang="en-US" smtClean="0"/>
              <a:pPr/>
              <a:t>5</a:t>
            </a:fld>
            <a:endParaRPr lang="en-US" dirty="0"/>
          </a:p>
        </p:txBody>
      </p:sp>
      <p:sp>
        <p:nvSpPr>
          <p:cNvPr id="12292" name="TextBox 4"/>
          <p:cNvSpPr txBox="1">
            <a:spLocks noChangeArrowheads="1"/>
          </p:cNvSpPr>
          <p:nvPr/>
        </p:nvSpPr>
        <p:spPr bwMode="auto">
          <a:xfrm>
            <a:off x="4664600" y="4273933"/>
            <a:ext cx="3685497" cy="1585049"/>
          </a:xfrm>
          <a:prstGeom prst="rect">
            <a:avLst/>
          </a:prstGeom>
          <a:solidFill>
            <a:schemeClr val="accent1">
              <a:lumMod val="40000"/>
              <a:lumOff val="60000"/>
            </a:schemeClr>
          </a:solidFill>
          <a:ln>
            <a:noFill/>
          </a:ln>
        </p:spPr>
        <p:txBody>
          <a:bodyPr wrap="square" lIns="72000" rIns="720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pPr>
            <a:r>
              <a:rPr lang="en-US" altLang="en-US" sz="1400" b="1" dirty="0"/>
              <a:t>Interactions between health technology assessment, coverage, and </a:t>
            </a:r>
            <a:r>
              <a:rPr lang="en-US" altLang="en-US" sz="1400" b="1" dirty="0" smtClean="0"/>
              <a:t>regulatory</a:t>
            </a:r>
            <a:br>
              <a:rPr lang="en-US" altLang="en-US" sz="1400" b="1" dirty="0" smtClean="0"/>
            </a:br>
            <a:r>
              <a:rPr lang="en-US" altLang="en-US" sz="1400" b="1" dirty="0" smtClean="0"/>
              <a:t>processes</a:t>
            </a:r>
            <a:r>
              <a:rPr lang="en-US" altLang="en-US" sz="1400" b="1" dirty="0"/>
              <a:t>: Emerging issues, goals, and opportunities</a:t>
            </a:r>
            <a:endParaRPr lang="en-US" altLang="en-US" sz="1400" dirty="0"/>
          </a:p>
          <a:p>
            <a:pPr eaLnBrk="1" hangingPunct="1">
              <a:spcBef>
                <a:spcPts val="600"/>
              </a:spcBef>
            </a:pPr>
            <a:r>
              <a:rPr lang="en-US" altLang="en-US" sz="1100" dirty="0" err="1"/>
              <a:t>C.Henshall</a:t>
            </a:r>
            <a:r>
              <a:rPr lang="en-US" altLang="en-US" sz="1100" dirty="0"/>
              <a:t> </a:t>
            </a:r>
            <a:r>
              <a:rPr lang="en-US" altLang="en-US" sz="1100" dirty="0" smtClean="0"/>
              <a:t> et </a:t>
            </a:r>
            <a:r>
              <a:rPr lang="en-US" altLang="en-US" sz="1100" dirty="0"/>
              <a:t>al., </a:t>
            </a:r>
            <a:r>
              <a:rPr lang="en-US" altLang="en-US" sz="1100" dirty="0" smtClean="0"/>
              <a:t>on </a:t>
            </a:r>
            <a:r>
              <a:rPr lang="en-US" altLang="en-US" sz="1100" dirty="0"/>
              <a:t>behalf of the HTAi Policy Forum</a:t>
            </a:r>
            <a:r>
              <a:rPr lang="en-US" altLang="en-US" sz="1100" dirty="0" smtClean="0"/>
              <a:t>. International </a:t>
            </a:r>
            <a:r>
              <a:rPr lang="en-US" altLang="en-US" sz="1100" dirty="0"/>
              <a:t>Journal of Technology Assessment in Health Care, 27:3 (2011), 253–260.</a:t>
            </a:r>
          </a:p>
        </p:txBody>
      </p:sp>
      <p:sp>
        <p:nvSpPr>
          <p:cNvPr id="12293" name="TextBox 5"/>
          <p:cNvSpPr txBox="1">
            <a:spLocks noChangeArrowheads="1"/>
          </p:cNvSpPr>
          <p:nvPr/>
        </p:nvSpPr>
        <p:spPr bwMode="auto">
          <a:xfrm>
            <a:off x="259080" y="4273933"/>
            <a:ext cx="4247052" cy="1985159"/>
          </a:xfrm>
          <a:prstGeom prst="rect">
            <a:avLst/>
          </a:prstGeom>
          <a:solidFill>
            <a:schemeClr val="accent1">
              <a:lumMod val="40000"/>
              <a:lumOff val="60000"/>
            </a:schemeClr>
          </a:solidFill>
          <a:ln>
            <a:noFill/>
          </a:ln>
        </p:spPr>
        <p:txBody>
          <a:bodyPr wrap="square" lIns="72000" rIns="720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pPr>
            <a:r>
              <a:rPr lang="en-US" altLang="en-US" sz="1400" b="1" dirty="0"/>
              <a:t>ISPOR, Madrid, 5-8</a:t>
            </a:r>
            <a:r>
              <a:rPr lang="en-US" altLang="en-US" sz="1400" b="1" baseline="30000" dirty="0"/>
              <a:t>th</a:t>
            </a:r>
            <a:r>
              <a:rPr lang="en-US" altLang="en-US" sz="1400" b="1" dirty="0"/>
              <a:t> Nov 2011</a:t>
            </a:r>
            <a:endParaRPr lang="en-US" altLang="en-US" sz="1400" dirty="0"/>
          </a:p>
          <a:p>
            <a:pPr eaLnBrk="1" hangingPunct="1">
              <a:spcBef>
                <a:spcPts val="600"/>
              </a:spcBef>
            </a:pPr>
            <a:r>
              <a:rPr lang="en-US" altLang="en-US" sz="1400" dirty="0"/>
              <a:t>Health Policy &amp; Issues Symposium:</a:t>
            </a:r>
          </a:p>
          <a:p>
            <a:pPr eaLnBrk="1" hangingPunct="1">
              <a:spcBef>
                <a:spcPts val="600"/>
              </a:spcBef>
            </a:pPr>
            <a:r>
              <a:rPr lang="en-US" altLang="en-US" sz="1400" dirty="0"/>
              <a:t>“It is always too early until it is too late: What can we learn from the pilots of multi-stakeholder consultations in early-stage drug development?”</a:t>
            </a:r>
          </a:p>
          <a:p>
            <a:pPr eaLnBrk="1" hangingPunct="1">
              <a:spcBef>
                <a:spcPts val="1200"/>
              </a:spcBef>
            </a:pPr>
            <a:r>
              <a:rPr lang="en-US" altLang="en-US" sz="1100" dirty="0"/>
              <a:t>Peter </a:t>
            </a:r>
            <a:r>
              <a:rPr lang="en-US" altLang="en-US" sz="1100" dirty="0" err="1"/>
              <a:t>Kolominsky</a:t>
            </a:r>
            <a:r>
              <a:rPr lang="en-US" altLang="en-US" sz="1100" dirty="0"/>
              <a:t> </a:t>
            </a:r>
            <a:r>
              <a:rPr lang="en-US" altLang="en-US" sz="1100" dirty="0" err="1"/>
              <a:t>Rabas</a:t>
            </a:r>
            <a:r>
              <a:rPr lang="en-US" altLang="en-US" sz="1100" dirty="0"/>
              <a:t>, U. </a:t>
            </a:r>
            <a:r>
              <a:rPr lang="en-US" altLang="en-US" sz="1100" dirty="0" smtClean="0"/>
              <a:t>Erlangen; </a:t>
            </a:r>
            <a:r>
              <a:rPr lang="en-US" altLang="en-US" sz="1100" dirty="0" err="1" smtClean="0"/>
              <a:t>Spiros</a:t>
            </a:r>
            <a:r>
              <a:rPr lang="en-US" altLang="en-US" sz="1100" dirty="0" smtClean="0"/>
              <a:t> </a:t>
            </a:r>
            <a:r>
              <a:rPr lang="en-US" altLang="en-US" sz="1100" dirty="0" err="1" smtClean="0"/>
              <a:t>Vamvakas</a:t>
            </a:r>
            <a:r>
              <a:rPr lang="en-US" altLang="en-US" sz="1100" dirty="0" smtClean="0"/>
              <a:t>, EMA, London;</a:t>
            </a:r>
            <a:br>
              <a:rPr lang="en-US" altLang="en-US" sz="1100" dirty="0" smtClean="0"/>
            </a:br>
            <a:r>
              <a:rPr lang="en-US" altLang="en-US" sz="1100" dirty="0" smtClean="0"/>
              <a:t>Ron </a:t>
            </a:r>
            <a:r>
              <a:rPr lang="en-US" altLang="en-US" sz="1100" dirty="0" err="1"/>
              <a:t>Akehurst</a:t>
            </a:r>
            <a:r>
              <a:rPr lang="en-US" altLang="en-US" sz="1100" dirty="0"/>
              <a:t>, U. </a:t>
            </a:r>
            <a:r>
              <a:rPr lang="en-US" altLang="en-US" sz="1100" dirty="0" smtClean="0"/>
              <a:t>Sheffield;  James </a:t>
            </a:r>
            <a:r>
              <a:rPr lang="en-US" altLang="en-US" sz="1100" dirty="0"/>
              <a:t>Anderson, GSK</a:t>
            </a:r>
            <a:endParaRPr lang="en-US" altLang="en-US" sz="1050" dirty="0"/>
          </a:p>
        </p:txBody>
      </p:sp>
      <p:sp>
        <p:nvSpPr>
          <p:cNvPr id="12295" name="TextBox 4"/>
          <p:cNvSpPr txBox="1">
            <a:spLocks noChangeArrowheads="1"/>
          </p:cNvSpPr>
          <p:nvPr/>
        </p:nvSpPr>
        <p:spPr bwMode="auto">
          <a:xfrm>
            <a:off x="259080" y="1530223"/>
            <a:ext cx="2778588" cy="1892826"/>
          </a:xfrm>
          <a:prstGeom prst="rect">
            <a:avLst/>
          </a:prstGeom>
          <a:solidFill>
            <a:schemeClr val="accent1">
              <a:lumMod val="40000"/>
              <a:lumOff val="60000"/>
            </a:schemeClr>
          </a:solidFill>
          <a:ln>
            <a:noFill/>
          </a:ln>
        </p:spPr>
        <p:txBody>
          <a:bodyPr wrap="square" lIns="72000" rIns="72000" anchor="b">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pPr>
            <a:r>
              <a:rPr lang="en-US" altLang="en-US" sz="1400" b="1" dirty="0"/>
              <a:t>EMA Guidance for companies requesting scientific advice &amp; protocol assistance, May 2010</a:t>
            </a:r>
          </a:p>
          <a:p>
            <a:pPr eaLnBrk="1" hangingPunct="1">
              <a:spcBef>
                <a:spcPts val="600"/>
              </a:spcBef>
            </a:pPr>
            <a:r>
              <a:rPr lang="en-US" altLang="en-US" sz="1400" dirty="0"/>
              <a:t>Applications for CHMP scientific </a:t>
            </a:r>
            <a:r>
              <a:rPr lang="en-US" altLang="en-US" sz="1400" dirty="0" smtClean="0"/>
              <a:t>advice / protocol </a:t>
            </a:r>
            <a:r>
              <a:rPr lang="en-US" altLang="en-US" sz="1400" dirty="0"/>
              <a:t>assistance and advice from Health Technology Assessment bodies in parallel are possible and welcome</a:t>
            </a:r>
            <a:r>
              <a:rPr lang="en-US" altLang="en-US" sz="1400" dirty="0" smtClean="0"/>
              <a:t>.</a:t>
            </a:r>
            <a:endParaRPr lang="en-US" altLang="en-US" sz="1400" dirty="0"/>
          </a:p>
        </p:txBody>
      </p:sp>
      <p:sp>
        <p:nvSpPr>
          <p:cNvPr id="8" name="TextBox 4"/>
          <p:cNvSpPr txBox="1">
            <a:spLocks noChangeArrowheads="1"/>
          </p:cNvSpPr>
          <p:nvPr/>
        </p:nvSpPr>
        <p:spPr bwMode="auto">
          <a:xfrm>
            <a:off x="3525058" y="1222447"/>
            <a:ext cx="5138496" cy="2200602"/>
          </a:xfrm>
          <a:prstGeom prst="rect">
            <a:avLst/>
          </a:prstGeom>
          <a:solidFill>
            <a:schemeClr val="accent1">
              <a:lumMod val="40000"/>
              <a:lumOff val="60000"/>
            </a:schemeClr>
          </a:solidFill>
          <a:ln>
            <a:noFill/>
          </a:ln>
        </p:spPr>
        <p:txBody>
          <a:bodyPr wrap="square" lIns="72000" rIns="72000" anchor="b">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pPr>
            <a:r>
              <a:rPr lang="en-US" altLang="en-US" sz="1400" b="1" dirty="0" smtClean="0"/>
              <a:t>Strategy for EU Cooperation on Health Technology Assessment*</a:t>
            </a:r>
            <a:endParaRPr lang="en-US" altLang="en-US" sz="1400" dirty="0"/>
          </a:p>
          <a:p>
            <a:pPr eaLnBrk="1" hangingPunct="1">
              <a:spcBef>
                <a:spcPts val="600"/>
              </a:spcBef>
            </a:pPr>
            <a:r>
              <a:rPr lang="en-US" altLang="en-US" sz="1200" i="1" dirty="0" smtClean="0"/>
              <a:t>EU Health Technology Assessment Network, Oct 2014</a:t>
            </a:r>
          </a:p>
          <a:p>
            <a:pPr eaLnBrk="1" hangingPunct="1">
              <a:spcBef>
                <a:spcPts val="600"/>
              </a:spcBef>
            </a:pPr>
            <a:r>
              <a:rPr lang="en-US" altLang="en-US" sz="1200" i="1" dirty="0" smtClean="0"/>
              <a:t>‘”The Network calls upon:</a:t>
            </a:r>
          </a:p>
          <a:p>
            <a:pPr marL="285750" indent="-171450" eaLnBrk="1" hangingPunct="1">
              <a:spcBef>
                <a:spcPts val="600"/>
              </a:spcBef>
              <a:buFont typeface="Arial" panose="020B0604020202020204" pitchFamily="34" charset="0"/>
              <a:buChar char="•"/>
            </a:pPr>
            <a:r>
              <a:rPr lang="en-US" altLang="en-US" sz="1200" i="1" dirty="0" smtClean="0"/>
              <a:t>HTA bodies to take part in parallel early dialogue with technology developers</a:t>
            </a:r>
          </a:p>
          <a:p>
            <a:pPr marL="285750" indent="-171450" eaLnBrk="1" hangingPunct="1">
              <a:spcBef>
                <a:spcPts val="600"/>
              </a:spcBef>
              <a:buFont typeface="Arial" panose="020B0604020202020204" pitchFamily="34" charset="0"/>
              <a:buChar char="•"/>
            </a:pPr>
            <a:r>
              <a:rPr lang="en-US" altLang="en-US" sz="1200" i="1" dirty="0" smtClean="0"/>
              <a:t>Technology developers to engage in early dialogue and scientific advice processes </a:t>
            </a:r>
            <a:r>
              <a:rPr lang="en-US" altLang="en-US" sz="1200" i="1" dirty="0" err="1" smtClean="0"/>
              <a:t>involvinmg</a:t>
            </a:r>
            <a:r>
              <a:rPr lang="en-US" altLang="en-US" sz="1200" i="1" dirty="0" smtClean="0"/>
              <a:t> both regulators and HTA bodies”</a:t>
            </a:r>
            <a:endParaRPr lang="en-US" altLang="en-US" sz="1200" i="1" dirty="0"/>
          </a:p>
          <a:p>
            <a:pPr eaLnBrk="1" hangingPunct="1">
              <a:spcBef>
                <a:spcPts val="600"/>
              </a:spcBef>
            </a:pPr>
            <a:r>
              <a:rPr lang="en-US" altLang="en-US" sz="1200" b="1" dirty="0" smtClean="0"/>
              <a:t>Adopted unanimously by the HTA network, Rome, 29 Oct 2014</a:t>
            </a:r>
            <a:endParaRPr lang="en-US" altLang="en-US" sz="1200" b="1" dirty="0"/>
          </a:p>
        </p:txBody>
      </p:sp>
      <p:sp>
        <p:nvSpPr>
          <p:cNvPr id="2" name="Rectangle 1"/>
          <p:cNvSpPr/>
          <p:nvPr/>
        </p:nvSpPr>
        <p:spPr>
          <a:xfrm>
            <a:off x="4664600" y="6153194"/>
            <a:ext cx="4572000" cy="230832"/>
          </a:xfrm>
          <a:prstGeom prst="rect">
            <a:avLst/>
          </a:prstGeom>
        </p:spPr>
        <p:txBody>
          <a:bodyPr>
            <a:spAutoFit/>
          </a:bodyPr>
          <a:lstStyle/>
          <a:p>
            <a:r>
              <a:rPr lang="en-US" sz="900" dirty="0" smtClean="0"/>
              <a:t>*  http</a:t>
            </a:r>
            <a:r>
              <a:rPr lang="en-US" sz="900" dirty="0"/>
              <a:t>://ec.europa.eu/health/technology_assessment/policy/network/index_en.htm</a:t>
            </a:r>
          </a:p>
        </p:txBody>
      </p:sp>
      <p:sp>
        <p:nvSpPr>
          <p:cNvPr id="12" name="Right Arrow 11"/>
          <p:cNvSpPr/>
          <p:nvPr/>
        </p:nvSpPr>
        <p:spPr>
          <a:xfrm>
            <a:off x="0" y="3522828"/>
            <a:ext cx="9012264" cy="643180"/>
          </a:xfrm>
          <a:prstGeom prst="rightArrow">
            <a:avLst>
              <a:gd name="adj1" fmla="val 64458"/>
              <a:gd name="adj2"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356461" y="3644363"/>
            <a:ext cx="755335" cy="400110"/>
          </a:xfrm>
          <a:prstGeom prst="rect">
            <a:avLst/>
          </a:prstGeom>
          <a:noFill/>
        </p:spPr>
        <p:txBody>
          <a:bodyPr wrap="none" rtlCol="0" anchor="ctr">
            <a:spAutoFit/>
          </a:bodyPr>
          <a:lstStyle/>
          <a:p>
            <a:pPr algn="ctr"/>
            <a:r>
              <a:rPr lang="en-GB" sz="2000" b="1" dirty="0" smtClean="0">
                <a:solidFill>
                  <a:schemeClr val="bg1"/>
                </a:solidFill>
              </a:rPr>
              <a:t>2010</a:t>
            </a:r>
            <a:endParaRPr lang="en-GB" sz="2000" b="1" dirty="0">
              <a:solidFill>
                <a:schemeClr val="bg1"/>
              </a:solidFill>
            </a:endParaRPr>
          </a:p>
        </p:txBody>
      </p:sp>
      <p:sp>
        <p:nvSpPr>
          <p:cNvPr id="18" name="TextBox 17"/>
          <p:cNvSpPr txBox="1"/>
          <p:nvPr/>
        </p:nvSpPr>
        <p:spPr>
          <a:xfrm>
            <a:off x="4239356" y="3644363"/>
            <a:ext cx="741165" cy="400110"/>
          </a:xfrm>
          <a:prstGeom prst="rect">
            <a:avLst/>
          </a:prstGeom>
          <a:noFill/>
        </p:spPr>
        <p:txBody>
          <a:bodyPr wrap="none" rtlCol="0" anchor="ctr">
            <a:spAutoFit/>
          </a:bodyPr>
          <a:lstStyle/>
          <a:p>
            <a:pPr algn="ctr"/>
            <a:r>
              <a:rPr lang="en-GB" sz="2000" b="1" dirty="0" smtClean="0">
                <a:solidFill>
                  <a:schemeClr val="bg1"/>
                </a:solidFill>
              </a:rPr>
              <a:t>2011</a:t>
            </a:r>
            <a:endParaRPr lang="en-GB" sz="2000" b="1" dirty="0">
              <a:solidFill>
                <a:schemeClr val="bg1"/>
              </a:solidFill>
            </a:endParaRPr>
          </a:p>
        </p:txBody>
      </p:sp>
      <p:sp>
        <p:nvSpPr>
          <p:cNvPr id="19" name="TextBox 18"/>
          <p:cNvSpPr txBox="1"/>
          <p:nvPr/>
        </p:nvSpPr>
        <p:spPr>
          <a:xfrm>
            <a:off x="7490789" y="3644363"/>
            <a:ext cx="755336" cy="400110"/>
          </a:xfrm>
          <a:prstGeom prst="rect">
            <a:avLst/>
          </a:prstGeom>
          <a:noFill/>
        </p:spPr>
        <p:txBody>
          <a:bodyPr wrap="none" rtlCol="0" anchor="ctr">
            <a:spAutoFit/>
          </a:bodyPr>
          <a:lstStyle/>
          <a:p>
            <a:pPr algn="ctr"/>
            <a:r>
              <a:rPr lang="en-GB" sz="2000" b="1" dirty="0" smtClean="0">
                <a:solidFill>
                  <a:schemeClr val="bg1"/>
                </a:solidFill>
              </a:rPr>
              <a:t>2014</a:t>
            </a:r>
            <a:endParaRPr lang="en-GB" sz="2000" b="1" dirty="0">
              <a:solidFill>
                <a:schemeClr val="bg1"/>
              </a:solidFill>
            </a:endParaRPr>
          </a:p>
        </p:txBody>
      </p:sp>
      <p:cxnSp>
        <p:nvCxnSpPr>
          <p:cNvPr id="15" name="Straight Connector 14"/>
          <p:cNvCxnSpPr/>
          <p:nvPr/>
        </p:nvCxnSpPr>
        <p:spPr>
          <a:xfrm>
            <a:off x="259080" y="3423049"/>
            <a:ext cx="27785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868457" y="3423049"/>
            <a:ext cx="0" cy="221314"/>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34128" y="3423049"/>
            <a:ext cx="0" cy="221314"/>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a:off x="4322555" y="4044473"/>
            <a:ext cx="0" cy="221314"/>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59080" y="4273933"/>
            <a:ext cx="424705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525058" y="3423049"/>
            <a:ext cx="51384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4864995" y="4044473"/>
            <a:ext cx="0" cy="221314"/>
          </a:xfrm>
          <a:prstGeom prst="line">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664600" y="4273933"/>
            <a:ext cx="368549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Tree>
    <p:extLst>
      <p:ext uri="{BB962C8B-B14F-4D97-AF65-F5344CB8AC3E}">
        <p14:creationId xmlns:p14="http://schemas.microsoft.com/office/powerpoint/2010/main" val="141829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11808"/>
            <a:ext cx="8229600" cy="743840"/>
          </a:xfrm>
        </p:spPr>
        <p:txBody>
          <a:bodyPr/>
          <a:lstStyle/>
          <a:p>
            <a:r>
              <a:rPr lang="en-US" sz="2400" dirty="0" smtClean="0"/>
              <a:t>The evolution of different scientific advice procedures</a:t>
            </a:r>
            <a:br>
              <a:rPr lang="en-US" sz="2400" dirty="0" smtClean="0"/>
            </a:br>
            <a:r>
              <a:rPr lang="en-US" sz="1600" dirty="0" smtClean="0">
                <a:solidFill>
                  <a:schemeClr val="tx1">
                    <a:lumMod val="75000"/>
                    <a:lumOff val="25000"/>
                  </a:schemeClr>
                </a:solidFill>
              </a:rPr>
              <a:t>... provides manufacturers the opportunity to select the advice process that best fits the questions they have</a:t>
            </a:r>
            <a:endParaRPr lang="en-US" sz="1600" dirty="0">
              <a:solidFill>
                <a:schemeClr val="tx1">
                  <a:lumMod val="75000"/>
                  <a:lumOff val="25000"/>
                </a:schemeClr>
              </a:solidFill>
            </a:endParaRPr>
          </a:p>
        </p:txBody>
      </p:sp>
      <p:sp>
        <p:nvSpPr>
          <p:cNvPr id="4" name="Foliennummernplatzhalter 3"/>
          <p:cNvSpPr>
            <a:spLocks noGrp="1"/>
          </p:cNvSpPr>
          <p:nvPr>
            <p:ph type="sldNum" sz="quarter" idx="12"/>
          </p:nvPr>
        </p:nvSpPr>
        <p:spPr/>
        <p:txBody>
          <a:bodyPr/>
          <a:lstStyle/>
          <a:p>
            <a:fld id="{E66AA3EA-0569-43EF-BBA3-83FDB109D582}" type="slidenum">
              <a:rPr lang="en-US" noProof="0" smtClean="0"/>
              <a:pPr/>
              <a:t>6</a:t>
            </a:fld>
            <a:endParaRPr lang="en-US" noProof="0" dirty="0" smtClean="0"/>
          </a:p>
        </p:txBody>
      </p:sp>
      <p:sp>
        <p:nvSpPr>
          <p:cNvPr id="11" name="TextBox 10"/>
          <p:cNvSpPr txBox="1"/>
          <p:nvPr/>
        </p:nvSpPr>
        <p:spPr>
          <a:xfrm>
            <a:off x="610273" y="4922214"/>
            <a:ext cx="3218212" cy="1077218"/>
          </a:xfrm>
          <a:prstGeom prst="rect">
            <a:avLst/>
          </a:prstGeom>
          <a:solidFill>
            <a:schemeClr val="accent5">
              <a:lumMod val="20000"/>
              <a:lumOff val="80000"/>
            </a:schemeClr>
          </a:solidFill>
        </p:spPr>
        <p:txBody>
          <a:bodyPr wrap="square" rtlCol="0">
            <a:spAutoFit/>
          </a:bodyPr>
          <a:lstStyle/>
          <a:p>
            <a:r>
              <a:rPr lang="en-US" sz="1600" dirty="0" smtClean="0"/>
              <a:t>NICE only advice, might be appropriate if you wanted to go deep into the economic modeling or cost-effectiveness analysis </a:t>
            </a:r>
            <a:endParaRPr lang="en-US" sz="1600" dirty="0"/>
          </a:p>
        </p:txBody>
      </p:sp>
      <p:sp>
        <p:nvSpPr>
          <p:cNvPr id="12" name="TextBox 11"/>
          <p:cNvSpPr txBox="1"/>
          <p:nvPr/>
        </p:nvSpPr>
        <p:spPr>
          <a:xfrm>
            <a:off x="4912963" y="4922214"/>
            <a:ext cx="2936628" cy="1077218"/>
          </a:xfrm>
          <a:prstGeom prst="rect">
            <a:avLst/>
          </a:prstGeom>
          <a:solidFill>
            <a:schemeClr val="accent3">
              <a:lumMod val="20000"/>
              <a:lumOff val="80000"/>
            </a:schemeClr>
          </a:solidFill>
        </p:spPr>
        <p:txBody>
          <a:bodyPr wrap="square" rtlCol="0">
            <a:spAutoFit/>
          </a:bodyPr>
          <a:lstStyle/>
          <a:p>
            <a:r>
              <a:rPr lang="en-US" sz="1600" dirty="0" smtClean="0"/>
              <a:t>Parallel scientific advice would be preferred if there were questions around trial design and comparator choice</a:t>
            </a:r>
            <a:endParaRPr lang="en-US" sz="1600" dirty="0"/>
          </a:p>
        </p:txBody>
      </p:sp>
      <p:sp>
        <p:nvSpPr>
          <p:cNvPr id="18" name="Inhaltsplatzhalter 5"/>
          <p:cNvSpPr txBox="1">
            <a:spLocks/>
          </p:cNvSpPr>
          <p:nvPr/>
        </p:nvSpPr>
        <p:spPr bwMode="gray">
          <a:xfrm>
            <a:off x="457200" y="1346200"/>
            <a:ext cx="8489950" cy="34427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Tx/>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Tx/>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pPr>
              <a:lnSpc>
                <a:spcPct val="100000"/>
              </a:lnSpc>
              <a:spcBef>
                <a:spcPts val="1800"/>
              </a:spcBef>
            </a:pPr>
            <a:r>
              <a:rPr lang="en-US" sz="1800" kern="0" dirty="0" smtClean="0"/>
              <a:t>CHMP/EMA scientific advice from regulators (for &gt;10 years)</a:t>
            </a:r>
          </a:p>
          <a:p>
            <a:pPr>
              <a:lnSpc>
                <a:spcPct val="100000"/>
              </a:lnSpc>
              <a:spcBef>
                <a:spcPts val="1800"/>
              </a:spcBef>
            </a:pPr>
            <a:r>
              <a:rPr lang="en-US" sz="1800" kern="0" dirty="0" smtClean="0"/>
              <a:t>National-level HTA advice  (UK, Sweden, Australia, Netherlands, Germany ...)</a:t>
            </a:r>
          </a:p>
          <a:p>
            <a:pPr>
              <a:lnSpc>
                <a:spcPct val="100000"/>
              </a:lnSpc>
              <a:spcBef>
                <a:spcPts val="1800"/>
              </a:spcBef>
            </a:pPr>
            <a:r>
              <a:rPr lang="en-US" sz="1800" kern="0" dirty="0" smtClean="0"/>
              <a:t>National-level regulatory + HTA advice  (e.g. MHRA &amp; NICE in UK)</a:t>
            </a:r>
          </a:p>
          <a:p>
            <a:pPr>
              <a:lnSpc>
                <a:spcPct val="100000"/>
              </a:lnSpc>
              <a:spcBef>
                <a:spcPts val="1800"/>
              </a:spcBef>
            </a:pPr>
            <a:r>
              <a:rPr lang="en-US" sz="1800" kern="0" dirty="0" smtClean="0"/>
              <a:t>Multi-country HTA advice  (e.g. </a:t>
            </a:r>
            <a:r>
              <a:rPr lang="en-US" sz="1800" kern="0" dirty="0" err="1" smtClean="0"/>
              <a:t>EunetHTA</a:t>
            </a:r>
            <a:r>
              <a:rPr lang="en-US" sz="1800" kern="0" dirty="0" smtClean="0"/>
              <a:t> SEED pilots from 2012)</a:t>
            </a:r>
          </a:p>
          <a:p>
            <a:pPr>
              <a:lnSpc>
                <a:spcPct val="100000"/>
              </a:lnSpc>
              <a:spcBef>
                <a:spcPts val="1800"/>
              </a:spcBef>
            </a:pPr>
            <a:r>
              <a:rPr lang="en-US" sz="1800" kern="0" dirty="0" smtClean="0"/>
              <a:t>Joint or Parallel Scientific Advice (PSA) – multi-country HTA and EMA</a:t>
            </a:r>
          </a:p>
          <a:p>
            <a:pPr marL="973138" lvl="1" indent="-225425">
              <a:lnSpc>
                <a:spcPct val="100000"/>
              </a:lnSpc>
              <a:spcBef>
                <a:spcPts val="600"/>
              </a:spcBef>
            </a:pPr>
            <a:r>
              <a:rPr lang="en-US" sz="1600" kern="0" dirty="0" smtClean="0"/>
              <a:t>First pilots convened through Tapestry Networks in 2010</a:t>
            </a:r>
          </a:p>
          <a:p>
            <a:pPr marL="973138" lvl="1" indent="-225425">
              <a:lnSpc>
                <a:spcPct val="100000"/>
              </a:lnSpc>
              <a:spcBef>
                <a:spcPts val="600"/>
              </a:spcBef>
            </a:pPr>
            <a:r>
              <a:rPr lang="en-US" sz="1600" kern="0" dirty="0" smtClean="0"/>
              <a:t>Pilots directly with EMA and EU HTAs began in 2011</a:t>
            </a:r>
          </a:p>
          <a:p>
            <a:pPr marL="973138" lvl="1" indent="-225425">
              <a:lnSpc>
                <a:spcPct val="100000"/>
              </a:lnSpc>
              <a:spcBef>
                <a:spcPts val="600"/>
              </a:spcBef>
            </a:pPr>
            <a:r>
              <a:rPr lang="en-US" sz="1600" kern="0" dirty="0" err="1" smtClean="0"/>
              <a:t>EUnetHTA</a:t>
            </a:r>
            <a:r>
              <a:rPr lang="en-US" sz="1600" kern="0" dirty="0" smtClean="0"/>
              <a:t>/SEED ran 3 pilots with multi-HTA and EMA in 2014</a:t>
            </a:r>
            <a:endParaRPr lang="en-US" sz="1600" kern="0" dirty="0"/>
          </a:p>
        </p:txBody>
      </p:sp>
      <p:sp>
        <p:nvSpPr>
          <p:cNvPr id="19" name="Left Bracket 18"/>
          <p:cNvSpPr/>
          <p:nvPr/>
        </p:nvSpPr>
        <p:spPr>
          <a:xfrm>
            <a:off x="225371" y="2030278"/>
            <a:ext cx="286719" cy="3099661"/>
          </a:xfrm>
          <a:prstGeom prst="leftBracket">
            <a:avLst>
              <a:gd name="adj" fmla="val 89571"/>
            </a:avLst>
          </a:prstGeom>
          <a:ln w="28575">
            <a:solidFill>
              <a:schemeClr val="accent5"/>
            </a:solidFill>
            <a:headEnd type="triangle"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Left Bracket 19"/>
          <p:cNvSpPr/>
          <p:nvPr/>
        </p:nvSpPr>
        <p:spPr>
          <a:xfrm flipH="1">
            <a:off x="7923860" y="3510366"/>
            <a:ext cx="286719" cy="1619573"/>
          </a:xfrm>
          <a:prstGeom prst="leftBracket">
            <a:avLst>
              <a:gd name="adj" fmla="val 89571"/>
            </a:avLst>
          </a:prstGeom>
          <a:ln w="28575">
            <a:solidFill>
              <a:schemeClr val="accent3"/>
            </a:solidFill>
            <a:headEnd type="triangle"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Footer Placeholder 4"/>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Tree>
    <p:extLst>
      <p:ext uri="{BB962C8B-B14F-4D97-AF65-F5344CB8AC3E}">
        <p14:creationId xmlns:p14="http://schemas.microsoft.com/office/powerpoint/2010/main" val="5532922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500"/>
                                        <p:tgtEl>
                                          <p:spTgt spid="1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22" presetClass="entr" presetSubtype="1" fill="hold" grpId="0" nodeType="afterEffect">
                                  <p:stCondLst>
                                    <p:cond delay="300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500"/>
                                        <p:tgtEl>
                                          <p:spTgt spid="20"/>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39750" y="166512"/>
            <a:ext cx="8318530" cy="802800"/>
          </a:xfrm>
        </p:spPr>
        <p:txBody>
          <a:bodyPr/>
          <a:lstStyle/>
          <a:p>
            <a:r>
              <a:rPr lang="en-US" altLang="en-US" sz="2400" smtClean="0"/>
              <a:t>Why Parallel Scientific Advice?</a:t>
            </a:r>
            <a:endParaRPr lang="en-US" altLang="en-US" sz="2400" dirty="0" smtClean="0"/>
          </a:p>
        </p:txBody>
      </p:sp>
      <p:sp>
        <p:nvSpPr>
          <p:cNvPr id="4" name="Slide Number Placeholder 3"/>
          <p:cNvSpPr>
            <a:spLocks noGrp="1"/>
          </p:cNvSpPr>
          <p:nvPr>
            <p:ph type="sldNum" sz="quarter" idx="4"/>
          </p:nvPr>
        </p:nvSpPr>
        <p:spPr/>
        <p:txBody>
          <a:bodyPr/>
          <a:lstStyle/>
          <a:p>
            <a:fld id="{AB96352F-8B8E-4034-9DC5-6574B12B0C30}" type="slidenum">
              <a:rPr lang="en-US" smtClean="0"/>
              <a:pPr/>
              <a:t>7</a:t>
            </a:fld>
            <a:endParaRPr lang="en-US" dirty="0"/>
          </a:p>
        </p:txBody>
      </p:sp>
      <p:sp>
        <p:nvSpPr>
          <p:cNvPr id="10" name="Text Placeholder 9"/>
          <p:cNvSpPr>
            <a:spLocks noGrp="1"/>
          </p:cNvSpPr>
          <p:nvPr>
            <p:ph type="body" sz="quarter" idx="10"/>
          </p:nvPr>
        </p:nvSpPr>
        <p:spPr/>
        <p:txBody>
          <a:bodyPr/>
          <a:lstStyle/>
          <a:p>
            <a:r>
              <a:rPr lang="en-US" altLang="en-US" sz="1600" i="0" dirty="0" smtClean="0">
                <a:solidFill>
                  <a:schemeClr val="tx1">
                    <a:lumMod val="75000"/>
                    <a:lumOff val="25000"/>
                  </a:schemeClr>
                </a:solidFill>
              </a:rPr>
              <a:t/>
            </a:r>
            <a:br>
              <a:rPr lang="en-US" altLang="en-US" sz="1600" i="0" dirty="0" smtClean="0">
                <a:solidFill>
                  <a:schemeClr val="tx1">
                    <a:lumMod val="75000"/>
                    <a:lumOff val="25000"/>
                  </a:schemeClr>
                </a:solidFill>
              </a:rPr>
            </a:br>
            <a:r>
              <a:rPr lang="en-GB" altLang="en-US" sz="1600" i="0" dirty="0" smtClean="0">
                <a:solidFill>
                  <a:schemeClr val="tx1">
                    <a:lumMod val="75000"/>
                    <a:lumOff val="25000"/>
                  </a:schemeClr>
                </a:solidFill>
              </a:rPr>
              <a:t>Post regulatory approval, patient access is increasingly controlled and/or influenced by HTAs </a:t>
            </a:r>
            <a:endParaRPr lang="en-GB" sz="1600" i="0" dirty="0">
              <a:solidFill>
                <a:schemeClr val="tx1">
                  <a:lumMod val="75000"/>
                  <a:lumOff val="25000"/>
                </a:schemeClr>
              </a:solidFill>
            </a:endParaRPr>
          </a:p>
        </p:txBody>
      </p:sp>
      <p:sp>
        <p:nvSpPr>
          <p:cNvPr id="11" name="Content Placeholder 10"/>
          <p:cNvSpPr>
            <a:spLocks noGrp="1"/>
          </p:cNvSpPr>
          <p:nvPr>
            <p:ph idx="1"/>
          </p:nvPr>
        </p:nvSpPr>
        <p:spPr/>
        <p:txBody>
          <a:bodyPr/>
          <a:lstStyle/>
          <a:p>
            <a:r>
              <a:rPr lang="en-US" sz="1800" dirty="0" smtClean="0"/>
              <a:t>One collaborative discussion, all key stakeholders in one room</a:t>
            </a:r>
          </a:p>
          <a:p>
            <a:r>
              <a:rPr lang="en-US" sz="1800" dirty="0" smtClean="0"/>
              <a:t>Aim to avoid differing advice from regulatory and payer/HTA bodies</a:t>
            </a:r>
          </a:p>
          <a:p>
            <a:pPr lvl="1"/>
            <a:r>
              <a:rPr lang="en-US" sz="1400" dirty="0" smtClean="0"/>
              <a:t>Optimize development plans and evidence generation (clinical trial comparators, endpoints, PROs, follow-ups </a:t>
            </a:r>
            <a:r>
              <a:rPr lang="en-US" sz="1400" dirty="0" err="1" smtClean="0"/>
              <a:t>etc</a:t>
            </a:r>
            <a:r>
              <a:rPr lang="en-US" sz="1400" dirty="0" smtClean="0"/>
              <a:t>; real world data plan; economic evidence)</a:t>
            </a:r>
          </a:p>
          <a:p>
            <a:pPr lvl="1"/>
            <a:r>
              <a:rPr lang="en-US" sz="1400" dirty="0" smtClean="0"/>
              <a:t>Appreciation &amp; understanding of each other’s point of view</a:t>
            </a:r>
          </a:p>
          <a:p>
            <a:r>
              <a:rPr lang="en-US" sz="1800" dirty="0" smtClean="0"/>
              <a:t>Shared views (even consensus/alignment) across European HTA bodies</a:t>
            </a:r>
          </a:p>
          <a:p>
            <a:r>
              <a:rPr lang="en-US" sz="1800" dirty="0" smtClean="0"/>
              <a:t>Early interaction and engagement with key decision-makers</a:t>
            </a:r>
          </a:p>
          <a:p>
            <a:pPr lvl="1"/>
            <a:r>
              <a:rPr lang="en-US" sz="1400" dirty="0" smtClean="0"/>
              <a:t>Openness and interest to engage in the scientific dialog</a:t>
            </a:r>
          </a:p>
          <a:p>
            <a:pPr lvl="1"/>
            <a:r>
              <a:rPr lang="en-US" sz="1400" dirty="0" smtClean="0"/>
              <a:t>Allows the pharma company the opportunity to address their issues and develop new evidence meeting the needs of stakeholders</a:t>
            </a:r>
          </a:p>
          <a:p>
            <a:r>
              <a:rPr lang="en-US" sz="1800" dirty="0" smtClean="0"/>
              <a:t>Identify efficiencies for drug development, focus attention on the most meaningful and value-adding evidence generation</a:t>
            </a:r>
          </a:p>
        </p:txBody>
      </p:sp>
      <p:sp>
        <p:nvSpPr>
          <p:cNvPr id="17" name="Rectangle 16"/>
          <p:cNvSpPr/>
          <p:nvPr/>
        </p:nvSpPr>
        <p:spPr>
          <a:xfrm>
            <a:off x="0" y="5483016"/>
            <a:ext cx="9144000" cy="6267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spAutoFit/>
          </a:bodyPr>
          <a:lstStyle/>
          <a:p>
            <a:pPr marL="720725" lvl="1"/>
            <a:r>
              <a:rPr lang="en-US" sz="1800" dirty="0">
                <a:solidFill>
                  <a:schemeClr val="bg1"/>
                </a:solidFill>
              </a:rPr>
              <a:t>and ultimately, to facilitate the access of patients in need </a:t>
            </a:r>
            <a:r>
              <a:rPr lang="en-US" sz="1800" dirty="0" smtClean="0">
                <a:solidFill>
                  <a:schemeClr val="bg1"/>
                </a:solidFill>
              </a:rPr>
              <a:t>to</a:t>
            </a:r>
            <a:br>
              <a:rPr lang="en-US" sz="1800" dirty="0" smtClean="0">
                <a:solidFill>
                  <a:schemeClr val="bg1"/>
                </a:solidFill>
              </a:rPr>
            </a:br>
            <a:r>
              <a:rPr lang="en-US" sz="1800" dirty="0" smtClean="0">
                <a:solidFill>
                  <a:schemeClr val="bg1"/>
                </a:solidFill>
              </a:rPr>
              <a:t>new </a:t>
            </a:r>
            <a:r>
              <a:rPr lang="en-US" sz="1800" dirty="0">
                <a:solidFill>
                  <a:schemeClr val="bg1"/>
                </a:solidFill>
              </a:rPr>
              <a:t>and  innovative medicines offering real therapeutic added value</a:t>
            </a:r>
          </a:p>
        </p:txBody>
      </p:sp>
      <p:sp>
        <p:nvSpPr>
          <p:cNvPr id="3" name="Footer Placeholder 2"/>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72938824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216" y="265056"/>
            <a:ext cx="8318530" cy="430980"/>
          </a:xfrm>
        </p:spPr>
        <p:txBody>
          <a:bodyPr/>
          <a:lstStyle/>
          <a:p>
            <a:r>
              <a:rPr lang="en-US" dirty="0" err="1" smtClean="0"/>
              <a:t>EUnetHTA</a:t>
            </a:r>
            <a:r>
              <a:rPr lang="en-US" dirty="0" smtClean="0"/>
              <a:t> SEED (“Shaping </a:t>
            </a:r>
            <a:r>
              <a:rPr lang="en-US" dirty="0"/>
              <a:t>European </a:t>
            </a:r>
            <a:r>
              <a:rPr lang="en-US" dirty="0" smtClean="0"/>
              <a:t/>
            </a:r>
            <a:br>
              <a:rPr lang="en-US" dirty="0" smtClean="0"/>
            </a:br>
            <a:r>
              <a:rPr lang="en-US" dirty="0" smtClean="0"/>
              <a:t>Early Dialogues”) Pilots</a:t>
            </a:r>
            <a:endParaRPr lang="en-US" dirty="0"/>
          </a:p>
        </p:txBody>
      </p:sp>
      <p:sp>
        <p:nvSpPr>
          <p:cNvPr id="4" name="Slide Number Placeholder 3"/>
          <p:cNvSpPr>
            <a:spLocks noGrp="1"/>
          </p:cNvSpPr>
          <p:nvPr>
            <p:ph type="sldNum" sz="quarter" idx="4"/>
          </p:nvPr>
        </p:nvSpPr>
        <p:spPr/>
        <p:txBody>
          <a:bodyPr/>
          <a:lstStyle/>
          <a:p>
            <a:fld id="{E66AA3EA-0569-43EF-BBA3-83FDB109D582}" type="slidenum">
              <a:rPr lang="en-US" noProof="0" smtClean="0"/>
              <a:pPr/>
              <a:t>8</a:t>
            </a:fld>
            <a:endParaRPr lang="en-US" noProof="0" dirty="0" smtClean="0"/>
          </a:p>
        </p:txBody>
      </p:sp>
      <p:sp>
        <p:nvSpPr>
          <p:cNvPr id="5" name="Text Placeholder 4"/>
          <p:cNvSpPr>
            <a:spLocks noGrp="1"/>
          </p:cNvSpPr>
          <p:nvPr>
            <p:ph type="body" sz="quarter" idx="10"/>
          </p:nvPr>
        </p:nvSpPr>
        <p:spPr>
          <a:xfrm>
            <a:off x="2634113" y="1115424"/>
            <a:ext cx="4135177" cy="367571"/>
          </a:xfrm>
        </p:spPr>
        <p:txBody>
          <a:bodyPr/>
          <a:lstStyle/>
          <a:p>
            <a:r>
              <a:rPr lang="en-US" sz="1600" i="0" dirty="0">
                <a:solidFill>
                  <a:srgbClr val="002060"/>
                </a:solidFill>
                <a:hlinkClick r:id="rId2"/>
              </a:rPr>
              <a:t>http://www.earlydialogues.eu/has</a:t>
            </a:r>
            <a:r>
              <a:rPr lang="en-US" sz="1600" i="0" dirty="0" smtClean="0">
                <a:solidFill>
                  <a:srgbClr val="002060"/>
                </a:solidFill>
                <a:hlinkClick r:id="rId2"/>
              </a:rPr>
              <a:t>/</a:t>
            </a:r>
            <a:endParaRPr lang="en-US" sz="1600" i="0" dirty="0" smtClean="0">
              <a:solidFill>
                <a:srgbClr val="002060"/>
              </a:solidFill>
            </a:endParaRPr>
          </a:p>
        </p:txBody>
      </p:sp>
      <p:sp>
        <p:nvSpPr>
          <p:cNvPr id="6" name="Content Placeholder 5"/>
          <p:cNvSpPr>
            <a:spLocks noGrp="1"/>
          </p:cNvSpPr>
          <p:nvPr>
            <p:ph idx="1"/>
          </p:nvPr>
        </p:nvSpPr>
        <p:spPr>
          <a:xfrm>
            <a:off x="479845" y="1468311"/>
            <a:ext cx="8334405" cy="4617871"/>
          </a:xfrm>
        </p:spPr>
        <p:txBody>
          <a:bodyPr/>
          <a:lstStyle/>
          <a:p>
            <a:pPr>
              <a:spcBef>
                <a:spcPts val="0"/>
              </a:spcBef>
              <a:spcAft>
                <a:spcPts val="1200"/>
              </a:spcAft>
            </a:pPr>
            <a:r>
              <a:rPr lang="en-US" sz="1800" dirty="0" smtClean="0"/>
              <a:t>Project </a:t>
            </a:r>
            <a:r>
              <a:rPr lang="en-US" sz="1800" dirty="0"/>
              <a:t>funded by the European Union in the framework of </a:t>
            </a:r>
            <a:r>
              <a:rPr lang="en-US" sz="1800" dirty="0" smtClean="0"/>
              <a:t>the</a:t>
            </a:r>
            <a:br>
              <a:rPr lang="en-US" sz="1800" dirty="0" smtClean="0"/>
            </a:br>
            <a:r>
              <a:rPr lang="en-US" sz="1800" dirty="0" smtClean="0"/>
              <a:t>EU </a:t>
            </a:r>
            <a:r>
              <a:rPr lang="en-US" sz="1800" dirty="0"/>
              <a:t>Health </a:t>
            </a:r>
            <a:r>
              <a:rPr lang="en-US" sz="1800" dirty="0" smtClean="0"/>
              <a:t>Program </a:t>
            </a:r>
            <a:r>
              <a:rPr lang="en-US" sz="1800" dirty="0"/>
              <a:t>2008-2013</a:t>
            </a:r>
            <a:endParaRPr lang="en-US" sz="1800" dirty="0" smtClean="0"/>
          </a:p>
          <a:p>
            <a:pPr>
              <a:spcBef>
                <a:spcPts val="0"/>
              </a:spcBef>
              <a:spcAft>
                <a:spcPts val="1200"/>
              </a:spcAft>
            </a:pPr>
            <a:r>
              <a:rPr lang="en-US" sz="1800" dirty="0" smtClean="0"/>
              <a:t>Pilots from October </a:t>
            </a:r>
            <a:r>
              <a:rPr lang="en-US" sz="1800" dirty="0"/>
              <a:t>2013 – August </a:t>
            </a:r>
            <a:r>
              <a:rPr lang="en-US" sz="1800" dirty="0" smtClean="0"/>
              <a:t>2015, are being led by </a:t>
            </a:r>
            <a:r>
              <a:rPr lang="en-US" sz="1800" dirty="0"/>
              <a:t>Haute </a:t>
            </a:r>
            <a:r>
              <a:rPr lang="en-US" sz="1800" dirty="0" err="1"/>
              <a:t>Autorité</a:t>
            </a:r>
            <a:r>
              <a:rPr lang="en-US" sz="1800" dirty="0"/>
              <a:t> </a:t>
            </a:r>
            <a:r>
              <a:rPr lang="en-US" sz="1800" dirty="0" smtClean="0"/>
              <a:t/>
            </a:r>
            <a:br>
              <a:rPr lang="en-US" sz="1800" dirty="0" smtClean="0"/>
            </a:br>
            <a:r>
              <a:rPr lang="en-US" sz="1800" dirty="0" smtClean="0"/>
              <a:t>de </a:t>
            </a:r>
            <a:r>
              <a:rPr lang="en-US" sz="1800" dirty="0"/>
              <a:t>Santé (</a:t>
            </a:r>
            <a:r>
              <a:rPr lang="en-US" sz="1800" dirty="0" smtClean="0"/>
              <a:t>HAS, France) with participation of </a:t>
            </a:r>
            <a:r>
              <a:rPr lang="en-US" sz="1800" dirty="0" smtClean="0"/>
              <a:t>13 </a:t>
            </a:r>
            <a:r>
              <a:rPr lang="en-US" sz="1800" dirty="0" smtClean="0"/>
              <a:t>other European HTAs</a:t>
            </a:r>
          </a:p>
          <a:p>
            <a:pPr>
              <a:spcBef>
                <a:spcPts val="0"/>
              </a:spcBef>
              <a:spcAft>
                <a:spcPts val="1200"/>
              </a:spcAft>
            </a:pPr>
            <a:r>
              <a:rPr lang="en-US" sz="1800" dirty="0" smtClean="0"/>
              <a:t>EMA will participate in 3 of the 7 advice procedures, others will be HTAs only</a:t>
            </a:r>
          </a:p>
          <a:p>
            <a:pPr marL="736600" lvl="1" indent="-273050">
              <a:spcBef>
                <a:spcPts val="0"/>
              </a:spcBef>
              <a:spcAft>
                <a:spcPts val="800"/>
              </a:spcAft>
              <a:buFont typeface="Wingdings" panose="05000000000000000000" pitchFamily="2" charset="2"/>
              <a:buChar char="Ø"/>
            </a:pPr>
            <a:r>
              <a:rPr lang="en-US" sz="1600" dirty="0" smtClean="0"/>
              <a:t>allows prospective input </a:t>
            </a:r>
            <a:r>
              <a:rPr lang="en-US" sz="1600" dirty="0"/>
              <a:t>from HTA bodies on the clinical development </a:t>
            </a:r>
            <a:r>
              <a:rPr lang="en-US" sz="1600" dirty="0" smtClean="0"/>
              <a:t>program of </a:t>
            </a:r>
            <a:r>
              <a:rPr lang="en-US" sz="1600" dirty="0"/>
              <a:t>the health </a:t>
            </a:r>
            <a:r>
              <a:rPr lang="en-US" sz="1600" dirty="0" smtClean="0"/>
              <a:t>technology</a:t>
            </a:r>
          </a:p>
          <a:p>
            <a:pPr marL="736600" lvl="1" indent="-273050">
              <a:spcBef>
                <a:spcPts val="0"/>
              </a:spcBef>
              <a:spcAft>
                <a:spcPts val="800"/>
              </a:spcAft>
              <a:buFont typeface="Wingdings" panose="05000000000000000000" pitchFamily="2" charset="2"/>
              <a:buChar char="Ø"/>
            </a:pPr>
            <a:r>
              <a:rPr lang="en-US" sz="1600" dirty="0"/>
              <a:t>focuses d</a:t>
            </a:r>
            <a:r>
              <a:rPr lang="en-US" sz="1600" dirty="0" smtClean="0"/>
              <a:t>uring phase </a:t>
            </a:r>
            <a:r>
              <a:rPr lang="en-US" sz="1600" dirty="0"/>
              <a:t>II to discuss the content of the planned Phase III i.e. planned confirmatory trial(s) and the economic </a:t>
            </a:r>
            <a:r>
              <a:rPr lang="en-US" sz="1600" dirty="0" smtClean="0"/>
              <a:t>rationale</a:t>
            </a:r>
          </a:p>
          <a:p>
            <a:pPr marL="736600" lvl="1" indent="-273050">
              <a:spcBef>
                <a:spcPts val="0"/>
              </a:spcBef>
              <a:spcAft>
                <a:spcPts val="800"/>
              </a:spcAft>
              <a:buFont typeface="Wingdings" panose="05000000000000000000" pitchFamily="2" charset="2"/>
              <a:buChar char="Ø"/>
            </a:pPr>
            <a:r>
              <a:rPr lang="en-US" sz="1600" dirty="0"/>
              <a:t>Questions should be related to HTA in view of reimbursement and pertaining mainly to relative effectiveness, economic aspects and other areas relevant for </a:t>
            </a:r>
            <a:r>
              <a:rPr lang="en-US" sz="1600" dirty="0" smtClean="0"/>
              <a:t>reimbursement</a:t>
            </a:r>
          </a:p>
          <a:p>
            <a:pPr marL="736600" lvl="1" indent="-273050">
              <a:spcBef>
                <a:spcPts val="0"/>
              </a:spcBef>
              <a:spcAft>
                <a:spcPts val="1500"/>
              </a:spcAft>
              <a:buFont typeface="Wingdings" panose="05000000000000000000" pitchFamily="2" charset="2"/>
              <a:buChar char="Ø"/>
            </a:pPr>
            <a:r>
              <a:rPr lang="en-US" sz="1600" dirty="0"/>
              <a:t>The advice is not </a:t>
            </a:r>
            <a:r>
              <a:rPr lang="en-US" sz="1600" dirty="0" smtClean="0"/>
              <a:t>binding</a:t>
            </a:r>
          </a:p>
          <a:p>
            <a:pPr marL="231775" indent="-231775">
              <a:spcBef>
                <a:spcPts val="0"/>
              </a:spcBef>
              <a:spcAft>
                <a:spcPts val="800"/>
              </a:spcAft>
              <a:buFont typeface="Wingdings" panose="05000000000000000000" pitchFamily="2" charset="2"/>
              <a:buChar char="Ø"/>
            </a:pPr>
            <a:r>
              <a:rPr lang="en-US" sz="1800" dirty="0"/>
              <a:t>Intention is to work towards a more permanent model for early dialogue </a:t>
            </a:r>
          </a:p>
          <a:p>
            <a:pPr marL="231775" indent="-231775">
              <a:spcBef>
                <a:spcPts val="0"/>
              </a:spcBef>
              <a:spcAft>
                <a:spcPts val="800"/>
              </a:spcAft>
              <a:buFont typeface="Wingdings" panose="05000000000000000000" pitchFamily="2" charset="2"/>
              <a:buChar char="Ø"/>
            </a:pPr>
            <a:endParaRPr lang="en-US" dirty="0"/>
          </a:p>
          <a:p>
            <a:pPr marL="0" indent="0">
              <a:spcBef>
                <a:spcPts val="0"/>
              </a:spcBef>
              <a:spcAft>
                <a:spcPts val="1200"/>
              </a:spcAft>
              <a:buNone/>
            </a:pPr>
            <a:endParaRPr lang="en-US" sz="1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9922" y="150128"/>
            <a:ext cx="1393094" cy="974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www.earlydialogues.eu/has/wp-content/uploads/2014/03/drapeau_europee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2746" y="1310186"/>
            <a:ext cx="960084" cy="644832"/>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6"/>
          <p:cNvSpPr>
            <a:spLocks noGrp="1"/>
          </p:cNvSpPr>
          <p:nvPr>
            <p:ph type="ftr" sz="quarter" idx="3"/>
          </p:nvPr>
        </p:nvSpPr>
        <p:spPr/>
        <p:txBody>
          <a:bodyPr/>
          <a:lstStyle/>
          <a:p>
            <a:r>
              <a:rPr lang="en-US" noProof="0" smtClean="0"/>
              <a:t> EU Parallel Scientific Advice | Nigel Cook  | 2nd Turkish HE &amp; Policy Congress, Ankara, 4th Dec 20914</a:t>
            </a:r>
            <a:endParaRPr lang="en-US" noProof="0" dirty="0"/>
          </a:p>
        </p:txBody>
      </p:sp>
    </p:spTree>
    <p:extLst>
      <p:ext uri="{BB962C8B-B14F-4D97-AF65-F5344CB8AC3E}">
        <p14:creationId xmlns:p14="http://schemas.microsoft.com/office/powerpoint/2010/main" val="104997548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97596" y="3253554"/>
            <a:ext cx="3259330" cy="277275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200"/>
              </a:spcBef>
            </a:pPr>
            <a:r>
              <a:rPr lang="en-US" sz="1500" kern="0" dirty="0">
                <a:solidFill>
                  <a:schemeClr val="tx1"/>
                </a:solidFill>
              </a:rPr>
              <a:t>Of </a:t>
            </a:r>
            <a:r>
              <a:rPr lang="en-US" sz="1500" kern="0" dirty="0" smtClean="0">
                <a:solidFill>
                  <a:schemeClr val="tx1"/>
                </a:solidFill>
              </a:rPr>
              <a:t>note:</a:t>
            </a:r>
          </a:p>
          <a:p>
            <a:pPr marL="285750" indent="-285750">
              <a:spcBef>
                <a:spcPts val="1200"/>
              </a:spcBef>
              <a:buFont typeface="Arial" panose="020B0604020202020204" pitchFamily="34" charset="0"/>
              <a:buChar char="•"/>
            </a:pPr>
            <a:r>
              <a:rPr lang="en-US" sz="1500" kern="0" dirty="0" smtClean="0">
                <a:solidFill>
                  <a:schemeClr val="tx1"/>
                </a:solidFill>
              </a:rPr>
              <a:t>Companies </a:t>
            </a:r>
            <a:r>
              <a:rPr lang="en-US" sz="1500" kern="0" dirty="0">
                <a:solidFill>
                  <a:schemeClr val="tx1"/>
                </a:solidFill>
              </a:rPr>
              <a:t>will be asked to provide patient engagement activities they have conducted  as part of the briefing </a:t>
            </a:r>
            <a:r>
              <a:rPr lang="en-US" sz="1500" kern="0" dirty="0" smtClean="0">
                <a:solidFill>
                  <a:schemeClr val="tx1"/>
                </a:solidFill>
              </a:rPr>
              <a:t>book.</a:t>
            </a:r>
          </a:p>
          <a:p>
            <a:pPr marL="285750" indent="-285750">
              <a:spcBef>
                <a:spcPts val="1200"/>
              </a:spcBef>
              <a:buFont typeface="Arial" panose="020B0604020202020204" pitchFamily="34" charset="0"/>
              <a:buChar char="•"/>
            </a:pPr>
            <a:r>
              <a:rPr lang="en-US" sz="1500" kern="0" dirty="0" smtClean="0">
                <a:solidFill>
                  <a:schemeClr val="tx1"/>
                </a:solidFill>
              </a:rPr>
              <a:t>CADTH </a:t>
            </a:r>
            <a:r>
              <a:rPr lang="en-US" sz="1500" kern="0" dirty="0">
                <a:solidFill>
                  <a:schemeClr val="tx1"/>
                </a:solidFill>
              </a:rPr>
              <a:t>also plans </a:t>
            </a:r>
            <a:r>
              <a:rPr lang="en-US" sz="1500" kern="0" dirty="0" smtClean="0">
                <a:solidFill>
                  <a:schemeClr val="tx1"/>
                </a:solidFill>
              </a:rPr>
              <a:t>to </a:t>
            </a:r>
            <a:r>
              <a:rPr lang="en-US" sz="1500" kern="0" dirty="0">
                <a:solidFill>
                  <a:schemeClr val="tx1"/>
                </a:solidFill>
              </a:rPr>
              <a:t>solicit input from patients/patient groups as part of preparation for the advice meeting</a:t>
            </a:r>
          </a:p>
        </p:txBody>
      </p:sp>
      <p:sp>
        <p:nvSpPr>
          <p:cNvPr id="2" name="Titel 1"/>
          <p:cNvSpPr>
            <a:spLocks noGrp="1"/>
          </p:cNvSpPr>
          <p:nvPr>
            <p:ph type="title"/>
          </p:nvPr>
        </p:nvSpPr>
        <p:spPr/>
        <p:txBody>
          <a:bodyPr/>
          <a:lstStyle/>
          <a:p>
            <a:r>
              <a:rPr lang="en-US" smtClean="0"/>
              <a:t>Canada’s CADTH is currently establishing an early scientific advice process </a:t>
            </a:r>
            <a:endParaRPr lang="en-US" dirty="0"/>
          </a:p>
        </p:txBody>
      </p:sp>
      <p:sp>
        <p:nvSpPr>
          <p:cNvPr id="4" name="Foliennummernplatzhalter 3"/>
          <p:cNvSpPr>
            <a:spLocks noGrp="1"/>
          </p:cNvSpPr>
          <p:nvPr>
            <p:ph type="sldNum" sz="quarter" idx="12"/>
          </p:nvPr>
        </p:nvSpPr>
        <p:spPr/>
        <p:txBody>
          <a:bodyPr/>
          <a:lstStyle/>
          <a:p>
            <a:fld id="{E66AA3EA-0569-43EF-BBA3-83FDB109D582}" type="slidenum">
              <a:rPr lang="en-US" noProof="0" smtClean="0"/>
              <a:pPr/>
              <a:t>9</a:t>
            </a:fld>
            <a:endParaRPr lang="en-US" noProof="0" dirty="0" smtClean="0"/>
          </a:p>
        </p:txBody>
      </p:sp>
      <p:grpSp>
        <p:nvGrpSpPr>
          <p:cNvPr id="12" name="Group 11"/>
          <p:cNvGrpSpPr/>
          <p:nvPr/>
        </p:nvGrpSpPr>
        <p:grpSpPr>
          <a:xfrm>
            <a:off x="217958" y="1519684"/>
            <a:ext cx="4995306" cy="3844030"/>
            <a:chOff x="217958" y="1519684"/>
            <a:chExt cx="4995306" cy="3844030"/>
          </a:xfrm>
        </p:grpSpPr>
        <p:grpSp>
          <p:nvGrpSpPr>
            <p:cNvPr id="9" name="Group 8"/>
            <p:cNvGrpSpPr/>
            <p:nvPr/>
          </p:nvGrpSpPr>
          <p:grpSpPr>
            <a:xfrm>
              <a:off x="217958" y="1519684"/>
              <a:ext cx="4995306" cy="3246949"/>
              <a:chOff x="217958" y="1282184"/>
              <a:chExt cx="4995306" cy="3246949"/>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958" y="1282184"/>
                <a:ext cx="4995306" cy="3246949"/>
              </a:xfrm>
              <a:prstGeom prst="rect">
                <a:avLst/>
              </a:prstGeom>
              <a:noFill/>
              <a:ln>
                <a:noFill/>
              </a:ln>
              <a:effectLst>
                <a:outerShdw blurRad="203200" dist="1143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3586348" y="4235868"/>
                <a:ext cx="1531917" cy="2777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p:cNvSpPr/>
            <p:nvPr/>
          </p:nvSpPr>
          <p:spPr>
            <a:xfrm>
              <a:off x="217958" y="4840494"/>
              <a:ext cx="4572000" cy="523220"/>
            </a:xfrm>
            <a:prstGeom prst="rect">
              <a:avLst/>
            </a:prstGeom>
          </p:spPr>
          <p:txBody>
            <a:bodyPr>
              <a:spAutoFit/>
            </a:bodyPr>
            <a:lstStyle/>
            <a:p>
              <a:r>
                <a:rPr lang="en-US" sz="1400" dirty="0">
                  <a:solidFill>
                    <a:schemeClr val="tx1">
                      <a:lumMod val="75000"/>
                      <a:lumOff val="25000"/>
                    </a:schemeClr>
                  </a:solidFill>
                </a:rPr>
                <a:t>http://scientificadvice.cadth.ca/en/news/2014/9/30/industry-consultation-on-cadth-scientific-advice-is</a:t>
              </a:r>
            </a:p>
          </p:txBody>
        </p:sp>
      </p:grpSp>
      <p:sp>
        <p:nvSpPr>
          <p:cNvPr id="16" name="Inhaltsplatzhalter 5"/>
          <p:cNvSpPr txBox="1">
            <a:spLocks/>
          </p:cNvSpPr>
          <p:nvPr/>
        </p:nvSpPr>
        <p:spPr bwMode="gray">
          <a:xfrm>
            <a:off x="5434982" y="1519684"/>
            <a:ext cx="3538537" cy="14172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33363" indent="-233363" algn="l" rtl="0" eaLnBrk="1" fontAlgn="base" hangingPunct="1">
              <a:lnSpc>
                <a:spcPct val="95000"/>
              </a:lnSpc>
              <a:spcBef>
                <a:spcPct val="75000"/>
              </a:spcBef>
              <a:spcAft>
                <a:spcPct val="0"/>
              </a:spcAft>
              <a:buClr>
                <a:schemeClr val="accent1"/>
              </a:buClr>
              <a:buSzPct val="110000"/>
              <a:buFont typeface="Wingdings" pitchFamily="2" charset="2"/>
              <a:buChar char="§"/>
              <a:defRPr sz="2400">
                <a:solidFill>
                  <a:schemeClr val="accent6"/>
                </a:solidFill>
                <a:latin typeface="+mn-lt"/>
                <a:ea typeface="+mn-ea"/>
                <a:cs typeface="+mn-cs"/>
              </a:defRPr>
            </a:lvl1pPr>
            <a:lvl2pPr marL="398463" indent="-163513" algn="l" rtl="0" eaLnBrk="1" fontAlgn="base" hangingPunct="1">
              <a:lnSpc>
                <a:spcPct val="95000"/>
              </a:lnSpc>
              <a:spcBef>
                <a:spcPct val="40000"/>
              </a:spcBef>
              <a:spcAft>
                <a:spcPct val="0"/>
              </a:spcAft>
              <a:buClr>
                <a:srgbClr val="917B69"/>
              </a:buClr>
              <a:buFont typeface="Arial" charset="0"/>
              <a:buChar char="•"/>
              <a:defRPr sz="2000">
                <a:solidFill>
                  <a:schemeClr val="accent6"/>
                </a:solidFill>
                <a:latin typeface="+mn-lt"/>
              </a:defRPr>
            </a:lvl2pPr>
            <a:lvl3pPr marL="577850" indent="-177800" algn="l" rtl="0" eaLnBrk="1" fontAlgn="base" hangingPunct="1">
              <a:lnSpc>
                <a:spcPct val="95000"/>
              </a:lnSpc>
              <a:spcBef>
                <a:spcPct val="30000"/>
              </a:spcBef>
              <a:spcAft>
                <a:spcPct val="0"/>
              </a:spcAft>
              <a:buClrTx/>
              <a:buFont typeface="Arial" charset="0"/>
              <a:buChar char="-"/>
              <a:defRPr>
                <a:solidFill>
                  <a:schemeClr val="accent6"/>
                </a:solidFill>
                <a:latin typeface="+mn-lt"/>
              </a:defRPr>
            </a:lvl3pPr>
            <a:lvl4pPr marL="752475" indent="-173038" algn="l" rtl="0" eaLnBrk="1" fontAlgn="base" hangingPunct="1">
              <a:lnSpc>
                <a:spcPct val="95000"/>
              </a:lnSpc>
              <a:spcBef>
                <a:spcPct val="20000"/>
              </a:spcBef>
              <a:spcAft>
                <a:spcPct val="0"/>
              </a:spcAft>
              <a:buClrTx/>
              <a:buFont typeface="Arial" charset="0"/>
              <a:buChar char="•"/>
              <a:defRPr sz="1600">
                <a:solidFill>
                  <a:schemeClr val="accent6"/>
                </a:solidFill>
                <a:latin typeface="+mn-lt"/>
              </a:defRPr>
            </a:lvl4pPr>
            <a:lvl5pPr marL="917575" indent="-163513" algn="l" rtl="0" eaLnBrk="1" fontAlgn="base" hangingPunct="1">
              <a:spcBef>
                <a:spcPct val="20000"/>
              </a:spcBef>
              <a:spcAft>
                <a:spcPct val="0"/>
              </a:spcAft>
              <a:buChar char="»"/>
              <a:defRPr sz="1400">
                <a:solidFill>
                  <a:schemeClr val="accent6"/>
                </a:solidFill>
                <a:latin typeface="+mn-lt"/>
              </a:defRPr>
            </a:lvl5pPr>
            <a:lvl6pPr marL="1374775" indent="-163513" algn="l" rtl="0" eaLnBrk="1" fontAlgn="base" hangingPunct="1">
              <a:spcBef>
                <a:spcPct val="20000"/>
              </a:spcBef>
              <a:spcAft>
                <a:spcPct val="0"/>
              </a:spcAft>
              <a:buChar char="»"/>
              <a:defRPr sz="1400">
                <a:solidFill>
                  <a:schemeClr val="tx1"/>
                </a:solidFill>
                <a:latin typeface="+mn-lt"/>
              </a:defRPr>
            </a:lvl6pPr>
            <a:lvl7pPr marL="1831975" indent="-163513" algn="l" rtl="0" eaLnBrk="1" fontAlgn="base" hangingPunct="1">
              <a:spcBef>
                <a:spcPct val="20000"/>
              </a:spcBef>
              <a:spcAft>
                <a:spcPct val="0"/>
              </a:spcAft>
              <a:buChar char="»"/>
              <a:defRPr sz="1400">
                <a:solidFill>
                  <a:schemeClr val="tx1"/>
                </a:solidFill>
                <a:latin typeface="+mn-lt"/>
              </a:defRPr>
            </a:lvl7pPr>
            <a:lvl8pPr marL="2289175" indent="-163513" algn="l" rtl="0" eaLnBrk="1" fontAlgn="base" hangingPunct="1">
              <a:spcBef>
                <a:spcPct val="20000"/>
              </a:spcBef>
              <a:spcAft>
                <a:spcPct val="0"/>
              </a:spcAft>
              <a:buChar char="»"/>
              <a:defRPr sz="1400">
                <a:solidFill>
                  <a:schemeClr val="tx1"/>
                </a:solidFill>
                <a:latin typeface="+mn-lt"/>
              </a:defRPr>
            </a:lvl8pPr>
            <a:lvl9pPr marL="2746375" indent="-163513" algn="l" rtl="0" eaLnBrk="1" fontAlgn="base" hangingPunct="1">
              <a:spcBef>
                <a:spcPct val="20000"/>
              </a:spcBef>
              <a:spcAft>
                <a:spcPct val="0"/>
              </a:spcAft>
              <a:buChar char="»"/>
              <a:defRPr sz="1400">
                <a:solidFill>
                  <a:schemeClr val="tx1"/>
                </a:solidFill>
                <a:latin typeface="+mn-lt"/>
              </a:defRPr>
            </a:lvl9pPr>
          </a:lstStyle>
          <a:p>
            <a:r>
              <a:rPr lang="en-US" sz="1800" kern="0" dirty="0" smtClean="0"/>
              <a:t>Official announcement expected around 1 Dec 2014</a:t>
            </a:r>
          </a:p>
          <a:p>
            <a:r>
              <a:rPr lang="en-US" sz="1800" kern="0" dirty="0" smtClean="0"/>
              <a:t>Program expected to launch from start of 2015</a:t>
            </a:r>
          </a:p>
          <a:p>
            <a:endParaRPr lang="en-US" sz="1800" kern="0" dirty="0" smtClean="0"/>
          </a:p>
        </p:txBody>
      </p:sp>
      <p:sp>
        <p:nvSpPr>
          <p:cNvPr id="6" name="Footer Placeholder 5"/>
          <p:cNvSpPr>
            <a:spLocks noGrp="1"/>
          </p:cNvSpPr>
          <p:nvPr>
            <p:ph type="ftr" sz="quarter" idx="11"/>
          </p:nvPr>
        </p:nvSpPr>
        <p:spPr/>
        <p:txBody>
          <a:bodyPr/>
          <a:lstStyle/>
          <a:p>
            <a:r>
              <a:rPr lang="en-US" smtClean="0"/>
              <a:t> EU Parallel Scientific Advice | Nigel Cook  | 2nd Turkish HE &amp; Policy Congress, Ankara, 4th Dec 20914</a:t>
            </a:r>
            <a:endParaRPr lang="en-US"/>
          </a:p>
        </p:txBody>
      </p:sp>
    </p:spTree>
    <p:extLst>
      <p:ext uri="{BB962C8B-B14F-4D97-AF65-F5344CB8AC3E}">
        <p14:creationId xmlns:p14="http://schemas.microsoft.com/office/powerpoint/2010/main" val="135742418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a:themeElements>
    <a:clrScheme name="NovartisWhite">
      <a:dk1>
        <a:sysClr val="windowText" lastClr="000000"/>
      </a:dk1>
      <a:lt1>
        <a:sysClr val="window" lastClr="FFFFFF"/>
      </a:lt1>
      <a:dk2>
        <a:srgbClr val="69676D"/>
      </a:dk2>
      <a:lt2>
        <a:srgbClr val="C9C2D1"/>
      </a:lt2>
      <a:accent1>
        <a:srgbClr val="FCAF17"/>
      </a:accent1>
      <a:accent2>
        <a:srgbClr val="EC8026"/>
      </a:accent2>
      <a:accent3>
        <a:srgbClr val="E44C16"/>
      </a:accent3>
      <a:accent4>
        <a:srgbClr val="923222"/>
      </a:accent4>
      <a:accent5>
        <a:srgbClr val="634329"/>
      </a:accent5>
      <a:accent6>
        <a:srgbClr val="000000"/>
      </a:accent6>
      <a:hlink>
        <a:srgbClr val="E44C16"/>
      </a:hlink>
      <a:folHlink>
        <a:srgbClr val="FCAF17"/>
      </a:folHlink>
    </a:clrScheme>
    <a:fontScheme name="NovartisWhite">
      <a:majorFont>
        <a:latin typeface="Arial"/>
        <a:ea typeface=""/>
        <a:cs typeface=""/>
      </a:majorFont>
      <a:minorFont>
        <a:latin typeface="Arial"/>
        <a:ea typeface=""/>
        <a:cs typeface=""/>
      </a:minorFont>
    </a:fontScheme>
    <a:fmtScheme name="Novartis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2.xml><?xml version="1.0" encoding="utf-8"?>
<a:theme xmlns:a="http://schemas.openxmlformats.org/drawingml/2006/main" name="Novartis">
  <a:themeElements>
    <a:clrScheme name="Novartis">
      <a:dk1>
        <a:srgbClr val="917B69"/>
      </a:dk1>
      <a:lt1>
        <a:srgbClr val="FFFFFF"/>
      </a:lt1>
      <a:dk2>
        <a:srgbClr val="917B69"/>
      </a:dk2>
      <a:lt2>
        <a:srgbClr val="F8F8F8"/>
      </a:lt2>
      <a:accent1>
        <a:srgbClr val="FCAF17"/>
      </a:accent1>
      <a:accent2>
        <a:srgbClr val="EC8026"/>
      </a:accent2>
      <a:accent3>
        <a:srgbClr val="E44C16"/>
      </a:accent3>
      <a:accent4>
        <a:srgbClr val="923222"/>
      </a:accent4>
      <a:accent5>
        <a:srgbClr val="634329"/>
      </a:accent5>
      <a:accent6>
        <a:srgbClr val="000000"/>
      </a:accent6>
      <a:hlink>
        <a:srgbClr val="917B69"/>
      </a:hlink>
      <a:folHlink>
        <a:srgbClr val="917B69"/>
      </a:folHlink>
    </a:clrScheme>
    <a:fontScheme name="Novartis">
      <a:majorFont>
        <a:latin typeface="Arial"/>
        <a:ea typeface=""/>
        <a:cs typeface=""/>
      </a:majorFont>
      <a:minorFont>
        <a:latin typeface="Arial"/>
        <a:ea typeface=""/>
        <a:cs typeface=""/>
      </a:minorFont>
    </a:fontScheme>
    <a:fmtScheme name="Novart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3.xml><?xml version="1.0" encoding="utf-8"?>
<a:theme xmlns:a="http://schemas.openxmlformats.org/drawingml/2006/main" name="Novartis">
  <a:themeElements>
    <a:clrScheme name="Novartis">
      <a:dk1>
        <a:srgbClr val="917B69"/>
      </a:dk1>
      <a:lt1>
        <a:srgbClr val="FFFFFF"/>
      </a:lt1>
      <a:dk2>
        <a:srgbClr val="917B69"/>
      </a:dk2>
      <a:lt2>
        <a:srgbClr val="F8F8F8"/>
      </a:lt2>
      <a:accent1>
        <a:srgbClr val="FCAF17"/>
      </a:accent1>
      <a:accent2>
        <a:srgbClr val="EC8026"/>
      </a:accent2>
      <a:accent3>
        <a:srgbClr val="E44C16"/>
      </a:accent3>
      <a:accent4>
        <a:srgbClr val="923222"/>
      </a:accent4>
      <a:accent5>
        <a:srgbClr val="634329"/>
      </a:accent5>
      <a:accent6>
        <a:srgbClr val="000000"/>
      </a:accent6>
      <a:hlink>
        <a:srgbClr val="917B69"/>
      </a:hlink>
      <a:folHlink>
        <a:srgbClr val="917B69"/>
      </a:folHlink>
    </a:clrScheme>
    <a:fontScheme name="Novartis">
      <a:majorFont>
        <a:latin typeface="Arial"/>
        <a:ea typeface=""/>
        <a:cs typeface=""/>
      </a:majorFont>
      <a:minorFont>
        <a:latin typeface="Arial"/>
        <a:ea typeface=""/>
        <a:cs typeface=""/>
      </a:minorFont>
    </a:fontScheme>
    <a:fmtScheme name="Novart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solidFill>
        <a:solidFill>
          <a:schemeClr val="phClr"/>
        </a:soli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2163</TotalTime>
  <Words>2184</Words>
  <Application>Microsoft Office PowerPoint</Application>
  <PresentationFormat>On-screen Show (4:3)</PresentationFormat>
  <Paragraphs>275</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Blank</vt:lpstr>
      <vt:lpstr>European Parallel Scientific Advice (PSA): a Pharma Company perspective</vt:lpstr>
      <vt:lpstr>Disclaimer</vt:lpstr>
      <vt:lpstr>Agenda</vt:lpstr>
      <vt:lpstr>Centre for Innovation in Regulatory Science Evidentiary Requirements in Clinical Development: Workshop to Synchronize  Phase 3 requirements to meet multiple needs, 31st Mar – 1st Apr 2011, Geneva</vt:lpstr>
      <vt:lpstr>The move towards Parallel (or Joint) Scientific Advice</vt:lpstr>
      <vt:lpstr>The evolution of different scientific advice procedures ... provides manufacturers the opportunity to select the advice process that best fits the questions they have</vt:lpstr>
      <vt:lpstr>Why Parallel Scientific Advice?</vt:lpstr>
      <vt:lpstr>EUnetHTA SEED (“Shaping European  Early Dialogues”) Pilots</vt:lpstr>
      <vt:lpstr>Canada’s CADTH is currently establishing an early scientific advice process </vt:lpstr>
      <vt:lpstr>Agenda</vt:lpstr>
      <vt:lpstr>Summary of the EMA/HTA process for PSA</vt:lpstr>
      <vt:lpstr>A recent perspective from the EMA: “Scientific advice throughout the life-cycle of the product” Spiros Vamvakas, Head of Scientific Advice, Product Dev’t Scientific Support Dept., EMA</vt:lpstr>
      <vt:lpstr>EMA Workshop on Early Scientific Advice</vt:lpstr>
      <vt:lpstr>Novartis’ experience with Parallel Scientific Advice </vt:lpstr>
      <vt:lpstr>Some typical Questions discussed during PSA</vt:lpstr>
      <vt:lpstr>Novartis’ experience with Parallel Scientific Advice </vt:lpstr>
      <vt:lpstr>Agenda</vt:lpstr>
      <vt:lpstr>Getting the most out of the PSA Process:   Some of our Learning’s (1/2)</vt:lpstr>
      <vt:lpstr>Getting the most out of the PSA Process:   Some of our Learning’s (2/2)</vt:lpstr>
      <vt:lpstr>Getting the most out of the PSA Process:   Some of the Challenges</vt:lpstr>
      <vt:lpstr>What Next? Where is (Parallel) Scientific Advice headed</vt:lpstr>
      <vt:lpstr>Concluding Remarks</vt:lpstr>
    </vt:vector>
  </TitlesOfParts>
  <Company>Novartis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Parallel Scientific Advice: a Pharma Company perspective</dc:title>
  <dc:creator>Cook, Nigel</dc:creator>
  <cp:lastModifiedBy>Cook, Nigel</cp:lastModifiedBy>
  <cp:revision>101</cp:revision>
  <dcterms:created xsi:type="dcterms:W3CDTF">2014-11-23T08:20:03Z</dcterms:created>
  <dcterms:modified xsi:type="dcterms:W3CDTF">2014-11-28T16:06:38Z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viderSectionCount">
    <vt:lpwstr>6</vt:lpwstr>
  </property>
</Properties>
</file>