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94" r:id="rId5"/>
    <p:sldId id="295" r:id="rId6"/>
    <p:sldId id="296" r:id="rId7"/>
    <p:sldId id="275" r:id="rId8"/>
    <p:sldId id="276" r:id="rId9"/>
    <p:sldId id="277" r:id="rId10"/>
    <p:sldId id="258" r:id="rId11"/>
    <p:sldId id="278" r:id="rId12"/>
    <p:sldId id="279" r:id="rId13"/>
    <p:sldId id="280" r:id="rId14"/>
    <p:sldId id="283" r:id="rId15"/>
    <p:sldId id="284" r:id="rId16"/>
    <p:sldId id="285" r:id="rId17"/>
    <p:sldId id="286" r:id="rId18"/>
    <p:sldId id="287" r:id="rId19"/>
    <p:sldId id="263" r:id="rId20"/>
    <p:sldId id="264" r:id="rId21"/>
    <p:sldId id="265" r:id="rId22"/>
    <p:sldId id="266" r:id="rId23"/>
    <p:sldId id="298" r:id="rId24"/>
    <p:sldId id="267" r:id="rId25"/>
    <p:sldId id="269" r:id="rId26"/>
    <p:sldId id="270" r:id="rId27"/>
    <p:sldId id="271" r:id="rId28"/>
    <p:sldId id="268" r:id="rId29"/>
    <p:sldId id="257" r:id="rId30"/>
    <p:sldId id="297" r:id="rId31"/>
    <p:sldId id="272" r:id="rId32"/>
    <p:sldId id="273" r:id="rId33"/>
    <p:sldId id="274" r:id="rId34"/>
    <p:sldId id="292" r:id="rId35"/>
    <p:sldId id="293" r:id="rId36"/>
    <p:sldId id="288" r:id="rId37"/>
    <p:sldId id="289" r:id="rId38"/>
    <p:sldId id="300" r:id="rId39"/>
    <p:sldId id="301" r:id="rId40"/>
    <p:sldId id="299" r:id="rId41"/>
    <p:sldId id="261" r:id="rId42"/>
    <p:sldId id="281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879237430141"/>
          <c:y val="0.148275417284331"/>
          <c:w val="0.841245543536894"/>
          <c:h val="0.74828754596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</a:ln>
          </c:spPr>
          <c:invertIfNegative val="0"/>
          <c:dLbls>
            <c:numFmt formatCode="#,##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Sheet1!$B$2:$K$2</c:f>
              <c:numCache>
                <c:formatCode>#,##0.00_);[Red]\(#,##0.00\)</c:formatCode>
                <c:ptCount val="10"/>
                <c:pt idx="0">
                  <c:v>8.29</c:v>
                </c:pt>
                <c:pt idx="1">
                  <c:v>17.54</c:v>
                </c:pt>
                <c:pt idx="2">
                  <c:v>28.05</c:v>
                </c:pt>
                <c:pt idx="3">
                  <c:v>29.77</c:v>
                </c:pt>
                <c:pt idx="4">
                  <c:v>31.63</c:v>
                </c:pt>
                <c:pt idx="5">
                  <c:v>33.62</c:v>
                </c:pt>
                <c:pt idx="6">
                  <c:v>35.75</c:v>
                </c:pt>
                <c:pt idx="7">
                  <c:v>38.03</c:v>
                </c:pt>
                <c:pt idx="8">
                  <c:v>40.45</c:v>
                </c:pt>
                <c:pt idx="9">
                  <c:v>43.02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51666">
              <a:solidFill>
                <a:srgbClr val="000080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35170120"/>
        <c:axId val="2135173592"/>
      </c:barChart>
      <c:catAx>
        <c:axId val="213517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5173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51735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4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51701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17228-2806-FE49-8D09-3AC44E91F30C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13FF-ADCA-CE43-A508-AFC44A950D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6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8D2F5-A8C2-0446-A3B1-1789E6FBFD93}" type="slidenum">
              <a:rPr lang="tr-TR" smtClean="0"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2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44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01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0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23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11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4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92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98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6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EE46-4886-D943-AA3F-8E5BA697AE34}" type="datetimeFigureOut">
              <a:rPr lang="en-US" smtClean="0"/>
              <a:t>03/12/14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0518-F919-044F-8D0C-87B1108D32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19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nd.org/health/projects/icice/index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800000"/>
                </a:solidFill>
              </a:rPr>
              <a:t>Kronik Hastalıklarda Güncel Yaklaşımlar</a:t>
            </a:r>
            <a:endParaRPr lang="tr-TR" sz="40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</a:rPr>
              <a:t>Prof. Dr. H. Erdal Akalın, FACP, FRCP, FIDSA</a:t>
            </a:r>
          </a:p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</a:rPr>
              <a:t>Hacettepe Üniversitesi emekli Öğretim Üyesi</a:t>
            </a:r>
          </a:p>
          <a:p>
            <a:pPr algn="r"/>
            <a:r>
              <a:rPr lang="tr-TR" sz="2000" dirty="0" err="1" smtClean="0">
                <a:solidFill>
                  <a:schemeClr val="tx2">
                    <a:lumMod val="50000"/>
                  </a:schemeClr>
                </a:solidFill>
              </a:rPr>
              <a:t>www.saglikpolitikalari.org</a:t>
            </a:r>
            <a:endParaRPr lang="tr-T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1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 Disease in Europ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30" y="0"/>
            <a:ext cx="48462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6607" y="4160744"/>
            <a:ext cx="3371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Epidemiologic burden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Economic burden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9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Kronik Hastalıklar-Türkiye Raporu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22 milyon kişi kronik hastalıkların etkisi altında</a:t>
            </a:r>
          </a:p>
          <a:p>
            <a:pPr eaLnBrk="1" hangingPunct="1"/>
            <a:endParaRPr lang="tr-TR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/>
            <a:r>
              <a:rPr lang="tr-TR" dirty="0" smtClean="0"/>
              <a:t>Hipertansiyon				15 milyon kişi</a:t>
            </a:r>
          </a:p>
          <a:p>
            <a:pPr lvl="1" eaLnBrk="1" hangingPunct="1"/>
            <a:r>
              <a:rPr lang="tr-TR" dirty="0" smtClean="0"/>
              <a:t>Diabetes mellitus	  	  	  4 milyon kişi  </a:t>
            </a:r>
          </a:p>
          <a:p>
            <a:pPr lvl="1" eaLnBrk="1" hangingPunct="1"/>
            <a:r>
              <a:rPr lang="tr-TR" dirty="0" smtClean="0"/>
              <a:t>KOAH			  	   		  	  3 milyon kişi</a:t>
            </a:r>
          </a:p>
          <a:p>
            <a:pPr lvl="1" eaLnBrk="1" hangingPunct="1"/>
            <a:r>
              <a:rPr lang="tr-TR" dirty="0" smtClean="0"/>
              <a:t>Koroner kalp hastalığı	  	  2 milyon kişi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35013" y="5848350"/>
            <a:ext cx="683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600" i="1">
                <a:latin typeface="Calibri" pitchFamily="-65" charset="0"/>
              </a:rPr>
              <a:t>Sağlık Bakanlığı Tedavi Hizmetleri Genel Müdürlüğü “Kronik Hastalıklar Raporu”</a:t>
            </a:r>
          </a:p>
          <a:p>
            <a:r>
              <a:rPr lang="tr-TR" sz="1600" i="1">
                <a:latin typeface="Calibri" pitchFamily="-65" charset="0"/>
              </a:rPr>
              <a:t>16 Şubat 2006</a:t>
            </a:r>
          </a:p>
        </p:txBody>
      </p:sp>
    </p:spTree>
    <p:extLst>
      <p:ext uri="{BB962C8B-B14F-4D97-AF65-F5344CB8AC3E}">
        <p14:creationId xmlns:p14="http://schemas.microsoft.com/office/powerpoint/2010/main" val="314541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800000"/>
                </a:solidFill>
                <a:ea typeface="ＭＳ Ｐゴシック" pitchFamily="-109" charset="-128"/>
                <a:cs typeface="ＭＳ Ｐゴシック" pitchFamily="-109" charset="-128"/>
              </a:rPr>
              <a:t>Türk Hipertansiyon Prevalans Çalışması</a:t>
            </a:r>
            <a:br>
              <a:rPr lang="tr-TR" sz="3600" dirty="0" smtClean="0">
                <a:solidFill>
                  <a:srgbClr val="80000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tr-TR" sz="3600" dirty="0" smtClean="0">
                <a:solidFill>
                  <a:srgbClr val="800000"/>
                </a:solidFill>
                <a:ea typeface="ＭＳ Ｐゴシック" pitchFamily="-109" charset="-128"/>
                <a:cs typeface="ＭＳ Ｐゴシック" pitchFamily="-109" charset="-128"/>
              </a:rPr>
              <a:t>“PatenT2”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Prevalans					30.3 (31.8)*</a:t>
            </a:r>
          </a:p>
          <a:p>
            <a:r>
              <a:rPr lang="tr-TR" dirty="0" smtClean="0"/>
              <a:t>Farkındalık					54.7 (40.0)</a:t>
            </a:r>
          </a:p>
          <a:p>
            <a:r>
              <a:rPr lang="tr-TR" dirty="0" smtClean="0"/>
              <a:t>İlaç tedavisi alan			47.5 (31.0)</a:t>
            </a:r>
          </a:p>
          <a:p>
            <a:r>
              <a:rPr lang="tr-TR" dirty="0" smtClean="0"/>
              <a:t>Kontrol altında olanlar</a:t>
            </a:r>
          </a:p>
          <a:p>
            <a:pPr lvl="1"/>
            <a:r>
              <a:rPr lang="tr-TR" dirty="0" smtClean="0"/>
              <a:t>İlaç tedavisi alanlarda	</a:t>
            </a:r>
            <a:r>
              <a:rPr lang="tr-TR" sz="2800" dirty="0" smtClean="0"/>
              <a:t>53.9 (20.0)</a:t>
            </a:r>
          </a:p>
          <a:p>
            <a:pPr lvl="1"/>
            <a:r>
              <a:rPr lang="tr-TR" dirty="0" smtClean="0"/>
              <a:t>Tüm hipertansiflerde</a:t>
            </a:r>
            <a:r>
              <a:rPr lang="en-US" dirty="0" smtClean="0"/>
              <a:t>	</a:t>
            </a:r>
            <a:r>
              <a:rPr lang="en-US" sz="2800" dirty="0" smtClean="0"/>
              <a:t>28.7 (8.0)</a:t>
            </a:r>
          </a:p>
          <a:p>
            <a:pPr lvl="1"/>
            <a:endParaRPr lang="en-US" sz="2800" dirty="0" smtClean="0"/>
          </a:p>
          <a:p>
            <a:pPr>
              <a:buNone/>
            </a:pPr>
            <a:r>
              <a:rPr lang="en-US" dirty="0" smtClean="0"/>
              <a:t>* </a:t>
            </a:r>
            <a:r>
              <a:rPr lang="tr-TR" sz="2000" dirty="0" smtClean="0"/>
              <a:t>PatenT 2005 verileri</a:t>
            </a:r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26163"/>
            <a:ext cx="78129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600" i="1" dirty="0">
                <a:solidFill>
                  <a:srgbClr val="10253F"/>
                </a:solidFill>
                <a:latin typeface="Calibri" pitchFamily="-109" charset="0"/>
              </a:rPr>
              <a:t>Türk Hipertansiyon Prevalans Çalışması</a:t>
            </a:r>
            <a:r>
              <a:rPr lang="tr-TR" sz="1600" i="1" dirty="0" smtClean="0">
                <a:solidFill>
                  <a:srgbClr val="10253F"/>
                </a:solidFill>
                <a:latin typeface="Calibri" pitchFamily="-109" charset="0"/>
              </a:rPr>
              <a:t>, PatenT2, </a:t>
            </a:r>
            <a:r>
              <a:rPr lang="tr-TR" sz="1600" i="1" dirty="0">
                <a:solidFill>
                  <a:srgbClr val="10253F"/>
                </a:solidFill>
                <a:latin typeface="Calibri" pitchFamily="-109" charset="0"/>
              </a:rPr>
              <a:t>Türk Hipertansiyon ve Böbrek Hastalıkları </a:t>
            </a:r>
            <a:endParaRPr lang="tr-TR" sz="1600" i="1" dirty="0" smtClean="0">
              <a:solidFill>
                <a:srgbClr val="10253F"/>
              </a:solidFill>
              <a:latin typeface="Calibri" pitchFamily="-109" charset="0"/>
            </a:endParaRPr>
          </a:p>
          <a:p>
            <a:r>
              <a:rPr lang="tr-TR" sz="1600" i="1" dirty="0" smtClean="0">
                <a:solidFill>
                  <a:srgbClr val="10253F"/>
                </a:solidFill>
                <a:latin typeface="Calibri" pitchFamily="-109" charset="0"/>
              </a:rPr>
              <a:t>Derneği, 2012</a:t>
            </a:r>
            <a:endParaRPr lang="tr-TR" sz="1600" i="1" dirty="0">
              <a:solidFill>
                <a:srgbClr val="10253F"/>
              </a:solidFill>
              <a:latin typeface="Calibri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5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“TURDEP 2”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Diabet</a:t>
            </a:r>
            <a:r>
              <a:rPr lang="tr-TR" sz="2800" dirty="0" smtClean="0"/>
              <a:t> oranı				%13.7 (</a:t>
            </a:r>
            <a:r>
              <a:rPr lang="tr-TR" sz="2800" dirty="0" smtClean="0">
                <a:solidFill>
                  <a:srgbClr val="800000"/>
                </a:solidFill>
              </a:rPr>
              <a:t>6.5 milyon erişkin</a:t>
            </a:r>
            <a:r>
              <a:rPr lang="tr-TR" sz="2800" dirty="0" smtClean="0"/>
              <a:t>)</a:t>
            </a:r>
          </a:p>
          <a:p>
            <a:r>
              <a:rPr lang="tr-TR" sz="2800" dirty="0" err="1" smtClean="0"/>
              <a:t>Pre-diabetik</a:t>
            </a:r>
            <a:r>
              <a:rPr lang="tr-TR" sz="2800" dirty="0" smtClean="0"/>
              <a:t> oranı 		%28.7 (13.8 milyon erişkin)</a:t>
            </a:r>
          </a:p>
          <a:p>
            <a:r>
              <a:rPr lang="tr-TR" sz="2800" dirty="0" err="1" smtClean="0"/>
              <a:t>Obez</a:t>
            </a:r>
            <a:r>
              <a:rPr lang="tr-TR" sz="2800" dirty="0" smtClean="0"/>
              <a:t> nüfus				%31.2 (15.2 milyon erişkin)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744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smtClean="0">
                <a:solidFill>
                  <a:srgbClr val="10253F"/>
                </a:solidFill>
              </a:rPr>
              <a:t>İ. Satman ve Turdep 2 Çalışma Grubu, Türk Endokrinoloji ve Metabolizma Derneği, 2010</a:t>
            </a:r>
            <a:endParaRPr lang="tr-TR" sz="1600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7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 disease economic perspectiv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Sağlık harcamalarının büyük bir kısmı (%60-80) bu hastalıkların tedavisi için yapılmaktadır.</a:t>
            </a:r>
            <a:r>
              <a:rPr lang="en-US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 Diabetes Association Releases New Research Estimating Annual Cost of Diabetes at $245 billion - American Diabetes Associati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305800" cy="117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 of dementia NEJ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7620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 These individual costs suggest that the total monetary cost of dementia in 2010 was between $157 billion and $215 billion.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800000"/>
                </a:solidFill>
              </a:rPr>
              <a:t>Diyabet ve Komplikasyonlarının Maliyeti 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Diyabet ve komplikasyonlarının maliyeti 13 milyar TL*. </a:t>
            </a:r>
          </a:p>
          <a:p>
            <a:pPr lvl="1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Kardivasküler komplikasyonlarınin maliyeti, toplam maliyetler içindeki oranının yüzde 32.6, </a:t>
            </a:r>
          </a:p>
          <a:p>
            <a:pPr lvl="1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Böbrek komplikasyonlarının yüzde 25, </a:t>
            </a:r>
          </a:p>
          <a:p>
            <a:pPr lvl="1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Göz komplikasyonlarının yüzde 6.4 ve </a:t>
            </a:r>
          </a:p>
          <a:p>
            <a:pPr lvl="1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Nörolojik komplikasyonların oranının ise yüzde 6 olduğu tahmin ediliyor. </a:t>
            </a:r>
          </a:p>
          <a:p>
            <a:pPr lvl="1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Maliyetin %10.9’unu diyabetin tedavisine yönelik ilaçların oluşturduğu belirtiliyor. </a:t>
            </a:r>
          </a:p>
          <a:p>
            <a:pPr lvl="1"/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tr-TR" sz="2000" dirty="0" smtClean="0">
                <a:solidFill>
                  <a:srgbClr val="800000"/>
                </a:solidFill>
              </a:rPr>
              <a:t>Yaklaşık 7 milyar dolar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5805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smtClean="0">
                <a:solidFill>
                  <a:srgbClr val="10253F"/>
                </a:solidFill>
              </a:rPr>
              <a:t>S. Malhan.  47. Ulusal Diyabet Kongresi, Antalya, 11-15 Mayıs 2011</a:t>
            </a:r>
            <a:endParaRPr lang="tr-TR" sz="1600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5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Kronik Hastalıkların Yönetiminde Sık Görülen Sorunlar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Parçalı hizmet sunumu</a:t>
            </a:r>
          </a:p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Sürekliliğin sağlanamaması </a:t>
            </a:r>
          </a:p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Erişim güçlükleri</a:t>
            </a:r>
          </a:p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Etkisiz ve verimsiz tedavi</a:t>
            </a:r>
          </a:p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Hasta güvenliği sorunları</a:t>
            </a:r>
          </a:p>
          <a:p>
            <a:pPr eaLnBrk="1" hangingPunct="1"/>
            <a:r>
              <a:rPr lang="tr-TR" sz="2800" dirty="0" smtClean="0">
                <a:ea typeface="ＭＳ Ｐゴシック" charset="-128"/>
                <a:cs typeface="ＭＳ Ｐゴシック" charset="-128"/>
              </a:rPr>
              <a:t>Pahalı hizmet sunumu</a:t>
            </a:r>
          </a:p>
          <a:p>
            <a:pPr eaLnBrk="1" hangingPunct="1"/>
            <a:r>
              <a:rPr lang="tr-TR" sz="28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Koordinasyon eksikliği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7675" y="6069013"/>
            <a:ext cx="632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600" i="1" dirty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Boult, Karm and Groves, Improving chronic care, The Permanente Journal,</a:t>
            </a:r>
          </a:p>
          <a:p>
            <a:r>
              <a:rPr lang="tr-TR" sz="1600" i="1" dirty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Winter 2008,12 (1):50-54.</a:t>
            </a:r>
          </a:p>
        </p:txBody>
      </p:sp>
    </p:spTree>
    <p:extLst>
      <p:ext uri="{BB962C8B-B14F-4D97-AF65-F5344CB8AC3E}">
        <p14:creationId xmlns:p14="http://schemas.microsoft.com/office/powerpoint/2010/main" val="421143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4654550" y="1417638"/>
            <a:ext cx="2520950" cy="2376487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133600" y="1417638"/>
            <a:ext cx="2520950" cy="2376487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133600" y="3657600"/>
            <a:ext cx="2520950" cy="2376488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654550" y="3657600"/>
            <a:ext cx="2520950" cy="2376488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90559" y="2209800"/>
            <a:ext cx="1287206" cy="6463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>
                <a:solidFill>
                  <a:srgbClr val="800000"/>
                </a:solidFill>
                <a:latin typeface="Calibri" charset="0"/>
              </a:rPr>
              <a:t>Akut Bakım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İyileşme</a:t>
            </a:r>
            <a:endParaRPr lang="en-GB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46338" y="2209800"/>
            <a:ext cx="1842196" cy="6463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>
                <a:solidFill>
                  <a:srgbClr val="800000"/>
                </a:solidFill>
                <a:latin typeface="Calibri" charset="0"/>
              </a:rPr>
              <a:t>Kronik Bakım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Hastalıkla Yaşama</a:t>
            </a:r>
            <a:endParaRPr lang="en-GB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965700" y="4456113"/>
            <a:ext cx="1741658" cy="6463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>
                <a:solidFill>
                  <a:srgbClr val="800000"/>
                </a:solidFill>
                <a:latin typeface="Calibri" charset="0"/>
              </a:rPr>
              <a:t>Koruyucu Bakım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Sağlıklı Kalma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39581" y="4437063"/>
            <a:ext cx="1503274" cy="120032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>
                <a:solidFill>
                  <a:srgbClr val="800000"/>
                </a:solidFill>
                <a:latin typeface="Calibri" charset="0"/>
              </a:rPr>
              <a:t>Paliatif Bakım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Yaşam Sonu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Sorunlarla </a:t>
            </a:r>
          </a:p>
          <a:p>
            <a:pPr algn="ctr"/>
            <a:r>
              <a:rPr lang="tr-TR" dirty="0">
                <a:solidFill>
                  <a:srgbClr val="800000"/>
                </a:solidFill>
                <a:latin typeface="Calibri" charset="0"/>
              </a:rPr>
              <a:t>Başetme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9388" y="6034088"/>
            <a:ext cx="770353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600" i="1" dirty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K Adams, JM Corrigan, Editors, Priority areas for national action, Transforming health care</a:t>
            </a:r>
          </a:p>
          <a:p>
            <a:r>
              <a:rPr lang="tr-TR" sz="1600" i="1" dirty="0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 quality, IoM, 2003</a:t>
            </a:r>
            <a:endParaRPr lang="en-GB" sz="1600" i="1" dirty="0">
              <a:solidFill>
                <a:schemeClr val="tx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Sağlık Hizmetleri</a:t>
            </a:r>
            <a:endParaRPr lang="en-GB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1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Hasta Hikayesi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Ahmet Bey 72 yaşında, son 7 yıldır tek başına yaşıyor, en yakın akrabası ayda bir kez kendisini ziyaret edebiliyor.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Son 15 yıldır iskemik kalb hastalığı, atrial fibrilasyon, kronik obstrüktif akciğer hastalığı (KOAH), diabetes mellitus ve hipertansiyon nedeni ile çeşitli hastanelere yılda en az 2 kez yatırılıyor.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Kendisini izleyen (!) 7 hekimi var.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Günde toplam 8 ilaç alıyor.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En az 2 ayda bir çeşitli tetkikler nedeni ile bir sağlık kurumuna gitmesi gerekiyor.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ea typeface="ＭＳ Ｐゴシック" charset="-128"/>
                <a:cs typeface="ＭＳ Ｐゴシック" charset="-128"/>
              </a:rPr>
              <a:t>Kendisinde sağlık kayıtlarının bir kopyası yok, gittiği sağlık kurumlarında da genelde bulunamıyor.</a:t>
            </a:r>
          </a:p>
        </p:txBody>
      </p:sp>
    </p:spTree>
    <p:extLst>
      <p:ext uri="{BB962C8B-B14F-4D97-AF65-F5344CB8AC3E}">
        <p14:creationId xmlns:p14="http://schemas.microsoft.com/office/powerpoint/2010/main" val="196976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Yapılması Gereken: Silolardan Sinerjiye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68313" y="2439988"/>
            <a:ext cx="18018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Kalp Hastalığı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722563" y="2439988"/>
            <a:ext cx="9334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KOAH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4448175" y="2439988"/>
            <a:ext cx="9477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Diabet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051550" y="2439988"/>
            <a:ext cx="7762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İnme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951663" y="2439988"/>
            <a:ext cx="17732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Hipertansiyon</a:t>
            </a:r>
          </a:p>
        </p:txBody>
      </p:sp>
      <p:sp>
        <p:nvSpPr>
          <p:cNvPr id="29704" name="Line 12"/>
          <p:cNvSpPr>
            <a:spLocks noChangeShapeType="1"/>
          </p:cNvSpPr>
          <p:nvPr/>
        </p:nvSpPr>
        <p:spPr bwMode="auto">
          <a:xfrm>
            <a:off x="1116013" y="3068638"/>
            <a:ext cx="0" cy="25923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3059113" y="3068638"/>
            <a:ext cx="0" cy="25923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4859338" y="3068638"/>
            <a:ext cx="0" cy="25923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6372225" y="3068638"/>
            <a:ext cx="0" cy="25923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7740650" y="3068638"/>
            <a:ext cx="0" cy="2592387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Yapılması Gereken: Silolardan Sinerjiye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6088" y="1844675"/>
            <a:ext cx="1801812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dirty="0">
                <a:solidFill>
                  <a:srgbClr val="10253F"/>
                </a:solidFill>
                <a:latin typeface="Calibri" charset="0"/>
              </a:rPr>
              <a:t>Kalp Hastalığı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00338" y="1844675"/>
            <a:ext cx="933450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rgbClr val="10253F"/>
                </a:solidFill>
                <a:latin typeface="Calibri" charset="0"/>
              </a:rPr>
              <a:t>KOAH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425950" y="1844675"/>
            <a:ext cx="947738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rgbClr val="10253F"/>
                </a:solidFill>
                <a:latin typeface="Calibri" charset="0"/>
              </a:rPr>
              <a:t>Diabet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029325" y="1844675"/>
            <a:ext cx="776288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rgbClr val="10253F"/>
                </a:solidFill>
                <a:latin typeface="Calibri" charset="0"/>
              </a:rPr>
              <a:t>İnme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929438" y="1844675"/>
            <a:ext cx="1773237" cy="376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>
                <a:solidFill>
                  <a:srgbClr val="10253F"/>
                </a:solidFill>
                <a:latin typeface="Calibri" charset="0"/>
              </a:rPr>
              <a:t>Hipertansiyon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093788" y="2473325"/>
            <a:ext cx="0" cy="25923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036888" y="2473325"/>
            <a:ext cx="0" cy="25923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4837113" y="2473325"/>
            <a:ext cx="0" cy="25923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350000" y="2473325"/>
            <a:ext cx="0" cy="25923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7718425" y="2473325"/>
            <a:ext cx="0" cy="259238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5516563"/>
            <a:ext cx="9153525" cy="6508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dirty="0">
                <a:solidFill>
                  <a:srgbClr val="10253F"/>
                </a:solidFill>
                <a:latin typeface="Calibri" charset="0"/>
              </a:rPr>
              <a:t>Etkin kayıt sistemi ve	Kanıta dayalı klinik       	   Aktif	       </a:t>
            </a:r>
            <a:r>
              <a:rPr lang="tr-TR" dirty="0" smtClean="0">
                <a:solidFill>
                  <a:srgbClr val="10253F"/>
                </a:solidFill>
                <a:latin typeface="Calibri" charset="0"/>
              </a:rPr>
              <a:t>		Destekleyici</a:t>
            </a:r>
            <a:endParaRPr lang="tr-TR" dirty="0">
              <a:solidFill>
                <a:srgbClr val="10253F"/>
              </a:solidFill>
              <a:latin typeface="Calibri" charset="0"/>
            </a:endParaRPr>
          </a:p>
          <a:p>
            <a:r>
              <a:rPr lang="tr-TR" dirty="0">
                <a:solidFill>
                  <a:srgbClr val="10253F"/>
                </a:solidFill>
                <a:latin typeface="Calibri" charset="0"/>
              </a:rPr>
              <a:t>İntegre EHR		     uygulamalar (rehberler)	 yönetim    </a:t>
            </a:r>
            <a:r>
              <a:rPr lang="tr-TR" dirty="0" smtClean="0">
                <a:solidFill>
                  <a:srgbClr val="10253F"/>
                </a:solidFill>
                <a:latin typeface="Calibri" charset="0"/>
              </a:rPr>
              <a:t> 	 </a:t>
            </a:r>
            <a:r>
              <a:rPr lang="tr-TR" dirty="0">
                <a:solidFill>
                  <a:srgbClr val="10253F"/>
                </a:solidFill>
                <a:latin typeface="Calibri" charset="0"/>
              </a:rPr>
              <a:t>kendi kendini yönetim</a:t>
            </a:r>
          </a:p>
        </p:txBody>
      </p:sp>
    </p:spTree>
    <p:extLst>
      <p:ext uri="{BB962C8B-B14F-4D97-AF65-F5344CB8AC3E}">
        <p14:creationId xmlns:p14="http://schemas.microsoft.com/office/powerpoint/2010/main" val="384661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Deficiencies in Current Management of Chronic </a:t>
            </a:r>
            <a:r>
              <a:rPr lang="en-US" sz="3600" dirty="0" smtClean="0">
                <a:solidFill>
                  <a:srgbClr val="800000"/>
                </a:solidFill>
              </a:rPr>
              <a:t>Diseases (</a:t>
            </a:r>
            <a:r>
              <a:rPr lang="en-US" sz="3600" b="1" dirty="0" err="1" smtClean="0">
                <a:solidFill>
                  <a:srgbClr val="800000"/>
                </a:solidFill>
              </a:rPr>
              <a:t>Engeller</a:t>
            </a:r>
            <a:r>
              <a:rPr lang="en-US" sz="3600" b="1" dirty="0" smtClean="0">
                <a:solidFill>
                  <a:srgbClr val="800000"/>
                </a:solidFill>
              </a:rPr>
              <a:t>!</a:t>
            </a:r>
            <a:r>
              <a:rPr lang="en-US" sz="3600" dirty="0" smtClean="0">
                <a:solidFill>
                  <a:srgbClr val="800000"/>
                </a:solidFill>
              </a:rPr>
              <a:t>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86962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tr-TR" sz="2800" smtClean="0"/>
              <a:t>Rushed practitioners not following established practice guidelines </a:t>
            </a:r>
            <a:r>
              <a:rPr lang="tr-TR" sz="2800" smtClean="0">
                <a:solidFill>
                  <a:srgbClr val="800000"/>
                </a:solidFill>
              </a:rPr>
              <a:t>(kanıta dayalı rehberlere uymama)</a:t>
            </a:r>
            <a:endParaRPr lang="tr-TR" sz="2800" smtClean="0"/>
          </a:p>
          <a:p>
            <a:pPr marL="285750" lvl="0" indent="-285750">
              <a:buFont typeface="Arial"/>
              <a:buChar char="•"/>
            </a:pPr>
            <a:r>
              <a:rPr lang="tr-TR" sz="2800" smtClean="0"/>
              <a:t>Lack of care coordination </a:t>
            </a:r>
            <a:r>
              <a:rPr lang="tr-TR" sz="2800" smtClean="0">
                <a:solidFill>
                  <a:srgbClr val="800000"/>
                </a:solidFill>
              </a:rPr>
              <a:t>(koordinasyon eksikliği)</a:t>
            </a:r>
            <a:endParaRPr lang="tr-TR" sz="2800" smtClean="0"/>
          </a:p>
          <a:p>
            <a:pPr marL="285750" lvl="0" indent="-285750">
              <a:buFont typeface="Arial"/>
              <a:buChar char="•"/>
            </a:pPr>
            <a:r>
              <a:rPr lang="tr-TR" sz="2800" smtClean="0"/>
              <a:t>Lack of active follow-up to ensure the best outcomes </a:t>
            </a:r>
            <a:r>
              <a:rPr lang="tr-TR" sz="2800" smtClean="0">
                <a:solidFill>
                  <a:srgbClr val="800000"/>
                </a:solidFill>
              </a:rPr>
              <a:t>(hasta bakımında sürekliliğin sağlanamaması)</a:t>
            </a:r>
            <a:endParaRPr lang="tr-TR" sz="2800" smtClean="0"/>
          </a:p>
          <a:p>
            <a:pPr marL="285750" lvl="0" indent="-285750">
              <a:buFont typeface="Arial"/>
              <a:buChar char="•"/>
            </a:pPr>
            <a:r>
              <a:rPr lang="tr-TR" sz="2800" smtClean="0"/>
              <a:t>Patients inadequately trained to manage their illnesses </a:t>
            </a:r>
            <a:r>
              <a:rPr lang="tr-TR" sz="2800" smtClean="0">
                <a:solidFill>
                  <a:srgbClr val="800000"/>
                </a:solidFill>
              </a:rPr>
              <a:t>(hasta eğitiminin/sağlık okuryazarlığının yetersiz olması)</a:t>
            </a:r>
            <a:endParaRPr lang="tr-TR" sz="2800" smtClean="0"/>
          </a:p>
          <a:p>
            <a:endParaRPr lang="tr-TR" sz="2800"/>
          </a:p>
        </p:txBody>
      </p:sp>
      <p:sp>
        <p:nvSpPr>
          <p:cNvPr id="4" name="TextBox 3"/>
          <p:cNvSpPr txBox="1"/>
          <p:nvPr/>
        </p:nvSpPr>
        <p:spPr>
          <a:xfrm>
            <a:off x="836318" y="5988167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http://</a:t>
            </a:r>
            <a:r>
              <a:rPr lang="tr-TR" dirty="0" err="1"/>
              <a:t>www.improvingchroniccare.org</a:t>
            </a:r>
            <a:r>
              <a:rPr lang="tr-TR" dirty="0" smtClean="0"/>
              <a:t>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207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800000"/>
                </a:solidFill>
                <a:ea typeface="+mj-ea"/>
                <a:cs typeface="+mj-cs"/>
              </a:rPr>
              <a:t>Kronik Hastalık Yönetim Modelleri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Kronik bakım modeli,</a:t>
            </a:r>
          </a:p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Hastalık yönetimi,</a:t>
            </a:r>
          </a:p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Güdümlü bakım modeli “guided-care model”,</a:t>
            </a:r>
          </a:p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Bakım koordinasyonu,</a:t>
            </a:r>
          </a:p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Hasta-odaklı “sağlık evi” uygulamaları,</a:t>
            </a:r>
          </a:p>
          <a:p>
            <a:pPr marL="533400" indent="-533400" eaLnBrk="1" hangingPunct="1"/>
            <a:r>
              <a:rPr lang="tr-TR" smtClean="0">
                <a:ea typeface="ＭＳ Ｐゴシック" charset="-128"/>
                <a:cs typeface="ＭＳ Ｐゴシック" charset="-128"/>
              </a:rPr>
              <a:t>İntegre, Elektronik hasta kayıt sistemi.</a:t>
            </a:r>
          </a:p>
        </p:txBody>
      </p:sp>
    </p:spTree>
    <p:extLst>
      <p:ext uri="{BB962C8B-B14F-4D97-AF65-F5344CB8AC3E}">
        <p14:creationId xmlns:p14="http://schemas.microsoft.com/office/powerpoint/2010/main" val="74845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Kronik Hastalık Yönetimi</a:t>
            </a:r>
            <a:b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</a:br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“</a:t>
            </a:r>
            <a:r>
              <a:rPr lang="en-US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Disease Management</a:t>
            </a:r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”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5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Hastalık yönetimi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	Hastalık yönetimi, sağlık hizmetlerinin ve ilgili iletişimin koordine edildiği ve hastanın kendi bakımını üstlenmesinin önemli olduğu hastalıklar için geliştirilmiş bir sistemdir.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50913" y="5921375"/>
            <a:ext cx="4618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10253F"/>
                </a:solidFill>
                <a:latin typeface="Calibri" charset="0"/>
              </a:rPr>
              <a:t>Disease Management Association of America, DMAA</a:t>
            </a:r>
          </a:p>
        </p:txBody>
      </p:sp>
    </p:spTree>
    <p:extLst>
      <p:ext uri="{BB962C8B-B14F-4D97-AF65-F5344CB8AC3E}">
        <p14:creationId xmlns:p14="http://schemas.microsoft.com/office/powerpoint/2010/main" val="26147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algn="l" eaLnBrk="1" hangingPunct="1"/>
            <a:r>
              <a:rPr lang="tr-TR" sz="4000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Hastalık Yönetimi</a:t>
            </a:r>
            <a:endParaRPr lang="en-AU" sz="4000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Koruyucu sağlık hizmetlerini teşvik eder,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Uygun tanı ve tedavi planlamasını destekler,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Klinik etkinliği en üst düzeye çıkarır,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Etkin olmayan ve gereksiz hizmetleri elimine eder,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Maliyet-etkin tanı ve tedavi yöntemlerini kullanır,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Uygun kalite standartlarını ile sağlık hizmeti sunumunun en verimli bir şekilde yapılmasını sağlar,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charset="-128"/>
                <a:cs typeface="ＭＳ Ｐゴシック" charset="-128"/>
              </a:rPr>
              <a:t>İşlev ve işlemleri sürekli iyileştirir.</a:t>
            </a:r>
            <a:endParaRPr lang="en-AU" sz="240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879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71700" y="2514600"/>
          <a:ext cx="4800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5357520" imgH="3992040" progId="">
                  <p:embed/>
                </p:oleObj>
              </mc:Choice>
              <mc:Fallback>
                <p:oleObj name="Clip" r:id="rId4" imgW="5357520" imgH="3992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514600"/>
                        <a:ext cx="48006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chemeClr val="tx1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0" y="76200"/>
            <a:ext cx="9144000" cy="3124200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514600" y="381000"/>
            <a:ext cx="6248400" cy="2514600"/>
          </a:xfrm>
          <a:prstGeom prst="ellipse">
            <a:avLst/>
          </a:prstGeom>
          <a:gradFill rotWithShape="0">
            <a:gsLst>
              <a:gs pos="0">
                <a:srgbClr val="006192"/>
              </a:gs>
              <a:gs pos="100000">
                <a:srgbClr val="001723"/>
              </a:gs>
            </a:gsLst>
            <a:lin ang="0" scaled="1"/>
          </a:gradFill>
          <a:ln w="38100">
            <a:solidFill>
              <a:srgbClr val="006699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tr-TR" sz="2400">
              <a:latin typeface="Times New Roman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672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800" b="1">
                <a:solidFill>
                  <a:schemeClr val="bg1"/>
                </a:solidFill>
                <a:latin typeface="Calibri" charset="0"/>
              </a:rPr>
              <a:t>Sağlık Sistemi</a:t>
            </a:r>
            <a:endParaRPr lang="en-GB" sz="28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05200" y="838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>
                <a:solidFill>
                  <a:schemeClr val="bg1"/>
                </a:solidFill>
                <a:latin typeface="Calibri" charset="0"/>
              </a:rPr>
              <a:t>Sağlık Sisteminin Organizasyonu</a:t>
            </a:r>
            <a:endParaRPr lang="en-GB" sz="24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09800" y="16002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Monotype Sorts" charset="2"/>
              <a:buNone/>
            </a:pPr>
            <a:r>
              <a:rPr lang="en-GB" sz="20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tr-TR" sz="2000" b="1">
                <a:solidFill>
                  <a:schemeClr val="bg1"/>
                </a:solidFill>
                <a:latin typeface="Calibri" charset="0"/>
              </a:rPr>
              <a:t>Kendi kendine yönetim desteği</a:t>
            </a:r>
            <a:endParaRPr lang="en-GB" sz="20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708400" y="1844675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Monotype Sorts" charset="2"/>
              <a:buNone/>
            </a:pPr>
            <a:r>
              <a:rPr lang="en-GB" sz="20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tr-TR" sz="2000" b="1">
                <a:solidFill>
                  <a:schemeClr val="bg1"/>
                </a:solidFill>
                <a:latin typeface="Calibri" charset="0"/>
              </a:rPr>
              <a:t>Hizmet sunum modeli</a:t>
            </a:r>
            <a:endParaRPr lang="en-GB" sz="20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48263" y="1844675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Monotype Sorts" charset="2"/>
              <a:buNone/>
            </a:pPr>
            <a:r>
              <a:rPr lang="en-GB" sz="20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tr-TR" sz="2000" b="1">
                <a:solidFill>
                  <a:schemeClr val="bg1"/>
                </a:solidFill>
                <a:latin typeface="Calibri" charset="0"/>
              </a:rPr>
              <a:t>Karar destek sistemleri</a:t>
            </a:r>
            <a:endParaRPr lang="en-GB" sz="20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934200" y="15240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SzPct val="110000"/>
              <a:buFont typeface="Monotype Sorts" charset="2"/>
              <a:buNone/>
            </a:pPr>
            <a:r>
              <a:rPr lang="en-GB" sz="20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tr-TR" sz="2000" b="1">
                <a:solidFill>
                  <a:schemeClr val="bg1"/>
                </a:solidFill>
                <a:latin typeface="Calibri" charset="0"/>
              </a:rPr>
              <a:t>Klinik informasyon sistemleri</a:t>
            </a:r>
            <a:endParaRPr lang="en-GB" sz="20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-252413" y="908050"/>
            <a:ext cx="327660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Calibri" charset="0"/>
              </a:rPr>
              <a:t>Toplumsal Kaynaklar 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2000" b="1">
                <a:solidFill>
                  <a:schemeClr val="bg1"/>
                </a:solidFill>
                <a:latin typeface="Calibri" charset="0"/>
              </a:rPr>
              <a:t>ve Politikalar</a:t>
            </a:r>
            <a:endParaRPr lang="en-GB" sz="20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227763" y="3789363"/>
            <a:ext cx="3048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Etkin, Planlı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Uygulama</a:t>
            </a:r>
            <a:r>
              <a:rPr lang="tr-TR" sz="28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Takımı</a:t>
            </a:r>
            <a:endParaRPr lang="en-GB" sz="2400" b="1">
              <a:solidFill>
                <a:schemeClr val="tx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0" y="3810000"/>
            <a:ext cx="304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Bilgilendirilmiş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Aktif Hasta</a:t>
            </a:r>
            <a:endParaRPr lang="en-GB" sz="2400" b="1">
              <a:solidFill>
                <a:schemeClr val="tx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2968625" y="3505200"/>
            <a:ext cx="3200400" cy="304800"/>
          </a:xfrm>
          <a:prstGeom prst="rightArrow">
            <a:avLst>
              <a:gd name="adj1" fmla="val 50000"/>
              <a:gd name="adj2" fmla="val 26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2814638" y="5029200"/>
            <a:ext cx="3505200" cy="304800"/>
          </a:xfrm>
          <a:prstGeom prst="leftArrow">
            <a:avLst>
              <a:gd name="adj1" fmla="val 50000"/>
              <a:gd name="adj2" fmla="val 287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827088" y="6096000"/>
            <a:ext cx="7483475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600" b="1">
                <a:solidFill>
                  <a:srgbClr val="10253F"/>
                </a:solidFill>
                <a:latin typeface="Calibri" charset="0"/>
              </a:rPr>
              <a:t>Fonksiyonel ve Klinik Sonuçlar</a:t>
            </a:r>
            <a:endParaRPr lang="en-GB" sz="3600" b="1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987675" y="3716338"/>
            <a:ext cx="3090863" cy="1373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800" b="1">
                <a:solidFill>
                  <a:srgbClr val="000066"/>
                </a:solidFill>
                <a:latin typeface="Calibri" charset="0"/>
              </a:rPr>
              <a:t>Sonuçları İyileştirici Etkileşim</a:t>
            </a:r>
            <a:endParaRPr lang="en-GB" sz="2800" b="1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0" y="3429000"/>
            <a:ext cx="2843213" cy="18002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6300788" y="3573463"/>
            <a:ext cx="2843212" cy="18002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latin typeface="Calibri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7402513" y="0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400" dirty="0">
                <a:solidFill>
                  <a:srgbClr val="10253F"/>
                </a:solidFill>
                <a:latin typeface="Calibri" charset="0"/>
              </a:rPr>
              <a:t>Wagner et al.</a:t>
            </a:r>
          </a:p>
          <a:p>
            <a:r>
              <a:rPr lang="tr-TR" sz="1400" dirty="0">
                <a:solidFill>
                  <a:srgbClr val="10253F"/>
                </a:solidFill>
                <a:latin typeface="Calibri" charset="0"/>
              </a:rPr>
              <a:t>Health Affairs, 2000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0" y="188913"/>
            <a:ext cx="3296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800" b="1" dirty="0">
                <a:solidFill>
                  <a:srgbClr val="800000"/>
                </a:solidFill>
                <a:latin typeface="Calibri" charset="0"/>
              </a:rPr>
              <a:t>Kronik Bakım Modeli</a:t>
            </a:r>
          </a:p>
        </p:txBody>
      </p:sp>
    </p:spTree>
    <p:extLst>
      <p:ext uri="{BB962C8B-B14F-4D97-AF65-F5344CB8AC3E}">
        <p14:creationId xmlns:p14="http://schemas.microsoft.com/office/powerpoint/2010/main" val="180616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4000" dirty="0" smtClean="0">
                <a:solidFill>
                  <a:srgbClr val="800000"/>
                </a:solidFill>
              </a:rPr>
              <a:t>Hastalık Yönetimi: </a:t>
            </a:r>
            <a:r>
              <a:rPr lang="tr-TR" sz="4000" dirty="0" smtClean="0">
                <a:solidFill>
                  <a:srgbClr val="800000"/>
                </a:solidFill>
              </a:rPr>
              <a:t>Başarı Faktörleri ve Ana </a:t>
            </a:r>
            <a:r>
              <a:rPr lang="tr-TR" sz="4000" dirty="0" smtClean="0">
                <a:solidFill>
                  <a:srgbClr val="800000"/>
                </a:solidFill>
              </a:rPr>
              <a:t>Bileşenler</a:t>
            </a:r>
            <a:endParaRPr lang="tr-TR" sz="40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Tüm </a:t>
            </a:r>
            <a:r>
              <a:rPr lang="tr-TR" dirty="0"/>
              <a:t>hastalık çemberi </a:t>
            </a:r>
            <a:r>
              <a:rPr lang="tr-TR" dirty="0" smtClean="0"/>
              <a:t>için, </a:t>
            </a:r>
            <a:r>
              <a:rPr lang="tr-TR" dirty="0" err="1"/>
              <a:t>m</a:t>
            </a:r>
            <a:r>
              <a:rPr lang="tr-TR" dirty="0" err="1" smtClean="0"/>
              <a:t>ultidisipliner</a:t>
            </a:r>
            <a:r>
              <a:rPr lang="tr-TR" dirty="0" smtClean="0"/>
              <a:t> yaklaşım, takım oyunu,</a:t>
            </a:r>
          </a:p>
          <a:p>
            <a:r>
              <a:rPr lang="tr-TR" dirty="0" err="1" smtClean="0"/>
              <a:t>İntegre</a:t>
            </a:r>
            <a:r>
              <a:rPr lang="tr-TR" dirty="0" smtClean="0"/>
              <a:t> sağlık hizmeti sunumu, bakım sürekliliği ve koordinasyon, </a:t>
            </a:r>
          </a:p>
          <a:p>
            <a:r>
              <a:rPr lang="tr-TR" dirty="0" smtClean="0"/>
              <a:t>Hastalık(</a:t>
            </a:r>
            <a:r>
              <a:rPr lang="tr-TR" dirty="0" err="1" smtClean="0"/>
              <a:t>lar</a:t>
            </a:r>
            <a:r>
              <a:rPr lang="tr-TR" dirty="0" smtClean="0"/>
              <a:t>) eğitimi,</a:t>
            </a:r>
          </a:p>
          <a:p>
            <a:r>
              <a:rPr lang="tr-TR" dirty="0" smtClean="0"/>
              <a:t>Aktif hasta eğitimi sonucu, hastalığın hasta tarafından yönetimi (self-</a:t>
            </a:r>
            <a:r>
              <a:rPr lang="tr-TR" dirty="0" err="1" smtClean="0"/>
              <a:t>care</a:t>
            </a:r>
            <a:r>
              <a:rPr lang="tr-TR" dirty="0" smtClean="0"/>
              <a:t>), </a:t>
            </a:r>
          </a:p>
          <a:p>
            <a:r>
              <a:rPr lang="tr-TR" dirty="0" smtClean="0"/>
              <a:t>Kanıta-dayalı rehberler, protokoller, klinik yollar,</a:t>
            </a:r>
          </a:p>
          <a:p>
            <a:r>
              <a:rPr lang="tr-TR" dirty="0" err="1" smtClean="0"/>
              <a:t>İnformasyon</a:t>
            </a:r>
            <a:r>
              <a:rPr lang="tr-TR" dirty="0" smtClean="0"/>
              <a:t> teknolojisinin ve karar destek sistemlerinin kullanımı, </a:t>
            </a:r>
          </a:p>
          <a:p>
            <a:r>
              <a:rPr lang="tr-TR" dirty="0" smtClean="0"/>
              <a:t>Sürekli kalite iyileştirme.  </a:t>
            </a:r>
            <a:endParaRPr lang="tr-TR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42610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Velasco-</a:t>
            </a:r>
            <a:r>
              <a:rPr lang="en-US" dirty="0" err="1"/>
              <a:t>Garrido</a:t>
            </a:r>
            <a:r>
              <a:rPr lang="en-US" dirty="0"/>
              <a:t>, </a:t>
            </a:r>
            <a:r>
              <a:rPr lang="en-US" dirty="0" err="1"/>
              <a:t>Busse</a:t>
            </a:r>
            <a:r>
              <a:rPr lang="en-US" dirty="0"/>
              <a:t> and Hisashige 2003. </a:t>
            </a:r>
          </a:p>
          <a:p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127661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Sağlık Hizmet Sunumunda</a:t>
            </a:r>
            <a:b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Değişen İhtiyaçlar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tr-TR" dirty="0" smtClean="0">
                <a:ea typeface="ＭＳ Ｐゴシック" charset="-128"/>
                <a:cs typeface="ＭＳ Ｐゴシック" charset="-128"/>
              </a:rPr>
              <a:t>1900-1950			İnfeksiyon Hastalıkları</a:t>
            </a:r>
          </a:p>
          <a:p>
            <a:pPr eaLnBrk="1" hangingPunct="1">
              <a:buFontTx/>
              <a:buNone/>
            </a:pPr>
            <a:endParaRPr lang="tr-TR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tr-TR" dirty="0" smtClean="0">
                <a:ea typeface="ＭＳ Ｐゴシック" charset="-128"/>
                <a:cs typeface="ＭＳ Ｐゴシック" charset="-128"/>
              </a:rPr>
              <a:t>1950-2000			Episotik bakım sunumu</a:t>
            </a:r>
          </a:p>
          <a:p>
            <a:pPr eaLnBrk="1" hangingPunct="1">
              <a:buFontTx/>
              <a:buNone/>
            </a:pPr>
            <a:endParaRPr lang="tr-TR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tr-TR" dirty="0" smtClean="0">
                <a:ea typeface="ＭＳ Ｐゴシック" charset="-128"/>
                <a:cs typeface="ＭＳ Ｐゴシック" charset="-128"/>
              </a:rPr>
              <a:t>2000-2050			Kronik bakım sunumu</a:t>
            </a:r>
          </a:p>
        </p:txBody>
      </p:sp>
    </p:spTree>
    <p:extLst>
      <p:ext uri="{BB962C8B-B14F-4D97-AF65-F5344CB8AC3E}">
        <p14:creationId xmlns:p14="http://schemas.microsoft.com/office/powerpoint/2010/main" val="637661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 Disease in Europ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30" y="0"/>
            <a:ext cx="4846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7457" y="2085534"/>
            <a:ext cx="4437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Strategies for tackling chronic care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Prevention and early detection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New provider, qualifications and setting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Disease management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programmes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Integrated care models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6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Hastalık Yönetimi Uygulama Planı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14513"/>
            <a:ext cx="8153400" cy="2819400"/>
            <a:chOff x="192" y="1872"/>
            <a:chExt cx="4656" cy="1776"/>
          </a:xfrm>
        </p:grpSpPr>
        <p:sp>
          <p:nvSpPr>
            <p:cNvPr id="49164" name="AutoShape 4"/>
            <p:cNvSpPr>
              <a:spLocks noChangeArrowheads="1"/>
            </p:cNvSpPr>
            <p:nvPr/>
          </p:nvSpPr>
          <p:spPr bwMode="auto">
            <a:xfrm>
              <a:off x="3312" y="1872"/>
              <a:ext cx="1536" cy="177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tr-TR">
                <a:latin typeface="Calibri" charset="0"/>
              </a:endParaRPr>
            </a:p>
          </p:txBody>
        </p:sp>
        <p:sp>
          <p:nvSpPr>
            <p:cNvPr id="49165" name="AutoShape 5"/>
            <p:cNvSpPr>
              <a:spLocks noChangeArrowheads="1"/>
            </p:cNvSpPr>
            <p:nvPr/>
          </p:nvSpPr>
          <p:spPr bwMode="auto">
            <a:xfrm>
              <a:off x="2256" y="1872"/>
              <a:ext cx="1536" cy="177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tr-TR">
                <a:latin typeface="Calibri" charset="0"/>
              </a:endParaRPr>
            </a:p>
          </p:txBody>
        </p:sp>
        <p:sp>
          <p:nvSpPr>
            <p:cNvPr id="49166" name="AutoShape 6"/>
            <p:cNvSpPr>
              <a:spLocks noChangeArrowheads="1"/>
            </p:cNvSpPr>
            <p:nvPr/>
          </p:nvSpPr>
          <p:spPr bwMode="auto">
            <a:xfrm>
              <a:off x="1248" y="1872"/>
              <a:ext cx="1536" cy="177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tr-TR">
                <a:latin typeface="Calibri" charset="0"/>
              </a:endParaRPr>
            </a:p>
          </p:txBody>
        </p:sp>
        <p:sp>
          <p:nvSpPr>
            <p:cNvPr id="49167" name="AutoShape 7"/>
            <p:cNvSpPr>
              <a:spLocks noChangeArrowheads="1"/>
            </p:cNvSpPr>
            <p:nvPr/>
          </p:nvSpPr>
          <p:spPr bwMode="auto">
            <a:xfrm>
              <a:off x="192" y="1872"/>
              <a:ext cx="1536" cy="177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tr-TR">
                <a:latin typeface="Calibri" charset="0"/>
              </a:endParaRPr>
            </a:p>
          </p:txBody>
        </p:sp>
      </p:grp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838200" y="2652713"/>
            <a:ext cx="1564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Risk </a:t>
            </a:r>
          </a:p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stratifikasyonu/</a:t>
            </a:r>
          </a:p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Hasta </a:t>
            </a:r>
          </a:p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belirlenmesi</a:t>
            </a:r>
            <a:endParaRPr lang="tr-TR" sz="1600" b="1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3238500" y="2897188"/>
            <a:ext cx="15070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Uygulamaların</a:t>
            </a:r>
          </a:p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planlanması</a:t>
            </a:r>
            <a:endParaRPr lang="tr-TR" sz="1600" b="1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4997450" y="3019425"/>
            <a:ext cx="108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Uygulama</a:t>
            </a:r>
            <a:endParaRPr lang="tr-TR" sz="160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6837363" y="2897188"/>
            <a:ext cx="169639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Ölçüm ve</a:t>
            </a:r>
          </a:p>
          <a:p>
            <a:pPr eaLnBrk="0" hangingPunct="0"/>
            <a:r>
              <a:rPr lang="tr-TR" sz="1600" b="1" smtClean="0">
                <a:solidFill>
                  <a:srgbClr val="0000CC"/>
                </a:solidFill>
                <a:latin typeface="Times New Roman" charset="0"/>
              </a:rPr>
              <a:t>değerlendirmeler</a:t>
            </a:r>
            <a:endParaRPr lang="tr-TR" sz="1600" b="1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338138" y="4633913"/>
            <a:ext cx="1915909" cy="1415772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1600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Tıbbi veri tabanları ve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ilaç izleme sistemleri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Tanı ve tarama 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yöntemleri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Risk belirleme 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yöntemleri</a:t>
            </a:r>
            <a:endParaRPr lang="tr-TR" sz="140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2498725" y="4633913"/>
            <a:ext cx="1838965" cy="1200328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1600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Rehber ve protokol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geliştirme</a:t>
            </a:r>
            <a:endParaRPr lang="tr-TR" sz="1200" smtClean="0">
              <a:solidFill>
                <a:srgbClr val="0000CC"/>
              </a:solidFill>
              <a:latin typeface="Times New Roman" charset="0"/>
            </a:endParaRP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Kanıta-dayalı tedavi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planları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Uygulama direktifleri</a:t>
            </a:r>
            <a:endParaRPr lang="tr-TR" sz="140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4714875" y="4633913"/>
            <a:ext cx="2122488" cy="1846659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1600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Sağlık çalışanı eğitimi/bilgilendirilmesi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Hasta eğitimi/ bilgilendirilmesi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Hasta monitorizasyonu/ iletişim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Hastanın direk katılımının sağlanması</a:t>
            </a:r>
            <a:endParaRPr lang="tr-TR" sz="140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9163" name="Text Box 15"/>
          <p:cNvSpPr txBox="1">
            <a:spLocks noChangeArrowheads="1"/>
          </p:cNvSpPr>
          <p:nvPr/>
        </p:nvSpPr>
        <p:spPr bwMode="auto">
          <a:xfrm>
            <a:off x="7121525" y="4633913"/>
            <a:ext cx="1864613" cy="1200328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tr-TR" sz="1600" smtClean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Süreçlerin </a:t>
            </a:r>
          </a:p>
          <a:p>
            <a:pPr eaLnBrk="0" hangingPunct="0"/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değerlendirilmesi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Sonuçların ölçülmesi</a:t>
            </a:r>
          </a:p>
          <a:p>
            <a:pPr eaLnBrk="0" hangingPunct="0">
              <a:buFontTx/>
              <a:buChar char="•"/>
            </a:pPr>
            <a:r>
              <a:rPr lang="tr-TR" sz="1400" smtClean="0">
                <a:solidFill>
                  <a:srgbClr val="0000CC"/>
                </a:solidFill>
                <a:latin typeface="Times New Roman" charset="0"/>
              </a:rPr>
              <a:t> Verimlilik analizi</a:t>
            </a:r>
          </a:p>
          <a:p>
            <a:pPr eaLnBrk="0" hangingPunct="0"/>
            <a:endParaRPr lang="tr-TR" sz="1400">
              <a:solidFill>
                <a:srgbClr val="0000CC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18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>
                <a:ea typeface="ＭＳ Ｐゴシック" charset="-128"/>
                <a:cs typeface="ＭＳ Ｐゴシック" charset="-128"/>
              </a:rPr>
              <a:t>Diabetes Mellitus Management</a:t>
            </a:r>
            <a:endParaRPr lang="en-AU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763963" y="3089275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400" b="1" dirty="0">
                <a:solidFill>
                  <a:srgbClr val="800000"/>
                </a:solidFill>
                <a:latin typeface="Times New Roman" charset="0"/>
              </a:rPr>
              <a:t>Patient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39900" y="3657600"/>
            <a:ext cx="1488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Primary MD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39900" y="2362200"/>
            <a:ext cx="915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 dirty="0">
                <a:solidFill>
                  <a:srgbClr val="10253F"/>
                </a:solidFill>
                <a:latin typeface="Times New Roman" charset="0"/>
              </a:rPr>
              <a:t>Family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438900" y="2362200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>
                <a:solidFill>
                  <a:srgbClr val="10253F"/>
                </a:solidFill>
                <a:latin typeface="Times New Roman" charset="0"/>
              </a:rPr>
              <a:t>Nurse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45200" y="2743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</a:rPr>
              <a:t>Dietitian</a:t>
            </a:r>
            <a:endParaRPr lang="en-AU" dirty="0">
              <a:solidFill>
                <a:schemeClr val="tx2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778500" y="32766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>
                <a:solidFill>
                  <a:srgbClr val="10253F"/>
                </a:solidFill>
                <a:latin typeface="Times New Roman" charset="0"/>
              </a:rPr>
              <a:t>Psychosocial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464300" y="37338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>
                <a:solidFill>
                  <a:schemeClr val="tx2">
                    <a:lumMod val="50000"/>
                  </a:schemeClr>
                </a:solidFill>
                <a:latin typeface="Times New Roman" charset="0"/>
              </a:rPr>
              <a:t>MD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531100" y="3048000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The Team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733800" y="4953000"/>
            <a:ext cx="1146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 dirty="0">
                <a:solidFill>
                  <a:srgbClr val="800000"/>
                </a:solidFill>
                <a:latin typeface="Times New Roman" charset="0"/>
              </a:rPr>
              <a:t>In charge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85800" y="5486400"/>
            <a:ext cx="787395" cy="40011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 dirty="0">
                <a:solidFill>
                  <a:srgbClr val="10253F"/>
                </a:solidFill>
                <a:latin typeface="Times New Roman" charset="0"/>
              </a:rPr>
              <a:t>Sugar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78100" y="5486400"/>
            <a:ext cx="495300" cy="396875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BP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733800" y="5486400"/>
            <a:ext cx="1367131" cy="40011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Cholesterol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15000" y="5486400"/>
            <a:ext cx="620713" cy="396875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Feet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934200" y="5486400"/>
            <a:ext cx="677863" cy="396875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sz="2000">
                <a:solidFill>
                  <a:srgbClr val="10253F"/>
                </a:solidFill>
                <a:latin typeface="Times New Roman" charset="0"/>
              </a:rPr>
              <a:t>Eyes</a:t>
            </a:r>
          </a:p>
        </p:txBody>
      </p:sp>
      <p:sp>
        <p:nvSpPr>
          <p:cNvPr id="50193" name="AutoShape 17"/>
          <p:cNvSpPr>
            <a:spLocks/>
          </p:cNvSpPr>
          <p:nvPr/>
        </p:nvSpPr>
        <p:spPr bwMode="auto">
          <a:xfrm>
            <a:off x="7162800" y="25908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 cap="flat" cmpd="sng" algn="ctr">
            <a:solidFill>
              <a:srgbClr val="10253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 dirty="0">
              <a:ln>
                <a:solidFill>
                  <a:srgbClr val="10253F"/>
                </a:solidFill>
              </a:ln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685800" y="1752600"/>
            <a:ext cx="8001000" cy="29718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 dirty="0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4267200" y="4800600"/>
            <a:ext cx="76200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tr-TR">
              <a:solidFill>
                <a:srgbClr val="10253F"/>
              </a:solidFill>
              <a:latin typeface="Calibri" charset="0"/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667000" y="2590800"/>
            <a:ext cx="1066800" cy="61595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2971800" y="3429000"/>
            <a:ext cx="762000" cy="304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057400" y="2743200"/>
            <a:ext cx="0" cy="914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>
            <a:off x="4953000" y="3276600"/>
            <a:ext cx="2286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066800" y="5486400"/>
            <a:ext cx="61722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4313238" y="5257800"/>
            <a:ext cx="0" cy="228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0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Hastalık Yönetimi ve </a:t>
            </a:r>
            <a:r>
              <a:rPr lang="tr-TR" dirty="0" err="1" smtClean="0">
                <a:solidFill>
                  <a:srgbClr val="800000"/>
                </a:solidFill>
                <a:ea typeface="+mj-ea"/>
                <a:cs typeface="+mj-cs"/>
              </a:rPr>
              <a:t>IoM</a:t>
            </a: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 Sağlık Hizmeti Sunum Hedefleri İlişkisi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255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 smtClean="0">
                <a:ea typeface="ＭＳ Ｐゴシック" charset="-128"/>
                <a:cs typeface="ＭＳ Ｐゴシック" charset="-128"/>
              </a:rPr>
              <a:t>IoM Hedefleri				Hastalık Yönetimi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Güvenli						Kanıta-dayalı rehberler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Etkin						Kanıta-dayalı rehberler ve süreç ve 					      				        sonuçların ölçülmesi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Hasta odaklı					Hasta eğitimi, ortak karar verme, ortak 				      					hasta gruplarına birlikte hizmet sunumu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Zamanında					Kanıta-dayalı rehberler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Verimli						Hastalık yönetimi modelleri- hasta 					      					seçimi, uygulanacak hizmetler gibi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000" dirty="0" smtClean="0">
                <a:ea typeface="ＭＳ Ｐゴシック" charset="-128"/>
                <a:cs typeface="ＭＳ Ｐゴシック" charset="-128"/>
              </a:rPr>
              <a:t>Eşit							Hasta ve hasta yakınları haklarını					      					korumak	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622300" y="1858963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479425" y="5818188"/>
            <a:ext cx="7632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6116638"/>
            <a:ext cx="7545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1600" i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Quality Chasm Focus Group, Disease Management Perspectives Meeting Summary, 2004</a:t>
            </a:r>
          </a:p>
          <a:p>
            <a:r>
              <a:rPr lang="tr-TR" sz="1600" i="1">
                <a:solidFill>
                  <a:schemeClr val="tx2">
                    <a:lumMod val="50000"/>
                  </a:schemeClr>
                </a:solidFill>
                <a:latin typeface="Calibri" charset="0"/>
              </a:rPr>
              <a:t>www.urac.org</a:t>
            </a:r>
          </a:p>
        </p:txBody>
      </p:sp>
    </p:spTree>
    <p:extLst>
      <p:ext uri="{BB962C8B-B14F-4D97-AF65-F5344CB8AC3E}">
        <p14:creationId xmlns:p14="http://schemas.microsoft.com/office/powerpoint/2010/main" val="76874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The RAND Evaluation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2"/>
              </a:rPr>
              <a:t>RAND </a:t>
            </a:r>
            <a:r>
              <a:rPr lang="en-US" sz="2800" dirty="0"/>
              <a:t>and the University of California at Berkeley</a:t>
            </a:r>
            <a:r>
              <a:rPr lang="en-US" sz="2800" dirty="0" smtClean="0">
                <a:effectLst/>
              </a:rPr>
              <a:t> 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diabetes</a:t>
            </a:r>
            <a:r>
              <a:rPr lang="tr-TR" dirty="0" smtClean="0"/>
              <a:t> had </a:t>
            </a:r>
            <a:r>
              <a:rPr lang="tr-TR" dirty="0" err="1" smtClean="0"/>
              <a:t>significant</a:t>
            </a:r>
            <a:r>
              <a:rPr lang="tr-TR" dirty="0" smtClean="0"/>
              <a:t> </a:t>
            </a:r>
            <a:r>
              <a:rPr lang="tr-TR" dirty="0" err="1" smtClean="0"/>
              <a:t>decreases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risk of </a:t>
            </a:r>
            <a:r>
              <a:rPr lang="tr-TR" dirty="0" err="1" smtClean="0"/>
              <a:t>cardiovascular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800000"/>
                </a:solidFill>
              </a:rPr>
              <a:t>(</a:t>
            </a:r>
            <a:r>
              <a:rPr lang="tr-TR" dirty="0" err="1" smtClean="0">
                <a:solidFill>
                  <a:srgbClr val="800000"/>
                </a:solidFill>
              </a:rPr>
              <a:t>diabetlilerde</a:t>
            </a:r>
            <a:r>
              <a:rPr lang="tr-TR" dirty="0" smtClean="0">
                <a:solidFill>
                  <a:srgbClr val="800000"/>
                </a:solidFill>
              </a:rPr>
              <a:t> </a:t>
            </a:r>
            <a:r>
              <a:rPr lang="tr-TR" dirty="0" err="1" smtClean="0">
                <a:solidFill>
                  <a:srgbClr val="800000"/>
                </a:solidFill>
              </a:rPr>
              <a:t>kardiovasküler</a:t>
            </a:r>
            <a:r>
              <a:rPr lang="tr-TR" dirty="0" smtClean="0">
                <a:solidFill>
                  <a:srgbClr val="800000"/>
                </a:solidFill>
              </a:rPr>
              <a:t> riskte önemli azalma)</a:t>
            </a:r>
            <a:r>
              <a:rPr lang="tr-TR" dirty="0" smtClean="0"/>
              <a:t>;</a:t>
            </a:r>
          </a:p>
          <a:p>
            <a:pPr lvl="0"/>
            <a:r>
              <a:rPr lang="tr-TR" dirty="0" smtClean="0"/>
              <a:t>CHF pilot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knowledgeable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often</a:t>
            </a:r>
            <a:r>
              <a:rPr lang="tr-TR" dirty="0" smtClean="0"/>
              <a:t> on </a:t>
            </a:r>
            <a:r>
              <a:rPr lang="tr-TR" dirty="0" err="1" smtClean="0"/>
              <a:t>recommended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r>
              <a:rPr lang="tr-TR" dirty="0" smtClean="0"/>
              <a:t>, had 35% </a:t>
            </a:r>
            <a:r>
              <a:rPr lang="tr-TR" dirty="0" err="1" smtClean="0"/>
              <a:t>fewer</a:t>
            </a:r>
            <a:r>
              <a:rPr lang="tr-TR" dirty="0" smtClean="0"/>
              <a:t> </a:t>
            </a:r>
            <a:r>
              <a:rPr lang="tr-TR" dirty="0" err="1" smtClean="0"/>
              <a:t>hospital</a:t>
            </a:r>
            <a:r>
              <a:rPr lang="tr-TR" dirty="0" smtClean="0"/>
              <a:t> </a:t>
            </a:r>
            <a:r>
              <a:rPr lang="tr-TR" dirty="0" err="1" smtClean="0"/>
              <a:t>days</a:t>
            </a:r>
            <a:r>
              <a:rPr lang="tr-TR" dirty="0" smtClean="0">
                <a:solidFill>
                  <a:srgbClr val="800000"/>
                </a:solidFill>
              </a:rPr>
              <a:t> (kalp </a:t>
            </a:r>
            <a:r>
              <a:rPr lang="tr-TR" dirty="0" err="1" smtClean="0">
                <a:solidFill>
                  <a:srgbClr val="800000"/>
                </a:solidFill>
              </a:rPr>
              <a:t>yetersizlikli</a:t>
            </a:r>
            <a:r>
              <a:rPr lang="tr-TR" dirty="0" smtClean="0">
                <a:solidFill>
                  <a:srgbClr val="800000"/>
                </a:solidFill>
              </a:rPr>
              <a:t> hastalarda yatış günlerinde %35 azalma</a:t>
            </a:r>
            <a:r>
              <a:rPr lang="tr-TR" dirty="0" smtClean="0">
                <a:solidFill>
                  <a:srgbClr val="800000"/>
                </a:solidFill>
              </a:rPr>
              <a:t>)</a:t>
            </a:r>
            <a:r>
              <a:rPr lang="tr-TR" dirty="0" smtClean="0"/>
              <a:t>;</a:t>
            </a:r>
            <a:endParaRPr lang="tr-TR" dirty="0" smtClean="0"/>
          </a:p>
          <a:p>
            <a:pPr lvl="0"/>
            <a:r>
              <a:rPr lang="tr-TR" dirty="0" err="1" smtClean="0"/>
              <a:t>Asthma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diabetes</a:t>
            </a:r>
            <a:r>
              <a:rPr lang="tr-TR" dirty="0" smtClean="0"/>
              <a:t> pilot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likely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receive</a:t>
            </a:r>
            <a:r>
              <a:rPr lang="tr-TR" dirty="0" smtClean="0"/>
              <a:t> </a:t>
            </a:r>
            <a:r>
              <a:rPr lang="tr-TR" dirty="0" err="1" smtClean="0"/>
              <a:t>appropriate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800000"/>
                </a:solidFill>
              </a:rPr>
              <a:t>(astım ve </a:t>
            </a:r>
            <a:r>
              <a:rPr lang="tr-TR" dirty="0" err="1" smtClean="0">
                <a:solidFill>
                  <a:srgbClr val="800000"/>
                </a:solidFill>
              </a:rPr>
              <a:t>diabetli</a:t>
            </a:r>
            <a:r>
              <a:rPr lang="tr-TR" dirty="0" smtClean="0">
                <a:solidFill>
                  <a:srgbClr val="800000"/>
                </a:solidFill>
              </a:rPr>
              <a:t> hastaların uygun tedavi alma oranlarında artma)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42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1421"/>
              </p:ext>
            </p:extLst>
          </p:nvPr>
        </p:nvGraphicFramePr>
        <p:xfrm>
          <a:off x="416746" y="777765"/>
          <a:ext cx="8173479" cy="54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Exhibit </a:t>
            </a:r>
            <a:r>
              <a:rPr lang="en-US" dirty="0" smtClean="0"/>
              <a:t>7. </a:t>
            </a:r>
            <a:r>
              <a:rPr lang="en-US" dirty="0"/>
              <a:t>Net National Health Care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smtClean="0"/>
              <a:t>Savings Associated </a:t>
            </a:r>
            <a:r>
              <a:rPr lang="en-US" dirty="0"/>
              <a:t>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Improved Chronic Care Management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405" y="6355975"/>
            <a:ext cx="8016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smtClean="0"/>
              <a:t>Source: J. </a:t>
            </a:r>
            <a:r>
              <a:rPr lang="en-US" sz="1200" b="0" dirty="0" err="1" smtClean="0"/>
              <a:t>Holahan</a:t>
            </a:r>
            <a:r>
              <a:rPr lang="en-US" sz="1200" b="0" dirty="0" smtClean="0"/>
              <a:t>, C. Schoen, and S. </a:t>
            </a:r>
            <a:r>
              <a:rPr lang="en-US" sz="1200" b="0" dirty="0" err="1" smtClean="0"/>
              <a:t>McMorrow</a:t>
            </a:r>
            <a:r>
              <a:rPr lang="en-US" sz="1200" b="0" dirty="0" smtClean="0"/>
              <a:t>, </a:t>
            </a:r>
            <a:r>
              <a:rPr lang="en-US" sz="1200" b="0" i="1" dirty="0" smtClean="0"/>
              <a:t>The Potential Savings from Enhanced Chronic Care Management Policies</a:t>
            </a:r>
            <a:r>
              <a:rPr lang="en-US" sz="1200" b="0" dirty="0" smtClean="0"/>
              <a:t> (Washington, D.C.: The Urban Institute, Nov. 2011). </a:t>
            </a:r>
            <a:endParaRPr lang="en-US" sz="1200" b="0" dirty="0"/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916930" y="989308"/>
            <a:ext cx="1974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Billions of dollars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8440" y="1681656"/>
            <a:ext cx="24759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Total NHE savings</a:t>
            </a:r>
          </a:p>
          <a:p>
            <a:pPr algn="ctr"/>
            <a:r>
              <a:rPr lang="en-US" sz="1800" dirty="0" smtClean="0"/>
              <a:t>$306 billion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8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Kronik Hastalıkların Yönetimi</a:t>
            </a:r>
            <a:b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tr-TR" dirty="0" smtClean="0">
                <a:solidFill>
                  <a:srgbClr val="800000"/>
                </a:solidFill>
                <a:ea typeface="+mj-ea"/>
                <a:cs typeface="+mj-cs"/>
              </a:rPr>
              <a:t>Sonuç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Kronik hastalıklar sağlık sisteminin en önemli sorunu haline gelmiştir.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Bu hastalıkların yönetilmesi için değişik modeller geliştirilmiştir, ancak çoğu birbirini tamamlamaktadır.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Kronik bakım modeli, hastalık yönetimi ve bakım koordinasyonu birlikte kullanılması gereken yöntemlerdir. Hepsinde </a:t>
            </a:r>
            <a:r>
              <a:rPr lang="tr-TR" sz="2400" dirty="0" smtClean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</a:rPr>
              <a:t>“kanıta-dayalı tıp uygulamaları”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temel dayanaktır.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</a:rPr>
              <a:t>İntegre</a:t>
            </a:r>
            <a:r>
              <a:rPr lang="tr-TR" sz="2400" dirty="0" smtClean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</a:rPr>
              <a:t> elektronik hasta kayıt sistemleri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, kronik hastalık yönetimini kolaylaştıran, klinik, ekonomik ve </a:t>
            </a:r>
            <a:r>
              <a:rPr lang="tr-TR" sz="2400" dirty="0" err="1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humanistik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 sonuçları iyileştiren, hasta güvenliği ve kalite iyileştirme alanlarında etkili olan sistemlerdir.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Hekim ve kurum performansı belirlenen </a:t>
            </a:r>
            <a:r>
              <a:rPr lang="tr-TR" sz="2400" dirty="0" smtClean="0">
                <a:solidFill>
                  <a:srgbClr val="800000"/>
                </a:solidFill>
                <a:latin typeface="Arial" pitchFamily="-109" charset="0"/>
                <a:ea typeface="ＭＳ Ｐゴシック" pitchFamily="-109" charset="-128"/>
              </a:rPr>
              <a:t>kalite indikatörleri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latin typeface="Arial" pitchFamily="-109" charset="0"/>
                <a:ea typeface="ＭＳ Ｐゴシック" pitchFamily="-109" charset="-128"/>
              </a:rPr>
              <a:t>ile değerlendirilmektedir.</a:t>
            </a:r>
          </a:p>
        </p:txBody>
      </p:sp>
    </p:spTree>
    <p:extLst>
      <p:ext uri="{BB962C8B-B14F-4D97-AF65-F5344CB8AC3E}">
        <p14:creationId xmlns:p14="http://schemas.microsoft.com/office/powerpoint/2010/main" val="159482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800000"/>
                </a:solidFill>
              </a:rPr>
              <a:t>Sonuç-2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10253F"/>
                </a:solidFill>
              </a:rPr>
              <a:t>Ülkemizde de bir an önce kronik hastalık yönetim modellerinin uygulanmasına başlanmalıdır.</a:t>
            </a:r>
          </a:p>
          <a:p>
            <a:r>
              <a:rPr lang="tr-TR" dirty="0" smtClean="0">
                <a:solidFill>
                  <a:srgbClr val="10253F"/>
                </a:solidFill>
              </a:rPr>
              <a:t>Bu yöntemlerin hepsinin ortak önceliği olan “farkındalık” ve “hasta eğitimi” konularına (</a:t>
            </a:r>
            <a:r>
              <a:rPr lang="tr-TR" dirty="0" smtClean="0">
                <a:solidFill>
                  <a:srgbClr val="800000"/>
                </a:solidFill>
              </a:rPr>
              <a:t>sağlık okuryazarlığı</a:t>
            </a:r>
            <a:r>
              <a:rPr lang="tr-TR" dirty="0" smtClean="0">
                <a:solidFill>
                  <a:srgbClr val="10253F"/>
                </a:solidFill>
              </a:rPr>
              <a:t>) önem verilmelidir.</a:t>
            </a:r>
          </a:p>
          <a:p>
            <a:r>
              <a:rPr lang="tr-TR" dirty="0" smtClean="0">
                <a:solidFill>
                  <a:srgbClr val="800000"/>
                </a:solidFill>
              </a:rPr>
              <a:t>Volüm-bazlı ödeme sistemi </a:t>
            </a:r>
            <a:r>
              <a:rPr lang="tr-TR" dirty="0" smtClean="0">
                <a:solidFill>
                  <a:srgbClr val="10253F"/>
                </a:solidFill>
              </a:rPr>
              <a:t>terk edilip, </a:t>
            </a:r>
            <a:r>
              <a:rPr lang="tr-TR" dirty="0" smtClean="0">
                <a:solidFill>
                  <a:srgbClr val="800000"/>
                </a:solidFill>
              </a:rPr>
              <a:t>değer-bazlı değerlendirme</a:t>
            </a:r>
            <a:r>
              <a:rPr lang="tr-TR" dirty="0" smtClean="0">
                <a:solidFill>
                  <a:srgbClr val="10253F"/>
                </a:solidFill>
              </a:rPr>
              <a:t> sistemlerine geçilmeli, sağlık hizmeti kalitesinin iyileştirilmesi ön plana çıkarılmalıdır.</a:t>
            </a:r>
            <a:endParaRPr lang="tr-TR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8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800000"/>
                </a:solidFill>
              </a:rPr>
              <a:t>Türkiye Sağlık Okur Yazarlığı Araştırması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0" lvl="5" indent="0">
              <a:buNone/>
            </a:pPr>
            <a:r>
              <a:rPr lang="tr-TR" sz="3600" u="sng" dirty="0" smtClean="0"/>
              <a:t>Türkiye</a:t>
            </a:r>
            <a:r>
              <a:rPr lang="tr-TR" sz="2800" u="sng" dirty="0" smtClean="0"/>
              <a:t>	 </a:t>
            </a:r>
            <a:r>
              <a:rPr lang="tr-TR" sz="3600" u="sng" dirty="0" smtClean="0"/>
              <a:t>(%)</a:t>
            </a:r>
            <a:r>
              <a:rPr lang="tr-TR" sz="2800" dirty="0" smtClean="0"/>
              <a:t>			</a:t>
            </a:r>
            <a:r>
              <a:rPr lang="tr-TR" sz="3600" u="sng" dirty="0" smtClean="0"/>
              <a:t>AB (%)</a:t>
            </a:r>
          </a:p>
          <a:p>
            <a:r>
              <a:rPr lang="tr-TR" dirty="0" smtClean="0"/>
              <a:t>Yetersiz			24.5					12.4</a:t>
            </a:r>
          </a:p>
          <a:p>
            <a:r>
              <a:rPr lang="tr-TR" dirty="0" smtClean="0"/>
              <a:t>Sorunlu			40.1					35.2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	</a:t>
            </a:r>
            <a:r>
              <a:rPr lang="tr-TR" b="1" dirty="0" smtClean="0">
                <a:solidFill>
                  <a:srgbClr val="800000"/>
                </a:solidFill>
              </a:rPr>
              <a:t>64.6					47.6</a:t>
            </a:r>
          </a:p>
          <a:p>
            <a:r>
              <a:rPr lang="tr-TR" dirty="0" smtClean="0"/>
              <a:t>Yeterli			27.8					36.0</a:t>
            </a:r>
          </a:p>
          <a:p>
            <a:r>
              <a:rPr lang="tr-TR" dirty="0" smtClean="0"/>
              <a:t>Mükemmel		  7.6					16.5</a:t>
            </a:r>
          </a:p>
          <a:p>
            <a:pPr marL="0" indent="0">
              <a:buNone/>
            </a:pPr>
            <a:r>
              <a:rPr lang="tr-TR" dirty="0" smtClean="0"/>
              <a:t>						</a:t>
            </a:r>
            <a:r>
              <a:rPr lang="tr-TR" b="1" dirty="0" smtClean="0">
                <a:solidFill>
                  <a:srgbClr val="800000"/>
                </a:solidFill>
              </a:rPr>
              <a:t>35.4					52.5</a:t>
            </a:r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7344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smtClean="0">
                <a:solidFill>
                  <a:schemeClr val="tx2">
                    <a:lumMod val="50000"/>
                  </a:schemeClr>
                </a:solidFill>
              </a:rPr>
              <a:t>M Durusu Tanrıöver, HH Yıldırım, N Demiray Ready, B Çakır, HE Akalın, 2014 (baskıda)</a:t>
            </a:r>
            <a:endParaRPr lang="tr-T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33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800000"/>
                </a:solidFill>
              </a:rPr>
              <a:t>Sonuç-2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10253F"/>
                </a:solidFill>
              </a:rPr>
              <a:t>Ülkemizde de bir an önce kronik hastalık yönetim modellerinin uygulanmasına başlanmalıdır.</a:t>
            </a:r>
          </a:p>
          <a:p>
            <a:r>
              <a:rPr lang="tr-TR" dirty="0" smtClean="0">
                <a:solidFill>
                  <a:srgbClr val="10253F"/>
                </a:solidFill>
              </a:rPr>
              <a:t>Bu yöntemlerin hepsinin ortak önceliği olan “farkındalık” ve “hasta eğitimi” konularına (</a:t>
            </a:r>
            <a:r>
              <a:rPr lang="tr-TR" dirty="0" smtClean="0">
                <a:solidFill>
                  <a:srgbClr val="800000"/>
                </a:solidFill>
              </a:rPr>
              <a:t>sağlık okuryazarlığı</a:t>
            </a:r>
            <a:r>
              <a:rPr lang="tr-TR" dirty="0" smtClean="0">
                <a:solidFill>
                  <a:srgbClr val="10253F"/>
                </a:solidFill>
              </a:rPr>
              <a:t>) önem verilmelidir.</a:t>
            </a:r>
          </a:p>
          <a:p>
            <a:r>
              <a:rPr lang="tr-TR" dirty="0" smtClean="0">
                <a:solidFill>
                  <a:srgbClr val="800000"/>
                </a:solidFill>
              </a:rPr>
              <a:t>Volüm-bazlı ödeme sistemi </a:t>
            </a:r>
            <a:r>
              <a:rPr lang="tr-TR" dirty="0" smtClean="0">
                <a:solidFill>
                  <a:srgbClr val="10253F"/>
                </a:solidFill>
              </a:rPr>
              <a:t>terk edilip, </a:t>
            </a:r>
            <a:r>
              <a:rPr lang="tr-TR" dirty="0" smtClean="0">
                <a:solidFill>
                  <a:srgbClr val="800000"/>
                </a:solidFill>
              </a:rPr>
              <a:t>değer-bazlı değerlendirme</a:t>
            </a:r>
            <a:r>
              <a:rPr lang="tr-TR" dirty="0" smtClean="0">
                <a:solidFill>
                  <a:srgbClr val="10253F"/>
                </a:solidFill>
              </a:rPr>
              <a:t> sistemlerine geçilmeli, sağlık hizmeti kalitesinin iyileştirilmesi ön plana çıkarılmalıdır.</a:t>
            </a:r>
            <a:endParaRPr lang="tr-TR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304801"/>
          <a:ext cx="8763000" cy="3505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486400" imgH="1981200" progId="Word.Document.12">
                  <p:link updateAutomatic="1"/>
                </p:oleObj>
              </mc:Choice>
              <mc:Fallback>
                <p:oleObj name="Document" r:id="rId3" imgW="5486400" imgH="1981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1"/>
                        <a:ext cx="8763000" cy="3505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28600" y="4038600"/>
          <a:ext cx="87630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5486400" imgH="1689100" progId="Word.Document.12">
                  <p:link updateAutomatic="1"/>
                </p:oleObj>
              </mc:Choice>
              <mc:Fallback>
                <p:oleObj name="Document" r:id="rId3" imgW="5486400" imgH="1689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38600"/>
                        <a:ext cx="87630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8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3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7551" y="6550223"/>
            <a:ext cx="1096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 smtClean="0">
                <a:solidFill>
                  <a:schemeClr val="bg1"/>
                </a:solidFill>
              </a:rPr>
              <a:t>Erdal Akalın</a:t>
            </a:r>
            <a:endParaRPr lang="tr-T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96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Kronik Hastalık Tanımı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tr-TR" dirty="0" smtClean="0">
                <a:ea typeface="ＭＳ Ｐゴシック" charset="-128"/>
                <a:cs typeface="ＭＳ Ｐゴシック" charset="-128"/>
              </a:rPr>
              <a:t>Kronik hastalıklar yavaş ilerleyen, 3 ay ve daha uzun süreli, birden fazla risk faktörünün neden olduğu, genellikle komplike bir seyir gösteren ve kişinin yaşam kalitesini etkileyen hastalıklardır. </a:t>
            </a:r>
          </a:p>
          <a:p>
            <a:pPr eaLnBrk="1" hangingPunct="1"/>
            <a:r>
              <a:rPr lang="tr-TR" dirty="0" smtClean="0">
                <a:ea typeface="ＭＳ Ｐゴシック" charset="-128"/>
                <a:cs typeface="ＭＳ Ｐゴシック" charset="-128"/>
              </a:rPr>
              <a:t>Bu hastalıklar tüm dünyada, gelişmiş veya gelişmekte olan ülkelerin tümünde, ölüm nedenlerinin başında yer almaktadır. </a:t>
            </a:r>
          </a:p>
          <a:p>
            <a:pPr eaLnBrk="1" hangingPunct="1"/>
            <a:r>
              <a:rPr lang="tr-TR" dirty="0" smtClean="0">
                <a:ea typeface="ＭＳ Ｐゴシック" charset="-128"/>
                <a:cs typeface="ＭＳ Ｐゴシック" charset="-128"/>
              </a:rPr>
              <a:t>Sağlık harcamalarının büyük bir kısmı (%60-80) bu hastalıkların tedavisi için yapılmaktadır.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tr-TR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579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800000"/>
                </a:solidFill>
              </a:rPr>
              <a:t>Türk Toraks Derneği, KOAH 2010 Rehberi</a:t>
            </a:r>
            <a:br>
              <a:rPr lang="tr-TR" sz="3200" dirty="0" smtClean="0">
                <a:solidFill>
                  <a:srgbClr val="800000"/>
                </a:solidFill>
              </a:rPr>
            </a:br>
            <a:r>
              <a:rPr lang="tr-TR" sz="3200" dirty="0" smtClean="0">
                <a:solidFill>
                  <a:srgbClr val="800000"/>
                </a:solidFill>
              </a:rPr>
              <a:t>Önemli Noktalar</a:t>
            </a:r>
            <a:endParaRPr lang="tr-TR" sz="3200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KOAH geçmişteki  tanımlama sorunları nedeni ile hakkında yeterli epidemiyolojik verilerin olmadığı bir hastalıktır.</a:t>
            </a:r>
          </a:p>
          <a:p>
            <a:r>
              <a:rPr lang="tr-TR" sz="2000" dirty="0" smtClean="0"/>
              <a:t>Hastalık yeterince bilinmemekte, yeterince tanı almamakta ve yeterince tedavi edilmemektedir.</a:t>
            </a:r>
          </a:p>
          <a:p>
            <a:r>
              <a:rPr lang="tr-TR" sz="2000" dirty="0" smtClean="0"/>
              <a:t>Dünyada KOAH’lı hastaların ancak %25-40’ı, ülkemizde ise %8.4’ü KOAH tanısı almaktadır.</a:t>
            </a:r>
          </a:p>
          <a:p>
            <a:r>
              <a:rPr lang="tr-TR" sz="2000" dirty="0" smtClean="0"/>
              <a:t>KOAH en önemli ölüm nedenleri arasında dünyada 4., Türkiye’de ise 3. sıradadır.</a:t>
            </a:r>
          </a:p>
          <a:p>
            <a:r>
              <a:rPr lang="tr-TR" sz="2000" dirty="0" smtClean="0">
                <a:solidFill>
                  <a:srgbClr val="800000"/>
                </a:solidFill>
              </a:rPr>
              <a:t>BOLD çalışmasına göre dünyada 40 yaş üstü yetişkinlerde KOAH prevalansı %20, Türkiye’de BOLD Adana pilot çalışması sonucuna göre %19.1 dir.</a:t>
            </a:r>
          </a:p>
          <a:p>
            <a:r>
              <a:rPr lang="tr-TR" sz="2000" dirty="0" smtClean="0"/>
              <a:t>Sağlık Bakanlığı ve TTD ortak projesi “Türkiye Kronik Hava Yolları Hastalıklarını Önleme ve Kontrol Programı”</a:t>
            </a:r>
          </a:p>
          <a:p>
            <a:endParaRPr lang="tr-TR" sz="20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9454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800000"/>
                </a:solidFill>
              </a:rPr>
              <a:t>Türkiye’deki Kalp Yetersizliği </a:t>
            </a:r>
            <a:r>
              <a:rPr lang="tr-TR" sz="3600" dirty="0" err="1" smtClean="0">
                <a:solidFill>
                  <a:srgbClr val="800000"/>
                </a:solidFill>
              </a:rPr>
              <a:t>Prevalansı</a:t>
            </a:r>
            <a:r>
              <a:rPr lang="tr-TR" sz="3600" dirty="0" smtClean="0">
                <a:solidFill>
                  <a:srgbClr val="800000"/>
                </a:solidFill>
              </a:rPr>
              <a:t> ve </a:t>
            </a:r>
            <a:r>
              <a:rPr lang="tr-TR" sz="3600" dirty="0" err="1" smtClean="0">
                <a:solidFill>
                  <a:srgbClr val="800000"/>
                </a:solidFill>
              </a:rPr>
              <a:t>Öngördürücüleri</a:t>
            </a:r>
            <a:r>
              <a:rPr lang="tr-TR" sz="3600" dirty="0" smtClean="0">
                <a:solidFill>
                  <a:srgbClr val="800000"/>
                </a:solidFill>
              </a:rPr>
              <a:t>: HAPPY Çalışması</a:t>
            </a:r>
            <a:endParaRPr lang="tr-TR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Kalp yetersizliği prevalansı			%2.9 (6.9)*</a:t>
            </a:r>
          </a:p>
          <a:p>
            <a:r>
              <a:rPr lang="tr-TR" dirty="0" smtClean="0"/>
              <a:t>Asemptomatik SV </a:t>
            </a:r>
            <a:r>
              <a:rPr lang="tr-TR" dirty="0" err="1" smtClean="0"/>
              <a:t>disfonksiyonu</a:t>
            </a:r>
            <a:r>
              <a:rPr lang="tr-TR" dirty="0" smtClean="0"/>
              <a:t>	%4.8 (7.9)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800000"/>
                </a:solidFill>
              </a:rPr>
              <a:t>Yaklaşık 5 milyon &gt;35 yaş erişkin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* </a:t>
            </a:r>
            <a:r>
              <a:rPr lang="tr-TR" sz="2000" dirty="0" smtClean="0"/>
              <a:t>Modelleme ile tahmini prevalans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02997"/>
            <a:ext cx="6904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smtClean="0">
                <a:solidFill>
                  <a:srgbClr val="10253F"/>
                </a:solidFill>
              </a:rPr>
              <a:t>Değertekin M, et.al. Türkiye’deki kalp yetersizliği prevalansı ve öngördürücüleri:</a:t>
            </a:r>
          </a:p>
          <a:p>
            <a:r>
              <a:rPr lang="tr-TR" sz="1600" i="1" dirty="0" smtClean="0">
                <a:solidFill>
                  <a:srgbClr val="10253F"/>
                </a:solidFill>
              </a:rPr>
              <a:t>HAPPY çalışması, Türk Kardiyol Dern Arş - Arch Turk Soc Cardiol 2012; 40:298-308</a:t>
            </a:r>
            <a:endParaRPr lang="tr-TR" sz="1600" i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57200" y="381000"/>
          <a:ext cx="54864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486400" imgH="2197100" progId="Word.Document.12">
                  <p:link updateAutomatic="1"/>
                </p:oleObj>
              </mc:Choice>
              <mc:Fallback>
                <p:oleObj name="Document" r:id="rId3" imgW="5486400" imgH="2197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54864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3048000"/>
            <a:ext cx="5715000" cy="286232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Dört hastalık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Kanser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Kardiyovasküler hastalıklar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Kronik obstrüktif akciğer hastalığı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Diabet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Dört risk faktörü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Tütün kullanımı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Sağlıksız beslenme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Zararlı alkol kullanımı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		Fiziksel inaktivite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4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REPORT 2011_e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86337"/>
            <a:ext cx="4572001" cy="6485326"/>
          </a:xfrm>
          <a:prstGeom prst="rect">
            <a:avLst/>
          </a:prstGeom>
          <a:ln w="762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6822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dirty="0" smtClean="0">
                <a:solidFill>
                  <a:srgbClr val="800000"/>
                </a:solidFill>
                <a:ea typeface="ＭＳ Ｐゴシック" pitchFamily="-65" charset="-128"/>
                <a:cs typeface="ＭＳ Ｐゴシック" pitchFamily="-65" charset="-128"/>
              </a:rPr>
              <a:t>Dünya Sorunu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Dünya Sağlık Örgütü (WHO) raporlarına göre kronik hastalıklar dünyada tüm ölümlerin %63’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ü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nden (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57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 milyon kişi) sorumludur.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Bu ölümlerin 36 milyonu kardiovasküler hastalıklar, diabet, kanser ve kronik solunum yolları hastalıklarına bağlıdır.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Kronik hastalıkları olan kişilerin %80’i düşük ve orta gelirli ülkelerde yaşamaktadır. Ölümlerin %50’si 70 yaş ve altındadır.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Bu hastalıkların görülme sıklığı ve ölüm oranları kadın ve erkeklerde eşittir. </a:t>
            </a:r>
          </a:p>
          <a:p>
            <a:pPr>
              <a:defRPr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Kardiyovasküler ve diabete bağlı ölümlerin %80’i, KOAH’a bağlı ölümlerin ise yaklaşık %90’ı düşük ve orta gelirli ülkelerde olmaktadır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-109" charset="0"/>
              <a:buNone/>
              <a:defRPr/>
            </a:pPr>
            <a:endParaRPr lang="tr-TR" sz="2400" dirty="0" smtClean="0">
              <a:solidFill>
                <a:schemeClr val="accent4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1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WHO Raporları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err="1">
                <a:solidFill>
                  <a:srgbClr val="800000"/>
                </a:solidFill>
              </a:rPr>
              <a:t>Kardiovasküler</a:t>
            </a:r>
            <a:r>
              <a:rPr lang="tr-TR" sz="2400" dirty="0">
                <a:solidFill>
                  <a:srgbClr val="800000"/>
                </a:solidFill>
              </a:rPr>
              <a:t> </a:t>
            </a:r>
            <a:r>
              <a:rPr lang="tr-TR" sz="2400" dirty="0" smtClean="0">
                <a:solidFill>
                  <a:srgbClr val="800000"/>
                </a:solidFill>
              </a:rPr>
              <a:t>Hastalıklar </a:t>
            </a:r>
            <a:r>
              <a:rPr lang="en-US" sz="2400" dirty="0" smtClean="0">
                <a:solidFill>
                  <a:srgbClr val="800000"/>
                </a:solidFill>
              </a:rPr>
              <a:t>(</a:t>
            </a:r>
            <a:r>
              <a:rPr lang="en-US" sz="2400" dirty="0">
                <a:solidFill>
                  <a:srgbClr val="800000"/>
                </a:solidFill>
              </a:rPr>
              <a:t>WHO Fact sheet N°317 Updated March 2013</a:t>
            </a:r>
            <a:r>
              <a:rPr lang="en-US" sz="2400" dirty="0" smtClean="0">
                <a:solidFill>
                  <a:srgbClr val="800000"/>
                </a:solidFill>
              </a:rPr>
              <a:t>);</a:t>
            </a:r>
          </a:p>
          <a:p>
            <a:pPr lvl="1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2008 yılında dünyadaki ölümlerin %30’u (17.3 milyon) KVH bağlı olmuştur. Bunların 7.3 milyonu koroner kalp hastalığı, 6.2 milyonu ise inme nedenlidir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Dünyadaki ölümlerin %16.5’i  (9.4 milyon) hipertansiyona bağlıdır. </a:t>
            </a:r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rgbClr val="800000"/>
                </a:solidFill>
              </a:rPr>
              <a:t>Diabet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(</a:t>
            </a:r>
            <a:r>
              <a:rPr lang="en-US" sz="2400" dirty="0">
                <a:solidFill>
                  <a:srgbClr val="800000"/>
                </a:solidFill>
              </a:rPr>
              <a:t>WHO Fact sheet N°312 Updated March 2013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Dünyada 347 milyon </a:t>
            </a:r>
            <a:r>
              <a:rPr lang="tr-TR" sz="2000" dirty="0" err="1">
                <a:solidFill>
                  <a:schemeClr val="accent4">
                    <a:lumMod val="50000"/>
                  </a:schemeClr>
                </a:solidFill>
              </a:rPr>
              <a:t>diabetli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 vardır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 2004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yılında yaklaşık 3.4 milyon kişinin </a:t>
            </a:r>
            <a:r>
              <a:rPr lang="tr-TR" sz="2000" dirty="0" err="1">
                <a:solidFill>
                  <a:schemeClr val="accent4">
                    <a:lumMod val="50000"/>
                  </a:schemeClr>
                </a:solidFill>
              </a:rPr>
              <a:t>diabet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 nedeni ile öldüğü tahmin edilmektedir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KOAH (</a:t>
            </a:r>
            <a:r>
              <a:rPr lang="en-US" sz="2400" dirty="0">
                <a:solidFill>
                  <a:srgbClr val="800000"/>
                </a:solidFill>
              </a:rPr>
              <a:t>WHO Fact sheet N°315 Updated November 2012</a:t>
            </a:r>
            <a:r>
              <a:rPr lang="en-US" sz="2400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2004 yılında yaklaşık 64 milyon dünyalının </a:t>
            </a:r>
            <a:r>
              <a:rPr lang="tr-TR" sz="2000" dirty="0" err="1">
                <a:solidFill>
                  <a:schemeClr val="accent4">
                    <a:lumMod val="50000"/>
                  </a:schemeClr>
                </a:solidFill>
              </a:rPr>
              <a:t>KOAH’lı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 olduğu tahmin edilmiştir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 2005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yılında dünyadaki tüm ölümlerin %5’i (3 milyondan fazla) KOAH nedeni ile olmuştur.</a:t>
            </a:r>
          </a:p>
          <a:p>
            <a:pPr lvl="1"/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tr-TR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820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800000"/>
                </a:solidFill>
              </a:rPr>
              <a:t>ABD Verileri- CDC 2013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Her yıl 10 ölümün 7’si Kronik hastalıklara bağlı olarak görülmektedir.</a:t>
            </a:r>
          </a:p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Kalp hastalıkları, kanser ve inme bu ölümlerin %50’sinin nedenidir.</a:t>
            </a:r>
          </a:p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2005 yılında 133 milyon Amerika’lının (her iki yetişkinden birisi) bir veya daha fazla kronik hastalığı olduğu belirlenmiştir.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1783</Words>
  <Application>Microsoft Macintosh PowerPoint</Application>
  <PresentationFormat>On-screen Show (4:3)</PresentationFormat>
  <Paragraphs>293</Paragraphs>
  <Slides>43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Office Theme</vt:lpstr>
      <vt:lpstr>???</vt:lpstr>
      <vt:lpstr>???</vt:lpstr>
      <vt:lpstr>???</vt:lpstr>
      <vt:lpstr>Clip</vt:lpstr>
      <vt:lpstr>Kronik Hastalıklarda Güncel Yaklaşımlar</vt:lpstr>
      <vt:lpstr>Sağlık Hizmetleri</vt:lpstr>
      <vt:lpstr>Sağlık Hizmet Sunumunda Değişen İhtiyaçlar</vt:lpstr>
      <vt:lpstr>PowerPoint Presentation</vt:lpstr>
      <vt:lpstr>PowerPoint Presentation</vt:lpstr>
      <vt:lpstr>PowerPoint Presentation</vt:lpstr>
      <vt:lpstr>Dünya Sorunu</vt:lpstr>
      <vt:lpstr>WHO Raporları</vt:lpstr>
      <vt:lpstr>ABD Verileri- CDC 2013</vt:lpstr>
      <vt:lpstr>PowerPoint Presentation</vt:lpstr>
      <vt:lpstr>Kronik Hastalıklar-Türkiye Raporu</vt:lpstr>
      <vt:lpstr>Türk Hipertansiyon Prevalans Çalışması “PatenT2”</vt:lpstr>
      <vt:lpstr>“TURDEP 2”</vt:lpstr>
      <vt:lpstr>PowerPoint Presentation</vt:lpstr>
      <vt:lpstr>Sağlık harcamalarının büyük bir kısmı (%60-80) bu hastalıkların tedavisi için yapılmaktadır. </vt:lpstr>
      <vt:lpstr>PowerPoint Presentation</vt:lpstr>
      <vt:lpstr>PowerPoint Presentation</vt:lpstr>
      <vt:lpstr>Diyabet ve Komplikasyonlarının Maliyeti </vt:lpstr>
      <vt:lpstr>Kronik Hastalıkların Yönetiminde Sık Görülen Sorunlar</vt:lpstr>
      <vt:lpstr>Hasta Hikayesi</vt:lpstr>
      <vt:lpstr>Yapılması Gereken: Silolardan Sinerjiye</vt:lpstr>
      <vt:lpstr>Yapılması Gereken: Silolardan Sinerjiye</vt:lpstr>
      <vt:lpstr>Deficiencies in Current Management of Chronic Diseases (Engeller!)</vt:lpstr>
      <vt:lpstr>Kronik Hastalık Yönetim Modelleri</vt:lpstr>
      <vt:lpstr>Kronik Hastalık Yönetimi “Disease Management”</vt:lpstr>
      <vt:lpstr>Hastalık yönetimi</vt:lpstr>
      <vt:lpstr>Hastalık Yönetimi</vt:lpstr>
      <vt:lpstr>PowerPoint Presentation</vt:lpstr>
      <vt:lpstr>Hastalık Yönetimi: Başarı Faktörleri ve Ana Bileşenler</vt:lpstr>
      <vt:lpstr>PowerPoint Presentation</vt:lpstr>
      <vt:lpstr>Hastalık Yönetimi Uygulama Planı</vt:lpstr>
      <vt:lpstr>Diabetes Mellitus Management</vt:lpstr>
      <vt:lpstr>Hastalık Yönetimi ve IoM Sağlık Hizmeti Sunum Hedefleri İlişkisi</vt:lpstr>
      <vt:lpstr>The RAND Evaluation RAND and the University of California at Berkeley </vt:lpstr>
      <vt:lpstr>PowerPoint Presentation</vt:lpstr>
      <vt:lpstr>Kronik Hastalıkların Yönetimi Sonuç</vt:lpstr>
      <vt:lpstr>Sonuç-2</vt:lpstr>
      <vt:lpstr>Türkiye Sağlık Okur Yazarlığı Araştırması</vt:lpstr>
      <vt:lpstr>Sonuç-2</vt:lpstr>
      <vt:lpstr>PowerPoint Presentation</vt:lpstr>
      <vt:lpstr>Kronik Hastalık Tanımı</vt:lpstr>
      <vt:lpstr>Türk Toraks Derneği, KOAH 2010 Rehberi Önemli Noktalar</vt:lpstr>
      <vt:lpstr>Türkiye’deki Kalp Yetersizliği Prevalansı ve Öngördürücüleri: HAPPY Çalışması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Hastalıklarda Güncel Yaklaşımlar</dc:title>
  <dc:creator>Erdal Akalın</dc:creator>
  <cp:lastModifiedBy>Erdal Akalın</cp:lastModifiedBy>
  <cp:revision>18</cp:revision>
  <dcterms:created xsi:type="dcterms:W3CDTF">2014-12-02T11:18:38Z</dcterms:created>
  <dcterms:modified xsi:type="dcterms:W3CDTF">2014-12-03T12:00:07Z</dcterms:modified>
</cp:coreProperties>
</file>