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1" r:id="rId2"/>
  </p:sldMasterIdLst>
  <p:notesMasterIdLst>
    <p:notesMasterId r:id="rId42"/>
  </p:notesMasterIdLst>
  <p:handoutMasterIdLst>
    <p:handoutMasterId r:id="rId43"/>
  </p:handoutMasterIdLst>
  <p:sldIdLst>
    <p:sldId id="900" r:id="rId3"/>
    <p:sldId id="1306" r:id="rId4"/>
    <p:sldId id="1318" r:id="rId5"/>
    <p:sldId id="1310" r:id="rId6"/>
    <p:sldId id="1307" r:id="rId7"/>
    <p:sldId id="1319" r:id="rId8"/>
    <p:sldId id="1308" r:id="rId9"/>
    <p:sldId id="1316" r:id="rId10"/>
    <p:sldId id="1317" r:id="rId11"/>
    <p:sldId id="1320" r:id="rId12"/>
    <p:sldId id="1281" r:id="rId13"/>
    <p:sldId id="1269" r:id="rId14"/>
    <p:sldId id="1279" r:id="rId15"/>
    <p:sldId id="1311" r:id="rId16"/>
    <p:sldId id="1321" r:id="rId17"/>
    <p:sldId id="1288" r:id="rId18"/>
    <p:sldId id="1289" r:id="rId19"/>
    <p:sldId id="1290" r:id="rId20"/>
    <p:sldId id="1291" r:id="rId21"/>
    <p:sldId id="1296" r:id="rId22"/>
    <p:sldId id="1293" r:id="rId23"/>
    <p:sldId id="1294" r:id="rId24"/>
    <p:sldId id="1292" r:id="rId25"/>
    <p:sldId id="1312" r:id="rId26"/>
    <p:sldId id="1313" r:id="rId27"/>
    <p:sldId id="1323" r:id="rId28"/>
    <p:sldId id="1324" r:id="rId29"/>
    <p:sldId id="1322" r:id="rId30"/>
    <p:sldId id="1325" r:id="rId31"/>
    <p:sldId id="1305" r:id="rId32"/>
    <p:sldId id="1315" r:id="rId33"/>
    <p:sldId id="1298" r:id="rId34"/>
    <p:sldId id="1299" r:id="rId35"/>
    <p:sldId id="1300" r:id="rId36"/>
    <p:sldId id="1301" r:id="rId37"/>
    <p:sldId id="1302" r:id="rId38"/>
    <p:sldId id="1303" r:id="rId39"/>
    <p:sldId id="1295" r:id="rId40"/>
    <p:sldId id="1266" r:id="rId41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76" autoAdjust="0"/>
  </p:normalViewPr>
  <p:slideViewPr>
    <p:cSldViewPr>
      <p:cViewPr>
        <p:scale>
          <a:sx n="80" d="100"/>
          <a:sy n="80" d="100"/>
        </p:scale>
        <p:origin x="-12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64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346" y="1"/>
            <a:ext cx="2945764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8A66F3-AE4A-45F5-816B-3054703ECAA3}" type="datetimeFigureOut">
              <a:rPr lang="tr-TR"/>
              <a:pPr>
                <a:defRPr/>
              </a:pPr>
              <a:t>05.12.2014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428718"/>
            <a:ext cx="2945764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346" y="9428718"/>
            <a:ext cx="2945764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3C92D9-6CC2-4EB6-84B0-5041C8A560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629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64" cy="496332"/>
          </a:xfrm>
          <a:prstGeom prst="rect">
            <a:avLst/>
          </a:prstGeom>
        </p:spPr>
        <p:txBody>
          <a:bodyPr vert="horz" lIns="95923" tIns="47962" rIns="95923" bIns="47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346" y="1"/>
            <a:ext cx="2945764" cy="496332"/>
          </a:xfrm>
          <a:prstGeom prst="rect">
            <a:avLst/>
          </a:prstGeom>
        </p:spPr>
        <p:txBody>
          <a:bodyPr vert="horz" lIns="95923" tIns="47962" rIns="95923" bIns="47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A0FC801-B219-4888-A955-B17D96A3E889}" type="datetimeFigureOut">
              <a:rPr lang="tr-TR"/>
              <a:pPr>
                <a:defRPr/>
              </a:pPr>
              <a:t>05.12.2014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3" tIns="47962" rIns="95923" bIns="47962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396" y="4715155"/>
            <a:ext cx="5436886" cy="4466987"/>
          </a:xfrm>
          <a:prstGeom prst="rect">
            <a:avLst/>
          </a:prstGeom>
        </p:spPr>
        <p:txBody>
          <a:bodyPr vert="horz" lIns="95923" tIns="47962" rIns="95923" bIns="47962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428718"/>
            <a:ext cx="2945764" cy="496332"/>
          </a:xfrm>
          <a:prstGeom prst="rect">
            <a:avLst/>
          </a:prstGeom>
        </p:spPr>
        <p:txBody>
          <a:bodyPr vert="horz" lIns="95923" tIns="47962" rIns="95923" bIns="47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346" y="9428718"/>
            <a:ext cx="2945764" cy="496332"/>
          </a:xfrm>
          <a:prstGeom prst="rect">
            <a:avLst/>
          </a:prstGeom>
        </p:spPr>
        <p:txBody>
          <a:bodyPr vert="horz" lIns="95923" tIns="47962" rIns="95923" bIns="479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55884F2-4C68-448F-BD8E-5DF535D3A9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3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75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3054" indent="-2896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8545" indent="-2317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1963" indent="-2317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5381" indent="-23170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CC88FA-2E5D-49BE-B43A-19CEE0304D0E}" type="slidenum">
              <a:rPr lang="tr-TR">
                <a:solidFill>
                  <a:prstClr val="black"/>
                </a:solidFill>
              </a:rPr>
              <a:pPr eaLnBrk="1" hangingPunct="1"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5 Altbilgi Yer Tutucusu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sz="1200">
                <a:solidFill>
                  <a:prstClr val="black"/>
                </a:solidFill>
                <a:latin typeface="Arial" pitchFamily="34" charset="0"/>
              </a:rPr>
              <a:t>STRATEJİ GELİŞTİRME BAŞKANLIĞI</a:t>
            </a:r>
          </a:p>
        </p:txBody>
      </p:sp>
      <p:sp>
        <p:nvSpPr>
          <p:cNvPr id="10649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 smtClean="0"/>
          </a:p>
        </p:txBody>
      </p:sp>
      <p:sp>
        <p:nvSpPr>
          <p:cNvPr id="10650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fld id="{A2A31ADD-DFBE-4491-809A-ADE12EBE1D9B}" type="slidenum">
              <a:rPr lang="tr-TR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32</a:t>
            </a:fld>
            <a:endParaRPr lang="tr-TR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5 Altbilgi Yer Tutucusu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sz="1200">
                <a:solidFill>
                  <a:prstClr val="black"/>
                </a:solidFill>
                <a:latin typeface="Arial" pitchFamily="34" charset="0"/>
              </a:rPr>
              <a:t>STRATEJİ GELİŞTİRME BAŞKANLIĞI</a:t>
            </a:r>
          </a:p>
        </p:txBody>
      </p:sp>
      <p:sp>
        <p:nvSpPr>
          <p:cNvPr id="10649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 smtClean="0"/>
          </a:p>
        </p:txBody>
      </p:sp>
      <p:sp>
        <p:nvSpPr>
          <p:cNvPr id="10650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fld id="{A2A31ADD-DFBE-4491-809A-ADE12EBE1D9B}" type="slidenum">
              <a:rPr lang="tr-TR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33</a:t>
            </a:fld>
            <a:endParaRPr lang="tr-TR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5 Altbilgi Yer Tutucusu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sz="1200">
                <a:solidFill>
                  <a:prstClr val="black"/>
                </a:solidFill>
                <a:latin typeface="Arial" pitchFamily="34" charset="0"/>
              </a:rPr>
              <a:t>STRATEJİ GELİŞTİRME BAŞKANLIĞI</a:t>
            </a:r>
          </a:p>
        </p:txBody>
      </p:sp>
      <p:sp>
        <p:nvSpPr>
          <p:cNvPr id="10649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 smtClean="0"/>
          </a:p>
        </p:txBody>
      </p:sp>
      <p:sp>
        <p:nvSpPr>
          <p:cNvPr id="10650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fld id="{A2A31ADD-DFBE-4491-809A-ADE12EBE1D9B}" type="slidenum">
              <a:rPr lang="tr-TR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tr-TR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5 Altbilgi Yer Tutucusu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sz="1200">
                <a:solidFill>
                  <a:prstClr val="black"/>
                </a:solidFill>
                <a:latin typeface="Arial" pitchFamily="34" charset="0"/>
              </a:rPr>
              <a:t>STRATEJİ GELİŞTİRME BAŞKANLIĞI</a:t>
            </a:r>
          </a:p>
        </p:txBody>
      </p:sp>
      <p:sp>
        <p:nvSpPr>
          <p:cNvPr id="10649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 smtClean="0"/>
          </a:p>
        </p:txBody>
      </p:sp>
      <p:sp>
        <p:nvSpPr>
          <p:cNvPr id="10650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fld id="{A2A31ADD-DFBE-4491-809A-ADE12EBE1D9B}" type="slidenum">
              <a:rPr lang="tr-TR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35</a:t>
            </a:fld>
            <a:endParaRPr lang="tr-TR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5 Altbilgi Yer Tutucusu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sz="1200">
                <a:solidFill>
                  <a:prstClr val="black"/>
                </a:solidFill>
                <a:latin typeface="Arial" pitchFamily="34" charset="0"/>
              </a:rPr>
              <a:t>STRATEJİ GELİŞTİRME BAŞKANLIĞI</a:t>
            </a:r>
          </a:p>
        </p:txBody>
      </p:sp>
      <p:sp>
        <p:nvSpPr>
          <p:cNvPr id="10649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 smtClean="0"/>
          </a:p>
        </p:txBody>
      </p:sp>
      <p:sp>
        <p:nvSpPr>
          <p:cNvPr id="10650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1pPr>
            <a:lvl2pPr marL="742749" indent="-285673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2pPr>
            <a:lvl3pPr marL="1142691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3pPr>
            <a:lvl4pPr marL="1599768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4pPr>
            <a:lvl5pPr marL="2056845" indent="-228537" eaLnBrk="0" hangingPunct="0">
              <a:defRPr sz="2000">
                <a:solidFill>
                  <a:srgbClr val="000099"/>
                </a:solidFill>
                <a:latin typeface="Calibri" pitchFamily="34" charset="0"/>
              </a:defRPr>
            </a:lvl5pPr>
            <a:lvl6pPr marL="2513922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6pPr>
            <a:lvl7pPr marL="2970997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7pPr>
            <a:lvl8pPr marL="3428074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8pPr>
            <a:lvl9pPr marL="3885151" indent="-228537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Calibri" pitchFamily="34" charset="0"/>
              </a:defRPr>
            </a:lvl9pPr>
          </a:lstStyle>
          <a:p>
            <a:pPr eaLnBrk="1" hangingPunct="1"/>
            <a:fld id="{A2A31ADD-DFBE-4491-809A-ADE12EBE1D9B}" type="slidenum">
              <a:rPr lang="tr-TR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36</a:t>
            </a:fld>
            <a:endParaRPr lang="tr-TR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30163 w 5731"/>
              <a:gd name="T3" fmla="*/ 117854 h 808"/>
              <a:gd name="T4" fmla="*/ 2895600 w 5731"/>
              <a:gd name="T5" fmla="*/ 312165 h 808"/>
              <a:gd name="T6" fmla="*/ 6264275 w 5731"/>
              <a:gd name="T7" fmla="*/ 293579 h 808"/>
              <a:gd name="T8" fmla="*/ 9097963 w 5731"/>
              <a:gd name="T9" fmla="*/ 125458 h 808"/>
              <a:gd name="T10" fmla="*/ 9083675 w 5731"/>
              <a:gd name="T11" fmla="*/ 64630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solidFill>
                <a:srgbClr val="046CA6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20891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10 h 842"/>
                <a:gd name="T2" fmla="*/ 26 w 5731"/>
                <a:gd name="T3" fmla="*/ 84 h 842"/>
                <a:gd name="T4" fmla="*/ 1795 w 5731"/>
                <a:gd name="T5" fmla="*/ 205 h 842"/>
                <a:gd name="T6" fmla="*/ 3821 w 5731"/>
                <a:gd name="T7" fmla="*/ 197 h 842"/>
                <a:gd name="T8" fmla="*/ 5731 w 5731"/>
                <a:gd name="T9" fmla="*/ 85 h 842"/>
                <a:gd name="T10" fmla="*/ 5693 w 5731"/>
                <a:gd name="T11" fmla="*/ 0 h 842"/>
                <a:gd name="T12" fmla="*/ 0 w 5731"/>
                <a:gd name="T13" fmla="*/ 1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5"/>
              <a:ext cx="5742" cy="1185"/>
              <a:chOff x="0" y="2640"/>
              <a:chExt cx="5760" cy="1680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16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126 h 808"/>
                  <a:gd name="T4" fmla="*/ 1824 w 5731"/>
                  <a:gd name="T5" fmla="*/ 334 h 808"/>
                  <a:gd name="T6" fmla="*/ 3946 w 5731"/>
                  <a:gd name="T7" fmla="*/ 314 h 808"/>
                  <a:gd name="T8" fmla="*/ 5731 w 5731"/>
                  <a:gd name="T9" fmla="*/ 134 h 808"/>
                  <a:gd name="T10" fmla="*/ 5722 w 5731"/>
                  <a:gd name="T11" fmla="*/ 69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16 h 842"/>
                  <a:gd name="T2" fmla="*/ 26 w 5731"/>
                  <a:gd name="T3" fmla="*/ 142 h 842"/>
                  <a:gd name="T4" fmla="*/ 1795 w 5731"/>
                  <a:gd name="T5" fmla="*/ 348 h 842"/>
                  <a:gd name="T6" fmla="*/ 3821 w 5731"/>
                  <a:gd name="T7" fmla="*/ 335 h 842"/>
                  <a:gd name="T8" fmla="*/ 5731 w 5731"/>
                  <a:gd name="T9" fmla="*/ 144 h 842"/>
                  <a:gd name="T10" fmla="*/ 5693 w 5731"/>
                  <a:gd name="T11" fmla="*/ 0 h 842"/>
                  <a:gd name="T12" fmla="*/ 0 w 5731"/>
                  <a:gd name="T13" fmla="*/ 16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240 w 246"/>
                <a:gd name="T1" fmla="*/ 0 h 348"/>
                <a:gd name="T2" fmla="*/ 160 w 246"/>
                <a:gd name="T3" fmla="*/ 196 h 348"/>
                <a:gd name="T4" fmla="*/ 82 w 246"/>
                <a:gd name="T5" fmla="*/ 282 h 348"/>
                <a:gd name="T6" fmla="*/ 0 w 246"/>
                <a:gd name="T7" fmla="*/ 342 h 348"/>
                <a:gd name="T8" fmla="*/ 240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</p:grpSp>
      <p:pic>
        <p:nvPicPr>
          <p:cNvPr id="23" name="31 Resim" descr="bin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4670961" cy="2511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32 Resim" descr="q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4304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0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de-DE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153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14287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1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10 h 842"/>
                <a:gd name="T2" fmla="*/ 26 w 5731"/>
                <a:gd name="T3" fmla="*/ 84 h 842"/>
                <a:gd name="T4" fmla="*/ 1795 w 5731"/>
                <a:gd name="T5" fmla="*/ 205 h 842"/>
                <a:gd name="T6" fmla="*/ 3821 w 5731"/>
                <a:gd name="T7" fmla="*/ 197 h 842"/>
                <a:gd name="T8" fmla="*/ 5731 w 5731"/>
                <a:gd name="T9" fmla="*/ 85 h 842"/>
                <a:gd name="T10" fmla="*/ 5693 w 5731"/>
                <a:gd name="T11" fmla="*/ 0 h 842"/>
                <a:gd name="T12" fmla="*/ 0 w 5731"/>
                <a:gd name="T13" fmla="*/ 1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5429250"/>
            <a:ext cx="9144000" cy="1428750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5"/>
              <a:ext cx="5742" cy="1185"/>
              <a:chOff x="0" y="2640"/>
              <a:chExt cx="5760" cy="1680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16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126 h 808"/>
                  <a:gd name="T4" fmla="*/ 1824 w 5731"/>
                  <a:gd name="T5" fmla="*/ 334 h 808"/>
                  <a:gd name="T6" fmla="*/ 3946 w 5731"/>
                  <a:gd name="T7" fmla="*/ 314 h 808"/>
                  <a:gd name="T8" fmla="*/ 5731 w 5731"/>
                  <a:gd name="T9" fmla="*/ 134 h 808"/>
                  <a:gd name="T10" fmla="*/ 5722 w 5731"/>
                  <a:gd name="T11" fmla="*/ 69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50"/>
                <a:ext cx="5731" cy="377"/>
              </a:xfrm>
              <a:custGeom>
                <a:avLst/>
                <a:gdLst>
                  <a:gd name="T0" fmla="*/ 0 w 5731"/>
                  <a:gd name="T1" fmla="*/ 16 h 842"/>
                  <a:gd name="T2" fmla="*/ 26 w 5731"/>
                  <a:gd name="T3" fmla="*/ 141 h 842"/>
                  <a:gd name="T4" fmla="*/ 1795 w 5731"/>
                  <a:gd name="T5" fmla="*/ 345 h 842"/>
                  <a:gd name="T6" fmla="*/ 3821 w 5731"/>
                  <a:gd name="T7" fmla="*/ 332 h 842"/>
                  <a:gd name="T8" fmla="*/ 5731 w 5731"/>
                  <a:gd name="T9" fmla="*/ 143 h 842"/>
                  <a:gd name="T10" fmla="*/ 5693 w 5731"/>
                  <a:gd name="T11" fmla="*/ 0 h 842"/>
                  <a:gd name="T12" fmla="*/ 0 w 5731"/>
                  <a:gd name="T13" fmla="*/ 16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240 w 246"/>
                <a:gd name="T1" fmla="*/ 0 h 348"/>
                <a:gd name="T2" fmla="*/ 160 w 246"/>
                <a:gd name="T3" fmla="*/ 196 h 348"/>
                <a:gd name="T4" fmla="*/ 82 w 246"/>
                <a:gd name="T5" fmla="*/ 282 h 348"/>
                <a:gd name="T6" fmla="*/ 0 w 246"/>
                <a:gd name="T7" fmla="*/ 342 h 348"/>
                <a:gd name="T8" fmla="*/ 240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</p:grpSp>
      <p:pic>
        <p:nvPicPr>
          <p:cNvPr id="23" name="30 Resim" descr="q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2430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214446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572140"/>
            <a:ext cx="8643998" cy="107157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4" name="2 İçerik Yer Tutucusu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382906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 kumimoji="0" lang="tr-TR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</p:spTree>
    <p:extLst>
      <p:ext uri="{BB962C8B-B14F-4D97-AF65-F5344CB8AC3E}">
        <p14:creationId xmlns:p14="http://schemas.microsoft.com/office/powerpoint/2010/main" val="330087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Veri Yer Tutucusu"/>
          <p:cNvSpPr txBox="1">
            <a:spLocks/>
          </p:cNvSpPr>
          <p:nvPr userDrawn="1"/>
        </p:nvSpPr>
        <p:spPr>
          <a:xfrm>
            <a:off x="357188" y="6492875"/>
            <a:ext cx="1357312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FC573B-7069-4A5C-9596-597F9A83DC07}" type="datetime4">
              <a:rPr lang="tr-TR" smtClean="0">
                <a:solidFill>
                  <a:srgbClr val="046CA6"/>
                </a:solidFill>
                <a:cs typeface="+mn-cs"/>
              </a:rPr>
              <a:pPr>
                <a:defRPr/>
              </a:pPr>
              <a:t>5 Aralık 2014</a:t>
            </a:fld>
            <a:endParaRPr lang="tr-TR" dirty="0">
              <a:solidFill>
                <a:srgbClr val="046CA6"/>
              </a:solidFill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071546"/>
            <a:ext cx="8610600" cy="5357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tx1"/>
              </a:buClr>
              <a:buFont typeface="Wingdings" pitchFamily="2" charset="2"/>
              <a:buChar char="q"/>
              <a:defRPr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alibri" pitchFamily="34" charset="0"/>
              <a:buChar char="−"/>
              <a:defRPr>
                <a:solidFill>
                  <a:schemeClr val="tx1"/>
                </a:solidFill>
              </a:defRPr>
            </a:lvl4pPr>
            <a:lvl5pPr>
              <a:buFont typeface="Calibri" pitchFamily="34" charset="0"/>
              <a:buChar char="»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CA6"/>
              </a:solidFill>
            </a:endParaRPr>
          </a:p>
        </p:txBody>
      </p:sp>
      <p:sp>
        <p:nvSpPr>
          <p:cNvPr id="6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7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17C8B-1B65-4FDB-8A8E-7ABD99217CBC}" type="slidenum">
              <a:rPr lang="tr-TR">
                <a:solidFill>
                  <a:srgbClr val="046CA6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30163 w 5731"/>
              <a:gd name="T3" fmla="*/ 117854 h 808"/>
              <a:gd name="T4" fmla="*/ 2895600 w 5731"/>
              <a:gd name="T5" fmla="*/ 312165 h 808"/>
              <a:gd name="T6" fmla="*/ 6264275 w 5731"/>
              <a:gd name="T7" fmla="*/ 293579 h 808"/>
              <a:gd name="T8" fmla="*/ 9097963 w 5731"/>
              <a:gd name="T9" fmla="*/ 125458 h 808"/>
              <a:gd name="T10" fmla="*/ 9083675 w 5731"/>
              <a:gd name="T11" fmla="*/ 64630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solidFill>
                <a:srgbClr val="046CA6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20891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10 h 842"/>
                <a:gd name="T2" fmla="*/ 26 w 5731"/>
                <a:gd name="T3" fmla="*/ 84 h 842"/>
                <a:gd name="T4" fmla="*/ 1795 w 5731"/>
                <a:gd name="T5" fmla="*/ 205 h 842"/>
                <a:gd name="T6" fmla="*/ 3821 w 5731"/>
                <a:gd name="T7" fmla="*/ 197 h 842"/>
                <a:gd name="T8" fmla="*/ 5731 w 5731"/>
                <a:gd name="T9" fmla="*/ 85 h 842"/>
                <a:gd name="T10" fmla="*/ 5693 w 5731"/>
                <a:gd name="T11" fmla="*/ 0 h 842"/>
                <a:gd name="T12" fmla="*/ 0 w 5731"/>
                <a:gd name="T13" fmla="*/ 1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5"/>
              <a:ext cx="5742" cy="1185"/>
              <a:chOff x="0" y="2640"/>
              <a:chExt cx="5760" cy="1680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16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126 h 808"/>
                  <a:gd name="T4" fmla="*/ 1824 w 5731"/>
                  <a:gd name="T5" fmla="*/ 334 h 808"/>
                  <a:gd name="T6" fmla="*/ 3946 w 5731"/>
                  <a:gd name="T7" fmla="*/ 314 h 808"/>
                  <a:gd name="T8" fmla="*/ 5731 w 5731"/>
                  <a:gd name="T9" fmla="*/ 134 h 808"/>
                  <a:gd name="T10" fmla="*/ 5722 w 5731"/>
                  <a:gd name="T11" fmla="*/ 69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16 h 842"/>
                  <a:gd name="T2" fmla="*/ 26 w 5731"/>
                  <a:gd name="T3" fmla="*/ 142 h 842"/>
                  <a:gd name="T4" fmla="*/ 1795 w 5731"/>
                  <a:gd name="T5" fmla="*/ 348 h 842"/>
                  <a:gd name="T6" fmla="*/ 3821 w 5731"/>
                  <a:gd name="T7" fmla="*/ 335 h 842"/>
                  <a:gd name="T8" fmla="*/ 5731 w 5731"/>
                  <a:gd name="T9" fmla="*/ 144 h 842"/>
                  <a:gd name="T10" fmla="*/ 5693 w 5731"/>
                  <a:gd name="T11" fmla="*/ 0 h 842"/>
                  <a:gd name="T12" fmla="*/ 0 w 5731"/>
                  <a:gd name="T13" fmla="*/ 16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mtClean="0">
                  <a:solidFill>
                    <a:srgbClr val="046CA6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240 w 246"/>
                <a:gd name="T1" fmla="*/ 0 h 348"/>
                <a:gd name="T2" fmla="*/ 160 w 246"/>
                <a:gd name="T3" fmla="*/ 196 h 348"/>
                <a:gd name="T4" fmla="*/ 82 w 246"/>
                <a:gd name="T5" fmla="*/ 282 h 348"/>
                <a:gd name="T6" fmla="*/ 0 w 246"/>
                <a:gd name="T7" fmla="*/ 342 h 348"/>
                <a:gd name="T8" fmla="*/ 240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mtClean="0">
                <a:solidFill>
                  <a:srgbClr val="046CA6"/>
                </a:solidFill>
                <a:latin typeface="Arial" pitchFamily="34" charset="0"/>
                <a:cs typeface="+mn-cs"/>
              </a:endParaRPr>
            </a:p>
          </p:txBody>
        </p:sp>
      </p:grpSp>
      <p:pic>
        <p:nvPicPr>
          <p:cNvPr id="23" name="31 Resim" descr="q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4304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 userDrawn="1"/>
        </p:nvSpPr>
        <p:spPr bwMode="white">
          <a:xfrm>
            <a:off x="2286000" y="2643188"/>
            <a:ext cx="4857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r-TR" sz="4000" b="1" smtClean="0">
                <a:solidFill>
                  <a:srgbClr val="046CA6"/>
                </a:solidFill>
                <a:latin typeface="Calibri" pitchFamily="34" charset="0"/>
                <a:cs typeface="+mn-cs"/>
              </a:rPr>
              <a:t>Arz / Teşekkür Ederiz.</a:t>
            </a:r>
            <a:endParaRPr lang="en-US" sz="4000" b="1" smtClean="0">
              <a:solidFill>
                <a:srgbClr val="046CA6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2147483647 w 5731"/>
              <a:gd name="T3" fmla="*/ 2147483647 h 808"/>
              <a:gd name="T4" fmla="*/ 2147483647 w 5731"/>
              <a:gd name="T5" fmla="*/ 2147483647 h 808"/>
              <a:gd name="T6" fmla="*/ 2147483647 w 5731"/>
              <a:gd name="T7" fmla="*/ 2147483647 h 808"/>
              <a:gd name="T8" fmla="*/ 2147483647 w 5731"/>
              <a:gd name="T9" fmla="*/ 2147483647 h 808"/>
              <a:gd name="T10" fmla="*/ 2147483647 w 5731"/>
              <a:gd name="T11" fmla="*/ 2147483647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46CA6"/>
              </a:solidFill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20891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5"/>
              <a:ext cx="5742" cy="1174"/>
              <a:chOff x="0" y="2651"/>
              <a:chExt cx="5760" cy="1669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51"/>
                <a:ext cx="5760" cy="166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51"/>
                <a:ext cx="5760" cy="9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1 h 808"/>
                  <a:gd name="T4" fmla="*/ 1824 w 5731"/>
                  <a:gd name="T5" fmla="*/ 3 h 808"/>
                  <a:gd name="T6" fmla="*/ 3946 w 5731"/>
                  <a:gd name="T7" fmla="*/ 3 h 808"/>
                  <a:gd name="T8" fmla="*/ 5731 w 5731"/>
                  <a:gd name="T9" fmla="*/ 1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1 h 842"/>
                  <a:gd name="T4" fmla="*/ 1795 w 5731"/>
                  <a:gd name="T5" fmla="*/ 3 h 842"/>
                  <a:gd name="T6" fmla="*/ 3821 w 5731"/>
                  <a:gd name="T7" fmla="*/ 3 h 842"/>
                  <a:gd name="T8" fmla="*/ 5731 w 5731"/>
                  <a:gd name="T9" fmla="*/ 1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15 h 384"/>
                <a:gd name="T4" fmla="*/ 96 w 336"/>
                <a:gd name="T5" fmla="*/ 8 h 384"/>
                <a:gd name="T6" fmla="*/ 192 w 336"/>
                <a:gd name="T7" fmla="*/ 2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207 w 246"/>
                <a:gd name="T1" fmla="*/ 0 h 348"/>
                <a:gd name="T2" fmla="*/ 137 w 246"/>
                <a:gd name="T3" fmla="*/ 196 h 348"/>
                <a:gd name="T4" fmla="*/ 70 w 246"/>
                <a:gd name="T5" fmla="*/ 282 h 348"/>
                <a:gd name="T6" fmla="*/ 0 w 246"/>
                <a:gd name="T7" fmla="*/ 342 h 348"/>
                <a:gd name="T8" fmla="*/ 207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</p:grpSp>
      <p:pic>
        <p:nvPicPr>
          <p:cNvPr id="23" name="22 Resim" descr="bin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4670961" cy="2511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32 Resim" descr="q1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24304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14287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2"/>
              <a:ext cx="5742" cy="1126"/>
              <a:chOff x="0" y="2641"/>
              <a:chExt cx="5760" cy="1677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167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1"/>
                <a:ext cx="5760" cy="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5429250"/>
            <a:ext cx="9144000" cy="1428750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6"/>
              <a:ext cx="5742" cy="1183"/>
              <a:chOff x="0" y="2643"/>
              <a:chExt cx="5760" cy="1678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43"/>
                <a:ext cx="5760" cy="167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43"/>
                <a:ext cx="576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0"/>
              <a:ext cx="5731" cy="263"/>
              <a:chOff x="0" y="2702"/>
              <a:chExt cx="5731" cy="425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1 h 808"/>
                  <a:gd name="T4" fmla="*/ 1824 w 5731"/>
                  <a:gd name="T5" fmla="*/ 3 h 808"/>
                  <a:gd name="T6" fmla="*/ 3946 w 5731"/>
                  <a:gd name="T7" fmla="*/ 3 h 808"/>
                  <a:gd name="T8" fmla="*/ 5731 w 5731"/>
                  <a:gd name="T9" fmla="*/ 1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50"/>
                <a:ext cx="5731" cy="377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1 h 842"/>
                  <a:gd name="T4" fmla="*/ 1795 w 5731"/>
                  <a:gd name="T5" fmla="*/ 3 h 842"/>
                  <a:gd name="T6" fmla="*/ 3821 w 5731"/>
                  <a:gd name="T7" fmla="*/ 3 h 842"/>
                  <a:gd name="T8" fmla="*/ 5731 w 5731"/>
                  <a:gd name="T9" fmla="*/ 1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15 h 384"/>
                <a:gd name="T4" fmla="*/ 96 w 336"/>
                <a:gd name="T5" fmla="*/ 8 h 384"/>
                <a:gd name="T6" fmla="*/ 192 w 336"/>
                <a:gd name="T7" fmla="*/ 2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207 w 246"/>
                <a:gd name="T1" fmla="*/ 0 h 348"/>
                <a:gd name="T2" fmla="*/ 137 w 246"/>
                <a:gd name="T3" fmla="*/ 196 h 348"/>
                <a:gd name="T4" fmla="*/ 70 w 246"/>
                <a:gd name="T5" fmla="*/ 282 h 348"/>
                <a:gd name="T6" fmla="*/ 0 w 246"/>
                <a:gd name="T7" fmla="*/ 342 h 348"/>
                <a:gd name="T8" fmla="*/ 207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</p:grpSp>
      <p:pic>
        <p:nvPicPr>
          <p:cNvPr id="23" name="30 Resim" descr="q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24304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214446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572140"/>
            <a:ext cx="8643998" cy="107157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4" name="2 İçerik Yer Tutucusu"/>
          <p:cNvSpPr>
            <a:spLocks noGrp="1"/>
          </p:cNvSpPr>
          <p:nvPr>
            <p:ph idx="10"/>
          </p:nvPr>
        </p:nvSpPr>
        <p:spPr>
          <a:xfrm>
            <a:off x="457200" y="1600201"/>
            <a:ext cx="8229600" cy="382906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 kumimoji="0" lang="tr-TR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</p:spTree>
    <p:extLst>
      <p:ext uri="{BB962C8B-B14F-4D97-AF65-F5344CB8AC3E}">
        <p14:creationId xmlns:p14="http://schemas.microsoft.com/office/powerpoint/2010/main" val="27302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Veri Yer Tutucusu"/>
          <p:cNvSpPr txBox="1">
            <a:spLocks/>
          </p:cNvSpPr>
          <p:nvPr userDrawn="1"/>
        </p:nvSpPr>
        <p:spPr>
          <a:xfrm>
            <a:off x="357188" y="6492875"/>
            <a:ext cx="1357312" cy="365125"/>
          </a:xfrm>
          <a:prstGeom prst="rect">
            <a:avLst/>
          </a:prstGeom>
        </p:spPr>
        <p:txBody>
          <a:bodyPr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FC573B-7069-4A5C-9596-597F9A83DC07}" type="datetime4">
              <a:rPr lang="tr-TR" smtClean="0">
                <a:solidFill>
                  <a:srgbClr val="046CA6"/>
                </a:solidFill>
              </a:rPr>
              <a:pPr>
                <a:defRPr/>
              </a:pPr>
              <a:t>5 Aralık 2014</a:t>
            </a:fld>
            <a:endParaRPr lang="tr-TR">
              <a:solidFill>
                <a:srgbClr val="046CA6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1750" y="-24"/>
            <a:ext cx="6572250" cy="706419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071546"/>
            <a:ext cx="8610600" cy="5357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tx1"/>
              </a:buClr>
              <a:buFont typeface="Wingdings" pitchFamily="2" charset="2"/>
              <a:buChar char="q"/>
              <a:defRPr sz="1800" b="1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§"/>
              <a:defRPr sz="1800" b="1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3pPr>
            <a:lvl4pPr>
              <a:buFont typeface="Calibri" pitchFamily="34" charset="0"/>
              <a:buChar char="−"/>
              <a:defRPr sz="1800" b="1">
                <a:solidFill>
                  <a:schemeClr val="tx1"/>
                </a:solidFill>
              </a:defRPr>
            </a:lvl4pPr>
            <a:lvl5pPr>
              <a:buFont typeface="Calibri" pitchFamily="34" charset="0"/>
              <a:buChar char="»"/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CA6"/>
              </a:solidFill>
            </a:endParaRPr>
          </a:p>
        </p:txBody>
      </p:sp>
      <p:sp>
        <p:nvSpPr>
          <p:cNvPr id="6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1714500" y="6492875"/>
            <a:ext cx="6170613" cy="365125"/>
          </a:xfrm>
        </p:spPr>
        <p:txBody>
          <a:bodyPr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7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56550" y="6492875"/>
            <a:ext cx="830263" cy="365125"/>
          </a:xfrm>
        </p:spPr>
        <p:txBody>
          <a:bodyPr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A20CAB-A096-4217-AFA5-F19A89594A2B}" type="slidenum">
              <a:rPr lang="tr-TR">
                <a:solidFill>
                  <a:srgbClr val="046CA6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Başlık Slaydı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7"/>
          <p:cNvSpPr>
            <a:spLocks/>
          </p:cNvSpPr>
          <p:nvPr userDrawn="1"/>
        </p:nvSpPr>
        <p:spPr bwMode="ltGray">
          <a:xfrm>
            <a:off x="0" y="1792288"/>
            <a:ext cx="9097963" cy="341312"/>
          </a:xfrm>
          <a:custGeom>
            <a:avLst/>
            <a:gdLst>
              <a:gd name="T0" fmla="*/ 0 w 5731"/>
              <a:gd name="T1" fmla="*/ 0 h 808"/>
              <a:gd name="T2" fmla="*/ 2147483647 w 5731"/>
              <a:gd name="T3" fmla="*/ 2147483647 h 808"/>
              <a:gd name="T4" fmla="*/ 2147483647 w 5731"/>
              <a:gd name="T5" fmla="*/ 2147483647 h 808"/>
              <a:gd name="T6" fmla="*/ 2147483647 w 5731"/>
              <a:gd name="T7" fmla="*/ 2147483647 h 808"/>
              <a:gd name="T8" fmla="*/ 2147483647 w 5731"/>
              <a:gd name="T9" fmla="*/ 2147483647 h 808"/>
              <a:gd name="T10" fmla="*/ 2147483647 w 5731"/>
              <a:gd name="T11" fmla="*/ 2147483647 h 808"/>
              <a:gd name="T12" fmla="*/ 0 w 5731"/>
              <a:gd name="T13" fmla="*/ 0 h 8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31" h="808">
                <a:moveTo>
                  <a:pt x="0" y="0"/>
                </a:moveTo>
                <a:lnTo>
                  <a:pt x="19" y="279"/>
                </a:lnTo>
                <a:cubicBezTo>
                  <a:pt x="321" y="399"/>
                  <a:pt x="1170" y="671"/>
                  <a:pt x="1824" y="739"/>
                </a:cubicBezTo>
                <a:cubicBezTo>
                  <a:pt x="2478" y="808"/>
                  <a:pt x="3295" y="769"/>
                  <a:pt x="3946" y="695"/>
                </a:cubicBezTo>
                <a:cubicBezTo>
                  <a:pt x="4597" y="621"/>
                  <a:pt x="5435" y="387"/>
                  <a:pt x="5731" y="297"/>
                </a:cubicBezTo>
                <a:lnTo>
                  <a:pt x="5722" y="1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46CA6"/>
              </a:solidFill>
            </a:endParaRPr>
          </a:p>
        </p:txBody>
      </p:sp>
      <p:grpSp>
        <p:nvGrpSpPr>
          <p:cNvPr id="5" name="Group 89"/>
          <p:cNvGrpSpPr>
            <a:grpSpLocks/>
          </p:cNvGrpSpPr>
          <p:nvPr userDrawn="1"/>
        </p:nvGrpSpPr>
        <p:grpSpPr bwMode="auto">
          <a:xfrm>
            <a:off x="0" y="0"/>
            <a:ext cx="9144000" cy="2089150"/>
            <a:chOff x="0" y="0"/>
            <a:chExt cx="5760" cy="1316"/>
          </a:xfrm>
        </p:grpSpPr>
        <p:grpSp>
          <p:nvGrpSpPr>
            <p:cNvPr id="6" name="Group 90"/>
            <p:cNvGrpSpPr>
              <a:grpSpLocks/>
            </p:cNvGrpSpPr>
            <p:nvPr userDrawn="1"/>
          </p:nvGrpSpPr>
          <p:grpSpPr bwMode="auto">
            <a:xfrm flipV="1">
              <a:off x="18" y="0"/>
              <a:ext cx="5742" cy="1128"/>
              <a:chOff x="0" y="2640"/>
              <a:chExt cx="5760" cy="1680"/>
            </a:xfrm>
          </p:grpSpPr>
          <p:sp>
            <p:nvSpPr>
              <p:cNvPr id="8" name="Rectangle 91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9" name="Rectangle 92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  <p:sp>
          <p:nvSpPr>
            <p:cNvPr id="7" name="Freeform 93"/>
            <p:cNvSpPr>
              <a:spLocks/>
            </p:cNvSpPr>
            <p:nvPr userDrawn="1"/>
          </p:nvSpPr>
          <p:spPr bwMode="ltGray">
            <a:xfrm>
              <a:off x="0" y="1092"/>
              <a:ext cx="5731" cy="224"/>
            </a:xfrm>
            <a:custGeom>
              <a:avLst/>
              <a:gdLst>
                <a:gd name="T0" fmla="*/ 0 w 5731"/>
                <a:gd name="T1" fmla="*/ 0 h 842"/>
                <a:gd name="T2" fmla="*/ 26 w 5731"/>
                <a:gd name="T3" fmla="*/ 0 h 842"/>
                <a:gd name="T4" fmla="*/ 1795 w 5731"/>
                <a:gd name="T5" fmla="*/ 0 h 842"/>
                <a:gd name="T6" fmla="*/ 3821 w 5731"/>
                <a:gd name="T7" fmla="*/ 0 h 842"/>
                <a:gd name="T8" fmla="*/ 5731 w 5731"/>
                <a:gd name="T9" fmla="*/ 0 h 842"/>
                <a:gd name="T10" fmla="*/ 5693 w 5731"/>
                <a:gd name="T11" fmla="*/ 0 h 842"/>
                <a:gd name="T12" fmla="*/ 0 w 5731"/>
                <a:gd name="T13" fmla="*/ 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</p:grpSp>
      <p:grpSp>
        <p:nvGrpSpPr>
          <p:cNvPr id="10" name="Group 94"/>
          <p:cNvGrpSpPr>
            <a:grpSpLocks/>
          </p:cNvGrpSpPr>
          <p:nvPr userDrawn="1"/>
        </p:nvGrpSpPr>
        <p:grpSpPr bwMode="auto">
          <a:xfrm>
            <a:off x="0" y="4689475"/>
            <a:ext cx="9144000" cy="2168525"/>
            <a:chOff x="0" y="2908"/>
            <a:chExt cx="5760" cy="1412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18" y="3135"/>
              <a:ext cx="5742" cy="1174"/>
              <a:chOff x="0" y="2651"/>
              <a:chExt cx="5760" cy="1669"/>
            </a:xfrm>
          </p:grpSpPr>
          <p:sp>
            <p:nvSpPr>
              <p:cNvPr id="15" name="Rectangle 96"/>
              <p:cNvSpPr>
                <a:spLocks noChangeArrowheads="1"/>
              </p:cNvSpPr>
              <p:nvPr userDrawn="1"/>
            </p:nvSpPr>
            <p:spPr bwMode="ltGray">
              <a:xfrm>
                <a:off x="0" y="2651"/>
                <a:ext cx="5760" cy="166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16" name="Rectangle 97"/>
              <p:cNvSpPr>
                <a:spLocks noChangeArrowheads="1"/>
              </p:cNvSpPr>
              <p:nvPr userDrawn="1"/>
            </p:nvSpPr>
            <p:spPr bwMode="ltGray">
              <a:xfrm>
                <a:off x="0" y="2651"/>
                <a:ext cx="5760" cy="9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0" y="2902"/>
              <a:ext cx="5731" cy="264"/>
              <a:chOff x="0" y="2702"/>
              <a:chExt cx="5731" cy="426"/>
            </a:xfrm>
          </p:grpSpPr>
          <p:sp>
            <p:nvSpPr>
              <p:cNvPr id="13" name="Freeform 99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5"/>
              </a:xfrm>
              <a:custGeom>
                <a:avLst/>
                <a:gdLst>
                  <a:gd name="T0" fmla="*/ 0 w 5731"/>
                  <a:gd name="T1" fmla="*/ 0 h 808"/>
                  <a:gd name="T2" fmla="*/ 19 w 5731"/>
                  <a:gd name="T3" fmla="*/ 1 h 808"/>
                  <a:gd name="T4" fmla="*/ 1824 w 5731"/>
                  <a:gd name="T5" fmla="*/ 3 h 808"/>
                  <a:gd name="T6" fmla="*/ 3946 w 5731"/>
                  <a:gd name="T7" fmla="*/ 3 h 808"/>
                  <a:gd name="T8" fmla="*/ 5731 w 5731"/>
                  <a:gd name="T9" fmla="*/ 1 h 808"/>
                  <a:gd name="T10" fmla="*/ 5722 w 5731"/>
                  <a:gd name="T11" fmla="*/ 0 h 808"/>
                  <a:gd name="T12" fmla="*/ 0 w 5731"/>
                  <a:gd name="T13" fmla="*/ 0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  <p:sp>
            <p:nvSpPr>
              <p:cNvPr id="14" name="Freeform 100"/>
              <p:cNvSpPr>
                <a:spLocks/>
              </p:cNvSpPr>
              <p:nvPr/>
            </p:nvSpPr>
            <p:spPr bwMode="ltGray">
              <a:xfrm flipV="1">
                <a:off x="0" y="2748"/>
                <a:ext cx="5731" cy="380"/>
              </a:xfrm>
              <a:custGeom>
                <a:avLst/>
                <a:gdLst>
                  <a:gd name="T0" fmla="*/ 0 w 5731"/>
                  <a:gd name="T1" fmla="*/ 0 h 842"/>
                  <a:gd name="T2" fmla="*/ 26 w 5731"/>
                  <a:gd name="T3" fmla="*/ 1 h 842"/>
                  <a:gd name="T4" fmla="*/ 1795 w 5731"/>
                  <a:gd name="T5" fmla="*/ 3 h 842"/>
                  <a:gd name="T6" fmla="*/ 3821 w 5731"/>
                  <a:gd name="T7" fmla="*/ 3 h 842"/>
                  <a:gd name="T8" fmla="*/ 5731 w 5731"/>
                  <a:gd name="T9" fmla="*/ 1 h 842"/>
                  <a:gd name="T10" fmla="*/ 5693 w 5731"/>
                  <a:gd name="T11" fmla="*/ 0 h 842"/>
                  <a:gd name="T12" fmla="*/ 0 w 5731"/>
                  <a:gd name="T13" fmla="*/ 0 h 8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solidFill>
                    <a:srgbClr val="046CA6"/>
                  </a:solidFill>
                </a:endParaRPr>
              </a:p>
            </p:txBody>
          </p:sp>
        </p:grpSp>
      </p:grpSp>
      <p:grpSp>
        <p:nvGrpSpPr>
          <p:cNvPr id="17" name="Group 101"/>
          <p:cNvGrpSpPr>
            <a:grpSpLocks/>
          </p:cNvGrpSpPr>
          <p:nvPr userDrawn="1"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8" name="AutoShape 102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19" name="Freeform 103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>
                <a:gd name="T0" fmla="*/ 0 w 336"/>
                <a:gd name="T1" fmla="*/ 2 h 384"/>
                <a:gd name="T2" fmla="*/ 0 w 336"/>
                <a:gd name="T3" fmla="*/ 15 h 384"/>
                <a:gd name="T4" fmla="*/ 96 w 336"/>
                <a:gd name="T5" fmla="*/ 8 h 384"/>
                <a:gd name="T6" fmla="*/ 192 w 336"/>
                <a:gd name="T7" fmla="*/ 2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1" name="Freeform 105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>
                <a:gd name="T0" fmla="*/ 207 w 246"/>
                <a:gd name="T1" fmla="*/ 0 h 348"/>
                <a:gd name="T2" fmla="*/ 137 w 246"/>
                <a:gd name="T3" fmla="*/ 196 h 348"/>
                <a:gd name="T4" fmla="*/ 70 w 246"/>
                <a:gd name="T5" fmla="*/ 282 h 348"/>
                <a:gd name="T6" fmla="*/ 0 w 246"/>
                <a:gd name="T7" fmla="*/ 342 h 348"/>
                <a:gd name="T8" fmla="*/ 207 w 246"/>
                <a:gd name="T9" fmla="*/ 348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6 h 384"/>
                <a:gd name="T2" fmla="*/ 0 w 336"/>
                <a:gd name="T3" fmla="*/ 52 h 384"/>
                <a:gd name="T4" fmla="*/ 33 w 336"/>
                <a:gd name="T5" fmla="*/ 26 h 384"/>
                <a:gd name="T6" fmla="*/ 65 w 336"/>
                <a:gd name="T7" fmla="*/ 6 h 384"/>
                <a:gd name="T8" fmla="*/ 115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46CA6"/>
                </a:solidFill>
              </a:endParaRPr>
            </a:p>
          </p:txBody>
        </p:sp>
      </p:grpSp>
      <p:pic>
        <p:nvPicPr>
          <p:cNvPr id="23" name="31 Resim" descr="q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4304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 userDrawn="1"/>
        </p:nvSpPr>
        <p:spPr bwMode="white">
          <a:xfrm>
            <a:off x="2286000" y="2643188"/>
            <a:ext cx="4857750" cy="1714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4000" b="1" smtClean="0">
                <a:solidFill>
                  <a:srgbClr val="046CA6"/>
                </a:solidFill>
                <a:latin typeface="Calibri" pitchFamily="34" charset="0"/>
              </a:rPr>
              <a:t>Arz / Teşekkür Ederiz.</a:t>
            </a:r>
            <a:endParaRPr lang="en-US" sz="4000" b="1" smtClean="0">
              <a:solidFill>
                <a:srgbClr val="046CA6"/>
              </a:solidFill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142852"/>
            <a:ext cx="6000792" cy="1714512"/>
          </a:xfr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4282" y="5000636"/>
            <a:ext cx="8643998" cy="1643074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1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de-DE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103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0 Resim" descr="v2_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91"/>
          <p:cNvSpPr>
            <a:spLocks/>
          </p:cNvSpPr>
          <p:nvPr/>
        </p:nvSpPr>
        <p:spPr bwMode="white">
          <a:xfrm>
            <a:off x="-6350" y="950913"/>
            <a:ext cx="9156700" cy="461962"/>
          </a:xfrm>
          <a:custGeom>
            <a:avLst/>
            <a:gdLst>
              <a:gd name="T0" fmla="*/ 6350 w 5768"/>
              <a:gd name="T1" fmla="*/ 460700 h 366"/>
              <a:gd name="T2" fmla="*/ 0 w 5768"/>
              <a:gd name="T3" fmla="*/ 310499 h 366"/>
              <a:gd name="T4" fmla="*/ 2916238 w 5768"/>
              <a:gd name="T5" fmla="*/ 40390 h 366"/>
              <a:gd name="T6" fmla="*/ 6302375 w 5768"/>
              <a:gd name="T7" fmla="*/ 65634 h 366"/>
              <a:gd name="T8" fmla="*/ 9150350 w 5768"/>
              <a:gd name="T9" fmla="*/ 291566 h 366"/>
              <a:gd name="T10" fmla="*/ 9156700 w 5768"/>
              <a:gd name="T11" fmla="*/ 461962 h 366"/>
              <a:gd name="T12" fmla="*/ 6350 w 5768"/>
              <a:gd name="T13" fmla="*/ 460700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solidFill>
                <a:srgbClr val="046CA6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71750" y="79375"/>
            <a:ext cx="6572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Line 92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smtClean="0">
              <a:solidFill>
                <a:srgbClr val="046CA6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57188" y="6492875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046CA6"/>
              </a:solidFill>
              <a:cs typeface="+mn-cs"/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3"/>
          </p:nvPr>
        </p:nvSpPr>
        <p:spPr>
          <a:xfrm>
            <a:off x="1714500" y="6492875"/>
            <a:ext cx="6357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defRPr/>
            </a:pPr>
            <a:r>
              <a:rPr lang="tr-TR" smtClean="0">
                <a:solidFill>
                  <a:srgbClr val="046CA6"/>
                </a:solidFill>
                <a:latin typeface="Arial" pitchFamily="34" charset="0"/>
                <a:cs typeface="+mn-cs"/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43875" y="6492875"/>
            <a:ext cx="642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E5BBFD6-FF42-4E5B-A2EB-F0F6F87BBAEF}" type="slidenum">
              <a:rPr lang="tr-TR">
                <a:solidFill>
                  <a:srgbClr val="046CA6"/>
                </a:solidFill>
                <a:cs typeface="+mn-cs"/>
              </a:rPr>
              <a:pPr>
                <a:defRPr/>
              </a:pPr>
              <a:t>‹#›</a:t>
            </a:fld>
            <a:endParaRPr lang="tr-TR" dirty="0">
              <a:solidFill>
                <a:srgbClr val="046CA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3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0 Resim" descr="v2_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reeform 91"/>
          <p:cNvSpPr>
            <a:spLocks/>
          </p:cNvSpPr>
          <p:nvPr/>
        </p:nvSpPr>
        <p:spPr bwMode="white">
          <a:xfrm>
            <a:off x="-6350" y="950913"/>
            <a:ext cx="9156700" cy="461962"/>
          </a:xfrm>
          <a:custGeom>
            <a:avLst/>
            <a:gdLst>
              <a:gd name="T0" fmla="*/ 2147483647 w 5768"/>
              <a:gd name="T1" fmla="*/ 2147483647 h 366"/>
              <a:gd name="T2" fmla="*/ 0 w 5768"/>
              <a:gd name="T3" fmla="*/ 2147483647 h 366"/>
              <a:gd name="T4" fmla="*/ 2147483647 w 5768"/>
              <a:gd name="T5" fmla="*/ 2147483647 h 366"/>
              <a:gd name="T6" fmla="*/ 2147483647 w 5768"/>
              <a:gd name="T7" fmla="*/ 2147483647 h 366"/>
              <a:gd name="T8" fmla="*/ 2147483647 w 5768"/>
              <a:gd name="T9" fmla="*/ 2147483647 h 366"/>
              <a:gd name="T10" fmla="*/ 2147483647 w 5768"/>
              <a:gd name="T11" fmla="*/ 2147483647 h 366"/>
              <a:gd name="T12" fmla="*/ 2147483647 w 5768"/>
              <a:gd name="T13" fmla="*/ 2147483647 h 3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46CA6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71750" y="79375"/>
            <a:ext cx="65722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Line 92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46CA6"/>
              </a:solidFill>
            </a:endParaRPr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357188" y="6492875"/>
            <a:ext cx="135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46CA6"/>
              </a:solidFill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3"/>
          </p:nvPr>
        </p:nvSpPr>
        <p:spPr>
          <a:xfrm>
            <a:off x="1714500" y="6492875"/>
            <a:ext cx="6357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43875" y="6492875"/>
            <a:ext cx="820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1C12FE-0667-4E88-BC6D-FFB6399A1C79}" type="slidenum">
              <a:rPr lang="tr-TR">
                <a:solidFill>
                  <a:srgbClr val="046CA6"/>
                </a:solidFill>
              </a:rPr>
              <a:pPr>
                <a:defRPr/>
              </a:pPr>
              <a:t>‹#›</a:t>
            </a:fld>
            <a:r>
              <a:rPr lang="tr-TR" dirty="0">
                <a:solidFill>
                  <a:srgbClr val="046CA6"/>
                </a:solidFill>
              </a:rPr>
              <a:t> / 20</a:t>
            </a:r>
          </a:p>
        </p:txBody>
      </p:sp>
    </p:spTree>
    <p:extLst>
      <p:ext uri="{BB962C8B-B14F-4D97-AF65-F5344CB8AC3E}">
        <p14:creationId xmlns:p14="http://schemas.microsoft.com/office/powerpoint/2010/main" val="318678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ctrTitle"/>
          </p:nvPr>
        </p:nvSpPr>
        <p:spPr>
          <a:xfrm>
            <a:off x="2357438" y="333375"/>
            <a:ext cx="6429375" cy="1439863"/>
          </a:xfrm>
        </p:spPr>
        <p:txBody>
          <a:bodyPr/>
          <a:lstStyle/>
          <a:p>
            <a:pPr algn="ctr" eaLnBrk="1" hangingPunct="1"/>
            <a:r>
              <a:rPr lang="tr-TR" sz="2000" dirty="0">
                <a:latin typeface="Arial" pitchFamily="34" charset="0"/>
                <a:cs typeface="Arial" pitchFamily="34" charset="0"/>
              </a:rPr>
              <a:t>SOSYAL GÜVENLİK KURUMU</a:t>
            </a:r>
            <a:br>
              <a:rPr lang="tr-TR" sz="2000" dirty="0">
                <a:latin typeface="Arial" pitchFamily="34" charset="0"/>
                <a:cs typeface="Arial" pitchFamily="34" charset="0"/>
              </a:rPr>
            </a:br>
            <a:r>
              <a:rPr lang="tr-TR" sz="2000" dirty="0">
                <a:latin typeface="Arial" pitchFamily="34" charset="0"/>
                <a:cs typeface="Arial" pitchFamily="34" charset="0"/>
              </a:rPr>
              <a:t>GENEL SAĞLIK SİGORTASI GENEL MÜDÜRLÜĞÜ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2 Alt Başlık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643937" cy="1584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Dr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Halil AKÇE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İzleme ve Sağlık Teknolojileri Değerlendirme</a:t>
            </a: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Daire Başkanı  </a:t>
            </a:r>
            <a:r>
              <a:rPr lang="tr-T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							</a:t>
            </a:r>
          </a:p>
        </p:txBody>
      </p:sp>
    </p:spTree>
    <p:extLst>
      <p:ext uri="{BB962C8B-B14F-4D97-AF65-F5344CB8AC3E}">
        <p14:creationId xmlns:p14="http://schemas.microsoft.com/office/powerpoint/2010/main" val="41759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55600" indent="0" algn="ctr">
              <a:spcAft>
                <a:spcPts val="1200"/>
              </a:spcAft>
              <a:buNone/>
            </a:pPr>
            <a:r>
              <a:rPr lang="tr-TR" dirty="0" smtClean="0"/>
              <a:t>3. SGK </a:t>
            </a:r>
            <a:r>
              <a:rPr lang="tr-TR" dirty="0"/>
              <a:t>finansman belirleme ve fiyatlandırma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>
          <a:xfrm>
            <a:off x="2571750" y="0"/>
            <a:ext cx="6572250" cy="706438"/>
          </a:xfrm>
        </p:spPr>
        <p:txBody>
          <a:bodyPr/>
          <a:lstStyle/>
          <a:p>
            <a:pPr marL="457200" indent="-457200" algn="just"/>
            <a:r>
              <a:rPr lang="tr-TR" sz="2800" dirty="0"/>
              <a:t>SGK finansman belirleme ve fiyatlandırma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 bwMode="auto">
          <a:xfrm>
            <a:off x="304800" y="836712"/>
            <a:ext cx="8610600" cy="55926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533400" algn="just">
              <a:buNone/>
            </a:pPr>
            <a:endParaRPr lang="tr-TR" sz="2400" dirty="0" smtClean="0"/>
          </a:p>
          <a:p>
            <a:pPr marL="0" indent="533400" algn="just">
              <a:buNone/>
            </a:pPr>
            <a:r>
              <a:rPr lang="tr-TR" sz="2400" dirty="0" smtClean="0"/>
              <a:t>5510/Md 63</a:t>
            </a:r>
          </a:p>
          <a:p>
            <a:pPr marL="0" indent="533400" algn="just">
              <a:buNone/>
            </a:pPr>
            <a:r>
              <a:rPr lang="tr-TR" sz="2400" b="0" dirty="0" smtClean="0"/>
              <a:t>Finansman kapsamına alınacak sağlık hizmetlerini belirleme yetkisi;</a:t>
            </a:r>
          </a:p>
          <a:p>
            <a:pPr indent="192088" algn="just">
              <a:buFont typeface="Wingdings" panose="05000000000000000000" pitchFamily="2" charset="2"/>
              <a:buChar char="§"/>
            </a:pPr>
            <a:r>
              <a:rPr lang="tr-TR" sz="2400" b="0" dirty="0" smtClean="0"/>
              <a:t>Teşhis, tedavi, ilaç; Sağlık Bakanlığının görüşünü alarak Kurum, </a:t>
            </a:r>
          </a:p>
          <a:p>
            <a:pPr indent="192088" algn="just">
              <a:buFont typeface="Wingdings" panose="05000000000000000000" pitchFamily="2" charset="2"/>
              <a:buChar char="§"/>
            </a:pPr>
            <a:r>
              <a:rPr lang="tr-TR" sz="2400" b="0" dirty="0" smtClean="0"/>
              <a:t>Protez, </a:t>
            </a:r>
            <a:r>
              <a:rPr lang="tr-TR" sz="2400" b="0" dirty="0" err="1" smtClean="0"/>
              <a:t>ortez</a:t>
            </a:r>
            <a:r>
              <a:rPr lang="tr-TR" sz="2400" b="0" dirty="0" smtClean="0"/>
              <a:t>; SB, ASPB görüşünü </a:t>
            </a:r>
            <a:r>
              <a:rPr lang="tr-TR" sz="2400" b="0" dirty="0"/>
              <a:t>alarak Kurum, </a:t>
            </a:r>
          </a:p>
          <a:p>
            <a:pPr indent="192088" algn="just">
              <a:buFont typeface="Wingdings" panose="05000000000000000000" pitchFamily="2" charset="2"/>
              <a:buChar char="§"/>
            </a:pPr>
            <a:endParaRPr lang="tr-TR" sz="2400" b="0" dirty="0"/>
          </a:p>
        </p:txBody>
      </p:sp>
      <p:sp>
        <p:nvSpPr>
          <p:cNvPr id="12292" name="Altbilgi Yer Tutucusu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mtClean="0"/>
              <a:t>GENEL SAĞLIK SİGORTASI GENEL MÜDÜRLÜĞÜ</a:t>
            </a:r>
          </a:p>
        </p:txBody>
      </p:sp>
      <p:sp>
        <p:nvSpPr>
          <p:cNvPr id="12293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BC659-04F0-4134-B0A4-1869E18DDBC4}" type="slidenum">
              <a:rPr lang="tr-TR" smtClean="0"/>
              <a:pPr eaLnBrk="1" hangingPunct="1"/>
              <a:t>11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336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 bwMode="auto">
          <a:xfrm>
            <a:off x="304800" y="836712"/>
            <a:ext cx="8610600" cy="55926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355600" algn="just">
              <a:buNone/>
              <a:defRPr/>
            </a:pPr>
            <a:r>
              <a:rPr lang="tr-TR" sz="2400" dirty="0" smtClean="0"/>
              <a:t>5510/Md </a:t>
            </a:r>
            <a:r>
              <a:rPr lang="tr-TR" sz="2400" dirty="0"/>
              <a:t>72</a:t>
            </a:r>
          </a:p>
          <a:p>
            <a:pPr marL="177800" indent="355600" algn="just">
              <a:buNone/>
              <a:defRPr/>
            </a:pPr>
            <a:r>
              <a:rPr lang="tr-TR" sz="2400" b="0" dirty="0"/>
              <a:t>Sağlık Hizmetleri Fiyatlandırma Komisyonu, finansmanı sağlanan sağlık hizmetlerinin Kurumca ödenecek bedellerini; </a:t>
            </a:r>
          </a:p>
          <a:p>
            <a:pPr marL="520700" algn="just">
              <a:buFont typeface="Wingdings" panose="05000000000000000000" pitchFamily="2" charset="2"/>
              <a:buChar char="§"/>
              <a:defRPr/>
            </a:pPr>
            <a:r>
              <a:rPr lang="tr-TR" sz="2400" b="0" dirty="0"/>
              <a:t>Sağlık hizmetinin sunulduğu il ve basamak, </a:t>
            </a:r>
          </a:p>
          <a:p>
            <a:pPr marL="520700" algn="just">
              <a:buFont typeface="Wingdings" panose="05000000000000000000" pitchFamily="2" charset="2"/>
              <a:buChar char="§"/>
              <a:defRPr/>
            </a:pPr>
            <a:r>
              <a:rPr lang="tr-TR" sz="2400" b="0" dirty="0"/>
              <a:t>Devletin doğrudan veya dolaylı olarak sağlamış olduğu sübvansiyonlar, </a:t>
            </a:r>
          </a:p>
          <a:p>
            <a:pPr marL="520700" algn="just">
              <a:buFont typeface="Wingdings" panose="05000000000000000000" pitchFamily="2" charset="2"/>
              <a:buChar char="§"/>
              <a:defRPr/>
            </a:pPr>
            <a:r>
              <a:rPr lang="tr-TR" sz="2400" b="0" dirty="0"/>
              <a:t>Sağlık hizmetinin niteliği itibarıyla hayati öneme sahip olup olmaması, </a:t>
            </a:r>
          </a:p>
          <a:p>
            <a:pPr marL="520700" algn="just">
              <a:buFont typeface="Wingdings" panose="05000000000000000000" pitchFamily="2" charset="2"/>
              <a:buChar char="§"/>
              <a:defRPr/>
            </a:pPr>
            <a:r>
              <a:rPr lang="tr-TR" sz="2400" b="0" dirty="0"/>
              <a:t>Kanıta dayalı tıp uygulamaları, </a:t>
            </a:r>
          </a:p>
          <a:p>
            <a:pPr marL="520700" algn="just">
              <a:buFont typeface="Wingdings" panose="05000000000000000000" pitchFamily="2" charset="2"/>
              <a:buChar char="§"/>
              <a:defRPr/>
            </a:pPr>
            <a:r>
              <a:rPr lang="tr-TR" sz="2400" b="0" dirty="0">
                <a:solidFill>
                  <a:srgbClr val="FF0000"/>
                </a:solidFill>
              </a:rPr>
              <a:t>Maliyet-etkililik ölçütleri,</a:t>
            </a:r>
          </a:p>
          <a:p>
            <a:pPr marL="520700" algn="just">
              <a:buFont typeface="Wingdings" panose="05000000000000000000" pitchFamily="2" charset="2"/>
              <a:buChar char="§"/>
              <a:defRPr/>
            </a:pPr>
            <a:r>
              <a:rPr lang="tr-TR" sz="2400" b="0" dirty="0"/>
              <a:t>Genel sağlık sigortası bütçesi,</a:t>
            </a:r>
          </a:p>
          <a:p>
            <a:pPr marL="177800" indent="0" algn="just">
              <a:buNone/>
              <a:defRPr/>
            </a:pPr>
            <a:r>
              <a:rPr lang="tr-TR" sz="2400" b="0" dirty="0"/>
              <a:t>dikkate alınmak suretiyle, her sınıf için tek tek veya gruplandırarak belirlemeye yetkilidir.</a:t>
            </a:r>
          </a:p>
        </p:txBody>
      </p:sp>
      <p:sp>
        <p:nvSpPr>
          <p:cNvPr id="12292" name="Altbilgi Yer Tutucusu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mtClean="0"/>
              <a:t>GENEL SAĞLIK SİGORTASI GENEL MÜDÜRLÜĞÜ</a:t>
            </a:r>
          </a:p>
        </p:txBody>
      </p:sp>
      <p:sp>
        <p:nvSpPr>
          <p:cNvPr id="12293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BC659-04F0-4134-B0A4-1869E18DDBC4}" type="slidenum">
              <a:rPr lang="tr-TR" smtClean="0"/>
              <a:pPr eaLnBrk="1" hangingPunct="1"/>
              <a:t>12</a:t>
            </a:fld>
            <a:endParaRPr lang="tr-TR" smtClean="0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just"/>
            <a:r>
              <a:rPr lang="tr-TR" sz="2800" dirty="0"/>
              <a:t>SGK finansman belirleme ve fiyatlandırma</a:t>
            </a:r>
          </a:p>
        </p:txBody>
      </p:sp>
    </p:spTree>
    <p:extLst>
      <p:ext uri="{BB962C8B-B14F-4D97-AF65-F5344CB8AC3E}">
        <p14:creationId xmlns:p14="http://schemas.microsoft.com/office/powerpoint/2010/main" val="35096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 bwMode="auto">
          <a:xfrm>
            <a:off x="304800" y="836712"/>
            <a:ext cx="8610600" cy="55926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533400" algn="just">
              <a:buNone/>
            </a:pPr>
            <a:r>
              <a:rPr lang="tr-TR" sz="2400" b="0" dirty="0"/>
              <a:t>İlk kez bir kanunda </a:t>
            </a:r>
            <a:r>
              <a:rPr lang="tr-TR" sz="2400" b="0" dirty="0" smtClean="0"/>
              <a:t>sağlık hizmetleri için ekonomik </a:t>
            </a:r>
            <a:r>
              <a:rPr lang="tr-TR" sz="2400" b="0" dirty="0"/>
              <a:t>değerlendirme yöntemlerine atıf yapılmıştır. </a:t>
            </a:r>
            <a:endParaRPr lang="tr-TR" sz="2400" b="0" dirty="0" smtClean="0"/>
          </a:p>
        </p:txBody>
      </p:sp>
      <p:sp>
        <p:nvSpPr>
          <p:cNvPr id="12292" name="Altbilgi Yer Tutucusu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mtClean="0"/>
              <a:t>GENEL SAĞLIK SİGORTASI GENEL MÜDÜRLÜĞÜ</a:t>
            </a:r>
          </a:p>
        </p:txBody>
      </p:sp>
      <p:sp>
        <p:nvSpPr>
          <p:cNvPr id="12293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BC659-04F0-4134-B0A4-1869E18DDBC4}" type="slidenum">
              <a:rPr lang="tr-TR" smtClean="0"/>
              <a:pPr eaLnBrk="1" hangingPunct="1"/>
              <a:t>13</a:t>
            </a:fld>
            <a:endParaRPr lang="tr-TR" smtClean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571750" y="0"/>
            <a:ext cx="6572250" cy="706438"/>
          </a:xfrm>
        </p:spPr>
        <p:txBody>
          <a:bodyPr/>
          <a:lstStyle/>
          <a:p>
            <a:pPr marL="457200" indent="-457200" algn="just"/>
            <a:r>
              <a:rPr lang="tr-TR" sz="2800" dirty="0"/>
              <a:t>SGK finansman belirleme ve fiyatlandırma</a:t>
            </a:r>
          </a:p>
        </p:txBody>
      </p:sp>
    </p:spTree>
    <p:extLst>
      <p:ext uri="{BB962C8B-B14F-4D97-AF65-F5344CB8AC3E}">
        <p14:creationId xmlns:p14="http://schemas.microsoft.com/office/powerpoint/2010/main" val="17110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İlaç listelerinin oluşturulması;</a:t>
            </a:r>
          </a:p>
          <a:p>
            <a:pPr lvl="1"/>
            <a:r>
              <a:rPr lang="tr-TR" dirty="0" smtClean="0"/>
              <a:t>TEDK</a:t>
            </a:r>
          </a:p>
          <a:p>
            <a:pPr lvl="1"/>
            <a:r>
              <a:rPr lang="tr-TR" dirty="0" smtClean="0"/>
              <a:t>Ödeme Komisyonu</a:t>
            </a:r>
          </a:p>
          <a:p>
            <a:pPr lvl="1"/>
            <a:r>
              <a:rPr lang="tr-TR" dirty="0" err="1" smtClean="0"/>
              <a:t>İskonto</a:t>
            </a:r>
            <a:r>
              <a:rPr lang="tr-TR" dirty="0" smtClean="0"/>
              <a:t> oranları; SHFK</a:t>
            </a:r>
          </a:p>
          <a:p>
            <a:pPr marL="457200" lvl="1" indent="0">
              <a:buNone/>
            </a:pPr>
            <a:endParaRPr lang="tr-TR" sz="2000" dirty="0"/>
          </a:p>
          <a:p>
            <a:pPr marL="355600" lvl="1" indent="-355600">
              <a:buFont typeface="Wingdings" pitchFamily="2" charset="2"/>
              <a:buChar char="q"/>
            </a:pPr>
            <a:r>
              <a:rPr lang="tr-TR" b="1" dirty="0" smtClean="0"/>
              <a:t>Tıbbi malzeme ve tanı tedavi listelerinin oluşturulması</a:t>
            </a:r>
          </a:p>
          <a:p>
            <a:pPr marL="457200" lvl="1" indent="0">
              <a:buNone/>
            </a:pPr>
            <a:r>
              <a:rPr lang="tr-TR" dirty="0" smtClean="0"/>
              <a:t>Bilimsel komisyonlar</a:t>
            </a:r>
          </a:p>
          <a:p>
            <a:pPr marL="457200" lvl="1" indent="0">
              <a:buNone/>
            </a:pPr>
            <a:r>
              <a:rPr lang="tr-TR" dirty="0" smtClean="0"/>
              <a:t>Fiyat tespit çalışmaları</a:t>
            </a:r>
          </a:p>
          <a:p>
            <a:pPr marL="457200" lvl="1" indent="0">
              <a:buNone/>
            </a:pPr>
            <a:r>
              <a:rPr lang="tr-TR" dirty="0" smtClean="0"/>
              <a:t>Fiyat belirleme; SHFK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just"/>
            <a:r>
              <a:rPr lang="tr-TR" sz="2800" dirty="0"/>
              <a:t>SGK finansman belirleme ve fiyatlandırma</a:t>
            </a:r>
          </a:p>
        </p:txBody>
      </p:sp>
    </p:spTree>
    <p:extLst>
      <p:ext uri="{BB962C8B-B14F-4D97-AF65-F5344CB8AC3E}">
        <p14:creationId xmlns:p14="http://schemas.microsoft.com/office/powerpoint/2010/main" val="29707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tr-TR" dirty="0" smtClean="0"/>
              <a:t>4. Sağlık </a:t>
            </a:r>
            <a:r>
              <a:rPr lang="tr-TR" dirty="0"/>
              <a:t>harcamaları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</a:t>
            </a:r>
            <a:r>
              <a:rPr lang="tr-TR" dirty="0" smtClean="0"/>
              <a:t>harcamaları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67335"/>
              </p:ext>
            </p:extLst>
          </p:nvPr>
        </p:nvGraphicFramePr>
        <p:xfrm>
          <a:off x="323529" y="908720"/>
          <a:ext cx="8424936" cy="475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19"/>
                <a:gridCol w="936104"/>
                <a:gridCol w="1008113"/>
              </a:tblGrid>
              <a:tr h="432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TÜİK Sağlık Harcamaları İle İlgili Göstergeler, 2012-2013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 Sağlık Harcaması 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20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Milyon TL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74.189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84.390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Milyon ABD Doları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41.173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44.317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Kişi Başı Sağlık Harcaması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Milyon TL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987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1.110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Milyon ABD Doları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548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563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 sağlık harcamasının </a:t>
                      </a:r>
                      <a:r>
                        <a:rPr lang="tr-TR" sz="20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GSYİH'a</a:t>
                      </a:r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oranı (%)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5,2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5,4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Devlet </a:t>
                      </a:r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harcamasının </a:t>
                      </a:r>
                      <a:r>
                        <a:rPr lang="tr-TR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</a:t>
                      </a:r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harcamasına oranı (%)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79,2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78,5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Hanehalkı</a:t>
                      </a:r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sağlık harcamasının </a:t>
                      </a:r>
                      <a:r>
                        <a:rPr lang="tr-TR" sz="20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</a:t>
                      </a:r>
                      <a:r>
                        <a:rPr lang="tr-TR" sz="20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harcamasına oranı (%)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15,8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16,8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467544" y="57332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>
                <a:latin typeface="Calibri" pitchFamily="34" charset="0"/>
                <a:cs typeface="Calibri" pitchFamily="34" charset="0"/>
              </a:rPr>
              <a:t>Kaynak: TÜİK, Sağlık Harcamaları İstatistikleri, 5 Kasım 2014</a:t>
            </a:r>
          </a:p>
        </p:txBody>
      </p:sp>
    </p:spTree>
    <p:extLst>
      <p:ext uri="{BB962C8B-B14F-4D97-AF65-F5344CB8AC3E}">
        <p14:creationId xmlns:p14="http://schemas.microsoft.com/office/powerpoint/2010/main" val="5322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</a:t>
            </a:r>
            <a:r>
              <a:rPr lang="tr-TR" dirty="0" smtClean="0"/>
              <a:t>harcamaları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42641"/>
              </p:ext>
            </p:extLst>
          </p:nvPr>
        </p:nvGraphicFramePr>
        <p:xfrm>
          <a:off x="611566" y="1340768"/>
          <a:ext cx="8352921" cy="3456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585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</a:tblGrid>
              <a:tr h="72342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TÜİK Sağlık Harcamaları İle İlgili Göstergeler, 2005-2013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0190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40190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Harcaması (Milyon TL)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152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 Sağlık Harcaması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35.359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44.069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50.904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57.740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61.678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68.607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74.189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84.390</a:t>
                      </a:r>
                    </a:p>
                  </a:txBody>
                  <a:tcPr marL="9525" marR="9525" marT="9525" marB="0" anchor="b"/>
                </a:tc>
              </a:tr>
              <a:tr h="321524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Genel Devlet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23.987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30.116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34.530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42.159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46.890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48.482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54.580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58.785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66.228</a:t>
                      </a:r>
                    </a:p>
                  </a:txBody>
                  <a:tcPr marL="9525" marR="9525" marT="9525" marB="0" anchor="b"/>
                </a:tc>
              </a:tr>
              <a:tr h="321524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Özel Sektör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11.372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13.953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15.580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13.196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14.028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15.404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18.162</a:t>
                      </a:r>
                    </a:p>
                  </a:txBody>
                  <a:tcPr marL="9525" marR="9525" marT="9525" marB="0" anchor="b"/>
                </a:tc>
              </a:tr>
              <a:tr h="321524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Perakende Satış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12.332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14.789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16.040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17.608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20.018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19.275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20.331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19.106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21.230</a:t>
                      </a:r>
                    </a:p>
                  </a:txBody>
                  <a:tcPr marL="9525" marR="9525" marT="9525" marB="0" anchor="b"/>
                </a:tc>
              </a:tr>
              <a:tr h="321524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Genel Devlet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9.218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10.881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11.937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13.819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16.102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15.171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15.855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14.492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15.742</a:t>
                      </a:r>
                    </a:p>
                  </a:txBody>
                  <a:tcPr marL="9525" marR="9525" marT="9525" marB="0" anchor="b"/>
                </a:tc>
              </a:tr>
              <a:tr h="32152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Özel Sektör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5.489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467544" y="57332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>
                <a:latin typeface="Calibri" pitchFamily="34" charset="0"/>
                <a:cs typeface="Calibri" pitchFamily="34" charset="0"/>
              </a:rPr>
              <a:t>Kaynak: TÜİK, Sağlık Harcamaları İstatistikleri, 5 Kasım 2014</a:t>
            </a:r>
          </a:p>
        </p:txBody>
      </p:sp>
    </p:spTree>
    <p:extLst>
      <p:ext uri="{BB962C8B-B14F-4D97-AF65-F5344CB8AC3E}">
        <p14:creationId xmlns:p14="http://schemas.microsoft.com/office/powerpoint/2010/main" val="21100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</a:t>
            </a:r>
            <a:r>
              <a:rPr lang="tr-TR" dirty="0" smtClean="0"/>
              <a:t>harcamaları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95977"/>
              </p:ext>
            </p:extLst>
          </p:nvPr>
        </p:nvGraphicFramePr>
        <p:xfrm>
          <a:off x="611566" y="1340768"/>
          <a:ext cx="8352921" cy="35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585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</a:tblGrid>
              <a:tr h="39600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TÜİK Sağlık Harcamaları İle İlgili Göstergeler, 2005-2013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Harcaması İçindeki Pay (%)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 Sağlık Harcaması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Genel Devlet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78%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Özel Sektör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Perakende Satış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Genel Devlet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Özel Sektör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467544" y="57332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>
                <a:latin typeface="Calibri" pitchFamily="34" charset="0"/>
                <a:cs typeface="Calibri" pitchFamily="34" charset="0"/>
              </a:rPr>
              <a:t>Kaynak: TÜİK, Sağlık Harcamaları İstatistikleri, 5 Kasım 2014</a:t>
            </a:r>
          </a:p>
        </p:txBody>
      </p:sp>
    </p:spTree>
    <p:extLst>
      <p:ext uri="{BB962C8B-B14F-4D97-AF65-F5344CB8AC3E}">
        <p14:creationId xmlns:p14="http://schemas.microsoft.com/office/powerpoint/2010/main" val="3411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</a:t>
            </a:r>
            <a:r>
              <a:rPr lang="tr-TR" dirty="0" smtClean="0"/>
              <a:t>harcamaları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07171"/>
              </p:ext>
            </p:extLst>
          </p:nvPr>
        </p:nvGraphicFramePr>
        <p:xfrm>
          <a:off x="611566" y="1340768"/>
          <a:ext cx="8352921" cy="35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585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  <a:gridCol w="681704"/>
              </a:tblGrid>
              <a:tr h="39600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TÜİK Sağlık Harcamaları İle İlgili Göstergeler, 2005-2013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Harcamasının Gayri Safi Yurtiçi Hasılaya Oranı (%)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 Sağlık Harcaması 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5,4%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Genel Devlet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Özel Sektör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Perakende Satış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tr-TR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Genel Devlet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Özel Sektör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tr-T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467544" y="57332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>
                <a:latin typeface="Calibri" pitchFamily="34" charset="0"/>
                <a:cs typeface="Calibri" pitchFamily="34" charset="0"/>
              </a:rPr>
              <a:t>Kaynak: TÜİK, Sağlık Harcamaları İstatistikleri, 5 Kasım 2014</a:t>
            </a:r>
          </a:p>
        </p:txBody>
      </p:sp>
    </p:spTree>
    <p:extLst>
      <p:ext uri="{BB962C8B-B14F-4D97-AF65-F5344CB8AC3E}">
        <p14:creationId xmlns:p14="http://schemas.microsoft.com/office/powerpoint/2010/main" val="12694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>
          <a:xfrm>
            <a:off x="2571750" y="0"/>
            <a:ext cx="6572250" cy="706438"/>
          </a:xfrm>
        </p:spPr>
        <p:txBody>
          <a:bodyPr/>
          <a:lstStyle/>
          <a:p>
            <a:r>
              <a:rPr lang="tr-TR" dirty="0" smtClean="0"/>
              <a:t>Sunu Planı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 bwMode="auto">
          <a:xfrm>
            <a:off x="304800" y="836712"/>
            <a:ext cx="8610600" cy="55926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3288" indent="-547688" algn="just">
              <a:spcAft>
                <a:spcPts val="1200"/>
              </a:spcAft>
              <a:buAutoNum type="arabicPeriod"/>
            </a:pPr>
            <a:r>
              <a:rPr lang="tr-TR" sz="2400" dirty="0" smtClean="0"/>
              <a:t>Sağlık ekonomisi kavramının gelişimi</a:t>
            </a:r>
          </a:p>
          <a:p>
            <a:pPr marL="903288" indent="-547688" algn="just">
              <a:spcAft>
                <a:spcPts val="1200"/>
              </a:spcAft>
              <a:buAutoNum type="arabicPeriod"/>
            </a:pPr>
            <a:r>
              <a:rPr lang="tr-TR" sz="2400" dirty="0" smtClean="0"/>
              <a:t>Türkiye’de STD yapılanması</a:t>
            </a:r>
          </a:p>
          <a:p>
            <a:pPr marL="903288" indent="-547688" algn="just">
              <a:spcAft>
                <a:spcPts val="1200"/>
              </a:spcAft>
              <a:buAutoNum type="arabicPeriod"/>
            </a:pPr>
            <a:r>
              <a:rPr lang="tr-TR" sz="2400" dirty="0" smtClean="0"/>
              <a:t>SGK </a:t>
            </a:r>
            <a:r>
              <a:rPr lang="tr-TR" sz="2400" dirty="0"/>
              <a:t>f</a:t>
            </a:r>
            <a:r>
              <a:rPr lang="tr-TR" sz="2400" dirty="0" smtClean="0"/>
              <a:t>inansman belirleme ve fiyatlandırma</a:t>
            </a:r>
          </a:p>
          <a:p>
            <a:pPr marL="903288" indent="-547688" algn="just">
              <a:spcAft>
                <a:spcPts val="1200"/>
              </a:spcAft>
              <a:buAutoNum type="arabicPeriod"/>
            </a:pPr>
            <a:r>
              <a:rPr lang="tr-TR" sz="2400" dirty="0" smtClean="0"/>
              <a:t>Sağlık harcamaları</a:t>
            </a:r>
          </a:p>
          <a:p>
            <a:pPr marL="903288" indent="-547688" algn="just">
              <a:spcAft>
                <a:spcPts val="1200"/>
              </a:spcAft>
              <a:buAutoNum type="arabicPeriod"/>
            </a:pPr>
            <a:r>
              <a:rPr lang="tr-TR" sz="2400" dirty="0" smtClean="0"/>
              <a:t>Neden STD?</a:t>
            </a:r>
          </a:p>
          <a:p>
            <a:pPr marL="903288" indent="-547688" algn="just">
              <a:spcAft>
                <a:spcPts val="1200"/>
              </a:spcAft>
              <a:buAutoNum type="arabicPeriod"/>
            </a:pPr>
            <a:r>
              <a:rPr lang="tr-TR" sz="2400" dirty="0" smtClean="0"/>
              <a:t>SGK alternatif yaklaşımlar</a:t>
            </a:r>
          </a:p>
          <a:p>
            <a:pPr marL="457200" indent="-457200" algn="just">
              <a:buAutoNum type="arabicPeriod"/>
            </a:pPr>
            <a:endParaRPr lang="tr-TR" sz="2400" b="0" dirty="0"/>
          </a:p>
        </p:txBody>
      </p:sp>
      <p:sp>
        <p:nvSpPr>
          <p:cNvPr id="12292" name="Altbilgi Yer Tutucusu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mtClean="0"/>
              <a:t>GENEL SAĞLIK SİGORTASI GENEL MÜDÜRLÜĞÜ</a:t>
            </a:r>
          </a:p>
        </p:txBody>
      </p:sp>
      <p:sp>
        <p:nvSpPr>
          <p:cNvPr id="12293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BC659-04F0-4134-B0A4-1869E18DDBC4}" type="slidenum">
              <a:rPr lang="tr-TR" smtClean="0"/>
              <a:pPr eaLnBrk="1" hangingPunct="1"/>
              <a:t>2</a:t>
            </a:fld>
            <a:endParaRPr lang="tr-TR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562251" y="5948535"/>
            <a:ext cx="269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Kaynak: </a:t>
            </a:r>
            <a:r>
              <a:rPr lang="tr-T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M.Tatar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Sağlık Ekonomisi, Sayı 1</a:t>
            </a:r>
            <a:endParaRPr 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</a:t>
            </a:r>
            <a:r>
              <a:rPr lang="tr-TR" dirty="0" smtClean="0"/>
              <a:t>harcamaları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52986"/>
              </p:ext>
            </p:extLst>
          </p:nvPr>
        </p:nvGraphicFramePr>
        <p:xfrm>
          <a:off x="179512" y="908722"/>
          <a:ext cx="8722640" cy="4686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35"/>
                <a:gridCol w="2548805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32400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Hizmet sunucularına göre sağlık harcamaları, 2013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398" marR="8398" marT="8398" marB="0" anchor="b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(Milyon TL)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Genel devlet 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Özel sektör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r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Genel toplam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Merkezi devlet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Yerel</a:t>
                      </a:r>
                      <a:b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devlet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Sosyal güvenlik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Hanehalkı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Diğer 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Toplam sağlık harcaması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84 390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66 228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18 425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810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46 993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18 162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14 156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4 006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Cari sağlık harcaması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79 702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62 447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15 682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638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46 127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17 255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13 491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3 764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Hastaneler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41 785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34 095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8 182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67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25 847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7 689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5 637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2 053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Evde hemşirelik bakımı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Ayakta bakım sunanlar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10 807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7 978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3 994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340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3 644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2 830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2 257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573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Perakende satış ve diğer tıbbi malzeme sunanlar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21 230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15 742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61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8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15 673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5 489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4 777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712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Halk sağlığı programlarının sunumu ve yönetimi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3 167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3 167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3 066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101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Genel sağlık yönetimi ve sigorta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312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207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207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106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105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Sınıflandırılamayan diğer kategori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2 398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1 258</a:t>
                      </a:r>
                      <a:endParaRPr lang="tr-TR" sz="1200" b="1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379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122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 757</a:t>
                      </a:r>
                      <a:endParaRPr lang="tr-TR" sz="1200" b="0" i="0" u="none" strike="noStrike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1 140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820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320</a:t>
                      </a:r>
                      <a:endParaRPr lang="tr-TR" sz="12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  <a:tr h="32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Yatırım 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4 688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3 781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2 743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172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866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907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665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242</a:t>
                      </a:r>
                      <a:endParaRPr lang="tr-TR" sz="12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398" marR="8398" marT="839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5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tr-TR" dirty="0"/>
              <a:t>Sağlık harcamaları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8" y="1071563"/>
            <a:ext cx="7744483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Sağlık </a:t>
            </a:r>
            <a:r>
              <a:rPr lang="tr-TR" smtClean="0"/>
              <a:t>harcamaları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966811" cy="296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765780" y="937191"/>
            <a:ext cx="7681232" cy="3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0" tIns="43640" rIns="87280" bIns="43640"/>
          <a:lstStyle>
            <a:lvl1pPr defTabSz="9159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tr-TR" altLang="tr-TR" sz="2400" b="1" dirty="0">
                <a:solidFill>
                  <a:srgbClr val="800000"/>
                </a:solidFill>
                <a:latin typeface="Calibri" pitchFamily="34" charset="0"/>
              </a:rPr>
              <a:t>İlaç Listesi Mevcut Durum</a:t>
            </a:r>
          </a:p>
        </p:txBody>
      </p:sp>
    </p:spTree>
    <p:extLst>
      <p:ext uri="{BB962C8B-B14F-4D97-AF65-F5344CB8AC3E}">
        <p14:creationId xmlns:p14="http://schemas.microsoft.com/office/powerpoint/2010/main" val="28058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tr-TR" dirty="0"/>
              <a:t>5</a:t>
            </a:r>
            <a:r>
              <a:rPr lang="tr-TR" dirty="0" smtClean="0"/>
              <a:t>. Neden STD?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STD?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065321"/>
              </p:ext>
            </p:extLst>
          </p:nvPr>
        </p:nvGraphicFramePr>
        <p:xfrm>
          <a:off x="304800" y="1071562"/>
          <a:ext cx="8610600" cy="509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1827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STD YAPISI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STD YÖNTEMLERİ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8271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Amaç ve kapsam açık ve uygun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5.</a:t>
                      </a:r>
                      <a:r>
                        <a:rPr lang="tr-TR" baseline="0" dirty="0" smtClean="0"/>
                        <a:t> Uygun yöntem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8271">
                <a:tc>
                  <a:txBody>
                    <a:bodyPr/>
                    <a:lstStyle/>
                    <a:p>
                      <a:r>
                        <a:rPr lang="tr-TR" dirty="0" smtClean="0"/>
                        <a:t>2. Tarafsız ve şeffaf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Geniş bir kanıt ve sonuçlar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8271">
                <a:tc>
                  <a:txBody>
                    <a:bodyPr/>
                    <a:lstStyle/>
                    <a:p>
                      <a:r>
                        <a:rPr lang="tr-TR" dirty="0" smtClean="0"/>
                        <a:t>3. İlgili tüm teknolojiler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Tam toplumsal perspektif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8271">
                <a:tc>
                  <a:txBody>
                    <a:bodyPr/>
                    <a:lstStyle/>
                    <a:p>
                      <a:r>
                        <a:rPr lang="tr-TR" dirty="0" smtClean="0"/>
                        <a:t>4. Öncelik belirleme net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8. Belirsizlikler açıkça tanımlanmalı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18271">
                <a:tc>
                  <a:txBody>
                    <a:bodyPr/>
                    <a:lstStyle/>
                    <a:p>
                      <a:endParaRPr lang="tr-TR" sz="1800" kern="120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Genellenebilirlik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Aktarılabilirlik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721948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YÜRÜTÜM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KARAR ALMA SÜRECİNDE KULLANIMI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8271">
                <a:tc>
                  <a:txBody>
                    <a:bodyPr/>
                    <a:lstStyle/>
                    <a:p>
                      <a:r>
                        <a:rPr lang="tr-TR" dirty="0" smtClean="0"/>
                        <a:t>10. Tüm</a:t>
                      </a:r>
                      <a:r>
                        <a:rPr lang="tr-TR" baseline="0" dirty="0" smtClean="0"/>
                        <a:t> paydaşlar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13. Zaman takvimine uyulmalı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1948">
                <a:tc>
                  <a:txBody>
                    <a:bodyPr/>
                    <a:lstStyle/>
                    <a:p>
                      <a:r>
                        <a:rPr lang="tr-TR" dirty="0" smtClean="0"/>
                        <a:t>11. Tüm veriler toplanmalı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14. Karar vericilere uygun şekilde aktarılmalı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1948">
                <a:tc>
                  <a:txBody>
                    <a:bodyPr/>
                    <a:lstStyle/>
                    <a:p>
                      <a:r>
                        <a:rPr lang="tr-TR" dirty="0" smtClean="0"/>
                        <a:t>12. Bulgularının uygulanışı izlenmeli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15. Bulgular- karar verme süreçleri bağlantısı net tanımlanmalı</a:t>
                      </a:r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1783" y="6159787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Drummond et al.,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Technol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Assessment Health Care, 2008</a:t>
            </a:r>
            <a:endParaRPr 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STD?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2677"/>
              </p:ext>
            </p:extLst>
          </p:nvPr>
        </p:nvGraphicFramePr>
        <p:xfrm>
          <a:off x="395536" y="1340769"/>
          <a:ext cx="8496945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143"/>
                <a:gridCol w="3447959"/>
                <a:gridCol w="3448843"/>
              </a:tblGrid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Terapötik uygunluğu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Ekonomik değerlendirmeler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5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Fransa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Güvenlik, etkinlik, hastalığın şiddeti, ürünün tedavi edici niteliği, halk sağlığı açısından ilgi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Bütçe etkisi. Yeni ürünlerde, Ekim 2013  itibarıyla ekonomik değerlendirme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Almanya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Evet, Ödeme listesinden çıkarılmış olmamalı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Verimlilik yöntemi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Italya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Klinik etkililik, hastalığın önemi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Hayır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Belçika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Klinik etkililik, hastalığın önemi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Yenilikçi ürünler için maliyet-etkililik, bütçe etkisi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Danimarka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Evet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Terapötik değere göre Uygun fiyat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Hollanda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Katma terapötik değer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maliyet-etkililik, bütçe etkisi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İspanya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Terapötik değer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Bütçe etkisi, maliyet-etkililik,</a:t>
                      </a:r>
                      <a:r>
                        <a:rPr lang="es-ES" sz="1200">
                          <a:effectLst/>
                        </a:rPr>
                        <a:t> Terapötik değere göre uygun fiyat 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İsveç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Evet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Maliyet-etkililik, gereksinim insani değerler ilkeleri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İngiltere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Terapötik değere gore sınıflandırılmaz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Maliyet-etkililik</a:t>
                      </a:r>
                      <a:endParaRPr lang="tr-TR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5536" y="836712"/>
            <a:ext cx="452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Avrupa ülkelerinde HTA amacı ve kapsamı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86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98349"/>
              </p:ext>
            </p:extLst>
          </p:nvPr>
        </p:nvGraphicFramePr>
        <p:xfrm>
          <a:off x="323529" y="778669"/>
          <a:ext cx="8496942" cy="5360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1"/>
                <a:gridCol w="2496277"/>
                <a:gridCol w="2496277"/>
                <a:gridCol w="2496277"/>
              </a:tblGrid>
              <a:tr h="599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STD sürecinden sorumlu kuruluş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Geri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ödeme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kararından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sorumlu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kuruluş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Fiyat müzakereleri ve kararlardan sorumlu kuruluş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899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Belgium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Ulusal Hastalık ve Maluliyet Sigortası Enstitüsü (INAMI) / İlaç Geri Ödeme Komisyonu 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Sosyal İşler Bakanlığı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Ekonomi Bakanlığı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1199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Denmark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Ödeme Komitesi /</a:t>
                      </a:r>
                      <a:br>
                        <a:rPr lang="es-ES" sz="1400"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s-E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Danimarka Sağlık Teknolojisi Değerlendirme Merkezi  (CEMTV)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Ayakta ilaçlar: Danimarka sağlık ve ilaç otoritesi. Hastane ilaçlar: KRIS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Hastane ilaçları, satın alma kurumu tarafından ihale yöntemi ile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8997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France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Ürünleri Ekonomi Komitesi (CEPS) / Şeffaflık Komisyonu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Bakanlığı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fiyat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sosyal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güvenlik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kurumları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geri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ödeme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oranını</a:t>
                      </a: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belirler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ürünleri Komitesi (Bakanlıklar arası kuruluş)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14995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Germany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Federal Ortak Komite / Sağlık Hizmetlerinde Kalite ve Verimlilik Enstitüsü (IQWiG) / Almanya Sağlık Teknolojisi Değerlendirme Ajansı (DAHTA).</a:t>
                      </a:r>
                      <a:endParaRPr lang="tr-TR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Federal Ortak Komite (G-BA)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Federal Ortak Komite (G-BA) değerlendirmesinden sonra Fiyat anlaşmaları</a:t>
                      </a:r>
                      <a:endParaRPr lang="tr-TR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STD?</a:t>
            </a:r>
          </a:p>
        </p:txBody>
      </p:sp>
    </p:spTree>
    <p:extLst>
      <p:ext uri="{BB962C8B-B14F-4D97-AF65-F5344CB8AC3E}">
        <p14:creationId xmlns:p14="http://schemas.microsoft.com/office/powerpoint/2010/main" val="36328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26550"/>
              </p:ext>
            </p:extLst>
          </p:nvPr>
        </p:nvGraphicFramePr>
        <p:xfrm>
          <a:off x="323529" y="778669"/>
          <a:ext cx="8496943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199"/>
                <a:gridCol w="2403909"/>
                <a:gridCol w="2102535"/>
                <a:gridCol w="2190300"/>
              </a:tblGrid>
              <a:tr h="2292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STD sürecinden sorumlu kuruluş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Geri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ödeme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kararından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sorumlu</a:t>
                      </a: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kuruluş</a:t>
                      </a:r>
                      <a:endParaRPr lang="tr-TR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Fiyat müzakereleri ve kararlardan sorumlu kuruluş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3057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Italy</a:t>
                      </a:r>
                      <a:endParaRPr lang="tr-TR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Eczacılık Komitesi / İtalyan İlaç Ajansı (AIFA)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AIFA teknik bilimsel komitesi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AIFA fiyatlandırma ve geri ödeme komitesi (bakanlıklar arası kuruluş)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3057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Netherlands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Farmasötik ürünler Komitesi (CFH) / Sağlık Sigortası Kurulu (CVZ)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Bakanlığı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Bakanlığı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3057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Norway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İlaç Fiyatlandırma Kurulu (PPB) / Norveç İlaç Ajansı (NoMA)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NoMA, bütçe etkisi yüksek olduğunda SB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NoMA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3057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Spain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İspanya Sağlık Teknolojisi Değerlendirme Ajansı (AETS)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Sağlık Bakanlığı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Bakanlıklar arası fiyatlandırma komitesi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4585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Sweden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İlaç Faydaları Kurulu (LFN / TLV) / İsveç Sağlık Teknoloji Değerlendirmesi Konseyi (SBU)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İlaç Faydaları Kurulu (LFN / TLV) 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İlaç Faydaları Kurulu (LFN / TLV) 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  <a:tr h="10699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UK (England and Wales)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NICE/ Sağlık Teknolojisi Değerlendirme  Ulusal Koordinasyon Merkezi (NCCHTA)</a:t>
                      </a:r>
                      <a:endParaRPr lang="tr-TR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Yeni ilaçların sistematik değerlendirmesi yoktur, NICE istek üzerine değerlendirir.</a:t>
                      </a:r>
                      <a:br>
                        <a:rPr lang="es-E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s-E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NICE </a:t>
                      </a:r>
                      <a:r>
                        <a:rPr lang="es-E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hayır demediği sürece tüm ilaçlar geri ödenmektedir.</a:t>
                      </a:r>
                      <a:endParaRPr lang="tr-TR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Ü</a:t>
                      </a:r>
                      <a:r>
                        <a:rPr lang="es-E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reticiler</a:t>
                      </a:r>
                      <a:r>
                        <a:rPr lang="es-E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 liste fiyatlarını belirlemekte serbesttir. Hükümet endüstrisinin kar seviyelerini kontrol eder.</a:t>
                      </a:r>
                      <a:br>
                        <a:rPr lang="es-E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s-ES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NICE bir ilacı reddederse SB, üreticileri ile Hasta Erişim Düzenleri kapsamında müzakere edebilir.</a:t>
                      </a:r>
                      <a:endParaRPr lang="tr-TR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23568" marR="23568" marT="0" marB="0"/>
                </a:tc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STD?</a:t>
            </a:r>
          </a:p>
        </p:txBody>
      </p:sp>
    </p:spTree>
    <p:extLst>
      <p:ext uri="{BB962C8B-B14F-4D97-AF65-F5344CB8AC3E}">
        <p14:creationId xmlns:p14="http://schemas.microsoft.com/office/powerpoint/2010/main" val="12380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9832" y="2708920"/>
            <a:ext cx="302433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475656" y="4005064"/>
            <a:ext cx="230425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115616" y="2420888"/>
            <a:ext cx="252028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907704" y="1340768"/>
            <a:ext cx="2232248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3491880" y="4365104"/>
            <a:ext cx="2232248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220072" y="3429000"/>
            <a:ext cx="230425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5220072" y="1628800"/>
            <a:ext cx="2088232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707904" y="1052736"/>
            <a:ext cx="2160240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3923928" y="3212976"/>
            <a:ext cx="1228926" cy="869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050" dirty="0">
                <a:solidFill>
                  <a:prstClr val="black"/>
                </a:solidFill>
              </a:rPr>
              <a:t>HTA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139952" y="1484784"/>
            <a:ext cx="1177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Deneyim&amp;</a:t>
            </a:r>
          </a:p>
          <a:p>
            <a:r>
              <a:rPr lang="tr-TR" dirty="0" smtClean="0"/>
              <a:t>Uzmanlık 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652120" y="2564904"/>
            <a:ext cx="1594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Değer Yargıları 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0152" y="4365104"/>
            <a:ext cx="114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Kaynaklar 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3779912" y="5301208"/>
            <a:ext cx="181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Politika&amp;değerler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763688" y="4869160"/>
            <a:ext cx="150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Alışkanlıklar &amp;</a:t>
            </a:r>
          </a:p>
          <a:p>
            <a:r>
              <a:rPr lang="tr-TR" dirty="0" smtClean="0"/>
              <a:t>gelenekler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1331640" y="3356992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Lobicilik &amp;</a:t>
            </a:r>
          </a:p>
          <a:p>
            <a:r>
              <a:rPr lang="tr-TR" dirty="0" smtClean="0"/>
              <a:t>Baskı grupları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2483768" y="1700808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Pragma&amp;</a:t>
            </a:r>
          </a:p>
          <a:p>
            <a:r>
              <a:rPr lang="tr-TR" dirty="0" smtClean="0"/>
              <a:t>olasılıklar </a:t>
            </a:r>
            <a:endParaRPr lang="tr-TR" dirty="0"/>
          </a:p>
        </p:txBody>
      </p:sp>
      <p:sp>
        <p:nvSpPr>
          <p:cNvPr id="25" name="Başlık 1"/>
          <p:cNvSpPr>
            <a:spLocks noGrp="1"/>
          </p:cNvSpPr>
          <p:nvPr>
            <p:ph type="title"/>
          </p:nvPr>
        </p:nvSpPr>
        <p:spPr>
          <a:xfrm>
            <a:off x="2571750" y="79375"/>
            <a:ext cx="6572250" cy="563563"/>
          </a:xfrm>
        </p:spPr>
        <p:txBody>
          <a:bodyPr/>
          <a:lstStyle/>
          <a:p>
            <a:r>
              <a:rPr lang="tr-TR" dirty="0"/>
              <a:t>Neden STD?</a:t>
            </a:r>
          </a:p>
        </p:txBody>
      </p:sp>
    </p:spTree>
    <p:extLst>
      <p:ext uri="{BB962C8B-B14F-4D97-AF65-F5344CB8AC3E}">
        <p14:creationId xmlns:p14="http://schemas.microsoft.com/office/powerpoint/2010/main" val="11725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159553"/>
              </p:ext>
            </p:extLst>
          </p:nvPr>
        </p:nvGraphicFramePr>
        <p:xfrm>
          <a:off x="179512" y="836712"/>
          <a:ext cx="8784976" cy="5473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312368"/>
                <a:gridCol w="3600400"/>
              </a:tblGrid>
              <a:tr h="2329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Eşik değer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Yorumlar / istisnalar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</a:tr>
              <a:tr h="9317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Belgium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Açıklanmış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eşik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değer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yok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endParaRPr lang="tr-TR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Yetim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ilaçlar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için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ekonomik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değerlendirme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önerilmez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Nadir,</a:t>
                      </a:r>
                      <a:endParaRPr lang="tr-TR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ICER≥80.000 euro</a:t>
                      </a:r>
                      <a:endParaRPr lang="tr-TR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Bevacuzimab</a:t>
                      </a:r>
                      <a:r>
                        <a:rPr lang="en-US" sz="1400">
                          <a:effectLst/>
                        </a:rPr>
                        <a:t>≥100.000 euro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</a:tr>
              <a:tr h="6988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Netherlands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ciddi hastalıklar için maksimum 80,000 Euro / QALY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Yetim ilaçlar yüksek eşik olarak kabul edilmiştir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</a:tr>
              <a:tr h="11647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Norway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Açıklanmış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eşik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değer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yok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endParaRPr lang="tr-TR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Sunitinib; GIST için icer 52,000 ABD Doları reddetti, ama böbrek kanseri için 54.000 ABD Doları kabul edildi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</a:tr>
              <a:tr h="11647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Sweden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Açıklanmış eşik değer yok,</a:t>
                      </a:r>
                      <a:endParaRPr lang="tr-TR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Şiddetli hastalıklar için kullanılan ilaçlar için ICER QALY başına 100,000 Euro civarında kabul edilmiştir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</a:tr>
              <a:tr h="11647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England and Wales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ICER  Eşik aralığı 20.000-30.000 £/ QALY 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Yüksek ultra-yetim ilaçlar için eşikler (QALY 200.000-300.000£) ve end of life QALY yaklaşık 40.000£)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1" marR="63531" marT="0" marB="0"/>
                </a:tc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STD?</a:t>
            </a:r>
          </a:p>
        </p:txBody>
      </p:sp>
    </p:spTree>
    <p:extLst>
      <p:ext uri="{BB962C8B-B14F-4D97-AF65-F5344CB8AC3E}">
        <p14:creationId xmlns:p14="http://schemas.microsoft.com/office/powerpoint/2010/main" val="21019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>
          <a:xfrm>
            <a:off x="2571750" y="0"/>
            <a:ext cx="6572250" cy="706438"/>
          </a:xfrm>
        </p:spPr>
        <p:txBody>
          <a:bodyPr/>
          <a:lstStyle/>
          <a:p>
            <a:endParaRPr lang="tr-TR" dirty="0" smtClean="0"/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 bwMode="auto">
          <a:xfrm>
            <a:off x="304800" y="836712"/>
            <a:ext cx="8610600" cy="55926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tr-TR" dirty="0" smtClean="0"/>
              <a:t>1. Sağlık </a:t>
            </a:r>
            <a:r>
              <a:rPr lang="tr-TR" dirty="0"/>
              <a:t>ekonomisi kavramının gelişimi</a:t>
            </a:r>
          </a:p>
          <a:p>
            <a:pPr marL="457200" indent="-457200" algn="just">
              <a:buAutoNum type="arabicPeriod"/>
            </a:pPr>
            <a:endParaRPr lang="tr-TR" sz="2400" b="0" dirty="0"/>
          </a:p>
        </p:txBody>
      </p:sp>
      <p:sp>
        <p:nvSpPr>
          <p:cNvPr id="12292" name="Altbilgi Yer Tutucusu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mtClean="0"/>
              <a:t>GENEL SAĞLIK SİGORTASI GENEL MÜDÜRLÜĞÜ</a:t>
            </a:r>
          </a:p>
        </p:txBody>
      </p:sp>
      <p:sp>
        <p:nvSpPr>
          <p:cNvPr id="12293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BC659-04F0-4134-B0A4-1869E18DDBC4}" type="slidenum">
              <a:rPr lang="tr-TR" smtClean="0"/>
              <a:pPr eaLnBrk="1" hangingPunct="1"/>
              <a:t>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6975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STD?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pic>
        <p:nvPicPr>
          <p:cNvPr id="5" name="Imagen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9274" y="1340768"/>
            <a:ext cx="7726427" cy="480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kdörtgen 5"/>
          <p:cNvSpPr/>
          <p:nvPr/>
        </p:nvSpPr>
        <p:spPr>
          <a:xfrm>
            <a:off x="669959" y="585151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Kanavos P,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Nicod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E, van den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Aardweg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 and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Pomedli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S. The impact of health technology assessments: an international comparison.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EuroObserver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2010; 12(4):1-19</a:t>
            </a:r>
            <a:endParaRPr lang="tr-TR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SGK </a:t>
            </a:r>
            <a:r>
              <a:rPr lang="tr-TR" dirty="0" smtClean="0"/>
              <a:t>alternatif yaklaşımlar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tr-TR" dirty="0"/>
              <a:t>6</a:t>
            </a:r>
            <a:r>
              <a:rPr lang="tr-TR" dirty="0" smtClean="0"/>
              <a:t>. SGK alternatif yaklaşımlar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19672" y="148570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SGK </a:t>
            </a:r>
            <a:r>
              <a:rPr lang="tr-TR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alternatif yaklaşımlar</a:t>
            </a:r>
            <a:endParaRPr lang="tr-TR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>
          <a:xfrm>
            <a:off x="304800" y="908720"/>
            <a:ext cx="8610600" cy="52858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1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1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1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Sağlık Teknolojisi Değerlendirmeye alınacak sağlık hizmetlerinin belirlenmesi;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tr-TR" sz="2400" dirty="0" smtClean="0"/>
          </a:p>
          <a:p>
            <a:pPr marL="355600" indent="357188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/>
              <a:t>a) İlk kez ödeme kapsamına </a:t>
            </a:r>
            <a:r>
              <a:rPr lang="tr-TR" sz="2400" b="0" dirty="0" smtClean="0"/>
              <a:t>alınacaklar</a:t>
            </a:r>
            <a:endParaRPr lang="tr-TR" sz="2400" b="0" dirty="0"/>
          </a:p>
          <a:p>
            <a:pPr marL="355600" indent="357188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400" b="0" dirty="0"/>
          </a:p>
          <a:p>
            <a:pPr marL="355600" indent="357188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/>
              <a:t>b) Geri ödeme listesinde </a:t>
            </a:r>
            <a:r>
              <a:rPr lang="tr-TR" sz="2400" b="0" dirty="0" smtClean="0"/>
              <a:t>olanlar</a:t>
            </a:r>
            <a:endParaRPr lang="tr-TR" sz="24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2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000" b="0" dirty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/>
              <a:t>	</a:t>
            </a: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0CAB-A096-4217-AFA5-F19A89594A2B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042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1"/>
          <p:cNvSpPr txBox="1">
            <a:spLocks/>
          </p:cNvSpPr>
          <p:nvPr/>
        </p:nvSpPr>
        <p:spPr>
          <a:xfrm>
            <a:off x="304800" y="908720"/>
            <a:ext cx="8610600" cy="52858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1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1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1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Sağlık Teknolojisi Değerlendirme yaklaşımı;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tr-TR" sz="2400" dirty="0" smtClean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a) Ödeme kapsamına alma, sonra  değerlendirme 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400" b="0" dirty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b) Önce değerlendirme, sonra ödeme kapsamına alma </a:t>
            </a:r>
            <a:endParaRPr lang="tr-TR" sz="22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2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000" b="0" dirty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/>
              <a:t>	</a:t>
            </a: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0CAB-A096-4217-AFA5-F19A89594A2B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2571750" y="79375"/>
            <a:ext cx="6572250" cy="563563"/>
          </a:xfrm>
        </p:spPr>
        <p:txBody>
          <a:bodyPr/>
          <a:lstStyle/>
          <a:p>
            <a:r>
              <a:rPr lang="tr-TR" dirty="0"/>
              <a:t>SGK </a:t>
            </a:r>
            <a:r>
              <a:rPr lang="tr-TR" dirty="0" smtClean="0"/>
              <a:t>alternatif yaklaşımlar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9130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1"/>
          <p:cNvSpPr txBox="1">
            <a:spLocks/>
          </p:cNvSpPr>
          <p:nvPr/>
        </p:nvSpPr>
        <p:spPr>
          <a:xfrm>
            <a:off x="304800" y="908720"/>
            <a:ext cx="8610600" cy="52858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1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1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1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Sağlık Teknolojisi Değerlendirme çalışmaları;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tr-TR" sz="2400" dirty="0" smtClean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a) Kurum imkanları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400" b="0" dirty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b) Hizmet alımı</a:t>
            </a:r>
            <a:endParaRPr lang="tr-TR" sz="24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2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000" b="0" dirty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/>
              <a:t>	</a:t>
            </a: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0CAB-A096-4217-AFA5-F19A89594A2B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571750" y="79375"/>
            <a:ext cx="6572250" cy="563563"/>
          </a:xfrm>
        </p:spPr>
        <p:txBody>
          <a:bodyPr/>
          <a:lstStyle/>
          <a:p>
            <a:r>
              <a:rPr lang="tr-TR" dirty="0"/>
              <a:t>SGK </a:t>
            </a:r>
            <a:r>
              <a:rPr lang="tr-TR" dirty="0" smtClean="0"/>
              <a:t>alternatif yaklaşımlar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780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1"/>
          <p:cNvSpPr txBox="1">
            <a:spLocks/>
          </p:cNvSpPr>
          <p:nvPr/>
        </p:nvSpPr>
        <p:spPr>
          <a:xfrm>
            <a:off x="304800" y="908720"/>
            <a:ext cx="8610600" cy="52858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1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1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1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Sağlık Teknolojisi Değerlendirme çalışmaları finansmanı;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tr-TR" sz="2400" dirty="0" smtClean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a) Kurum bütçesi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400" b="0" dirty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b) Bağımsız bütçe</a:t>
            </a:r>
            <a:endParaRPr lang="tr-TR" sz="24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2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000" b="0" dirty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/>
              <a:t>	</a:t>
            </a: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0CAB-A096-4217-AFA5-F19A89594A2B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571750" y="79375"/>
            <a:ext cx="6572250" cy="563563"/>
          </a:xfrm>
        </p:spPr>
        <p:txBody>
          <a:bodyPr/>
          <a:lstStyle/>
          <a:p>
            <a:r>
              <a:rPr lang="tr-TR" dirty="0"/>
              <a:t>SGK </a:t>
            </a:r>
            <a:r>
              <a:rPr lang="tr-TR" dirty="0" smtClean="0"/>
              <a:t>alternatif yaklaşımlar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97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1"/>
          <p:cNvSpPr txBox="1">
            <a:spLocks/>
          </p:cNvSpPr>
          <p:nvPr/>
        </p:nvSpPr>
        <p:spPr>
          <a:xfrm>
            <a:off x="304800" y="908720"/>
            <a:ext cx="8610600" cy="5285842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18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18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»"/>
              <a:defRPr sz="18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400" dirty="0" smtClean="0"/>
              <a:t>STD kapsamına alınacak hizmetlerin belirlenmesi;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tr-TR" sz="2400" dirty="0" smtClean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a) Kurum</a:t>
            </a:r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400" b="0" dirty="0"/>
          </a:p>
          <a:p>
            <a:pPr marL="35560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r>
              <a:rPr lang="tr-TR" sz="2400" b="0" dirty="0" smtClean="0"/>
              <a:t>b) Danışma Komisyonu</a:t>
            </a:r>
            <a:endParaRPr lang="tr-TR" sz="24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355600" algn="l"/>
              </a:tabLst>
            </a:pPr>
            <a:endParaRPr lang="tr-TR" sz="22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2000" b="0" dirty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/>
              <a:t>	</a:t>
            </a: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000" b="0" dirty="0" smtClean="0"/>
              <a:t>	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sz="2000" b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0CAB-A096-4217-AFA5-F19A89594A2B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571750" y="79375"/>
            <a:ext cx="6572250" cy="563563"/>
          </a:xfrm>
        </p:spPr>
        <p:txBody>
          <a:bodyPr/>
          <a:lstStyle/>
          <a:p>
            <a:r>
              <a:rPr lang="tr-TR" dirty="0"/>
              <a:t>SGK </a:t>
            </a:r>
            <a:r>
              <a:rPr lang="tr-TR" dirty="0" smtClean="0"/>
              <a:t>alternatif yaklaşımlar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97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tr-TR" sz="2400" dirty="0" smtClean="0"/>
          </a:p>
          <a:p>
            <a:pPr>
              <a:spcAft>
                <a:spcPts val="1200"/>
              </a:spcAft>
            </a:pPr>
            <a:r>
              <a:rPr lang="tr-TR" sz="2400" dirty="0" smtClean="0"/>
              <a:t>Planlananlar;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sz="2400" dirty="0"/>
              <a:t>	</a:t>
            </a:r>
            <a:r>
              <a:rPr lang="tr-TR" sz="2400" b="0" dirty="0" smtClean="0"/>
              <a:t>1. Eşik Değer çalışması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sz="2400" b="0" dirty="0"/>
              <a:t>	</a:t>
            </a:r>
            <a:r>
              <a:rPr lang="tr-TR" sz="2400" b="0" dirty="0" smtClean="0"/>
              <a:t>2. Ülkemize özgü QALY ağırlıklarının belirlenmesi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sz="2400" b="0" dirty="0"/>
              <a:t>	</a:t>
            </a:r>
            <a:r>
              <a:rPr lang="tr-TR" sz="2400" b="0" dirty="0" smtClean="0"/>
              <a:t>3. Kapasite artırılması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tr-TR" sz="2400" b="0" dirty="0"/>
              <a:t>	</a:t>
            </a:r>
            <a:r>
              <a:rPr lang="tr-TR" sz="2400" b="0" dirty="0" smtClean="0"/>
              <a:t>4. Teorikten pratiğe</a:t>
            </a:r>
            <a:endParaRPr lang="tr-TR" sz="2400" b="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SGK </a:t>
            </a:r>
            <a:r>
              <a:rPr lang="tr-TR" dirty="0" smtClean="0"/>
              <a:t>alternatif yaklaşımlar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tr-TR" sz="3600" dirty="0"/>
              <a:t>Maliyet etkinlik </a:t>
            </a:r>
            <a:r>
              <a:rPr lang="tr-TR" sz="3600" dirty="0" smtClean="0"/>
              <a:t>≠ Maliyet </a:t>
            </a:r>
            <a:r>
              <a:rPr lang="tr-TR" sz="3600" dirty="0"/>
              <a:t>tasarruf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SGK </a:t>
            </a:r>
            <a:r>
              <a:rPr lang="tr-TR" dirty="0" smtClean="0"/>
              <a:t>alternatif yaklaşımlar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90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tr-TR" dirty="0" smtClean="0"/>
              <a:t>İzleme ve Sağlık Teknolojileri Daire Başkanlığı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0"/>
          </p:nvPr>
        </p:nvSpPr>
        <p:spPr/>
        <p:txBody>
          <a:bodyPr anchor="ctr"/>
          <a:lstStyle/>
          <a:p>
            <a:pPr lvl="0" algn="ctr">
              <a:buClr>
                <a:srgbClr val="046CA6"/>
              </a:buClr>
              <a:buNone/>
            </a:pPr>
            <a:endParaRPr lang="tr-TR" sz="3600" dirty="0" smtClean="0">
              <a:solidFill>
                <a:srgbClr val="046CA6"/>
              </a:solidFill>
              <a:cs typeface="Calibri" pitchFamily="34" charset="0"/>
            </a:endParaRPr>
          </a:p>
          <a:p>
            <a:pPr lvl="0" algn="ctr">
              <a:buClr>
                <a:srgbClr val="046CA6"/>
              </a:buClr>
              <a:buNone/>
            </a:pPr>
            <a:endParaRPr lang="tr-TR" sz="3600" dirty="0" smtClean="0">
              <a:solidFill>
                <a:srgbClr val="046CA6"/>
              </a:solidFill>
              <a:cs typeface="Calibri" pitchFamily="34" charset="0"/>
            </a:endParaRPr>
          </a:p>
          <a:p>
            <a:pPr lvl="0" algn="ctr">
              <a:buClr>
                <a:srgbClr val="046CA6"/>
              </a:buClr>
              <a:buNone/>
            </a:pPr>
            <a:r>
              <a:rPr lang="tr-TR" sz="3600" dirty="0" smtClean="0">
                <a:solidFill>
                  <a:srgbClr val="046CA6"/>
                </a:solidFill>
                <a:cs typeface="Calibri" pitchFamily="34" charset="0"/>
              </a:rPr>
              <a:t>Teşekkürler</a:t>
            </a:r>
          </a:p>
          <a:p>
            <a:pPr lvl="0" algn="ctr">
              <a:buClr>
                <a:srgbClr val="046CA6"/>
              </a:buClr>
              <a:buNone/>
            </a:pPr>
            <a:endParaRPr lang="tr-TR" sz="3600" dirty="0" smtClean="0">
              <a:solidFill>
                <a:srgbClr val="046CA6"/>
              </a:solidFill>
              <a:cs typeface="Calibri" pitchFamily="34" charset="0"/>
            </a:endParaRPr>
          </a:p>
          <a:p>
            <a:pPr lvl="0" algn="r">
              <a:buClr>
                <a:srgbClr val="046CA6"/>
              </a:buClr>
              <a:buNone/>
            </a:pPr>
            <a:r>
              <a:rPr lang="tr-TR" sz="2800" dirty="0" smtClean="0">
                <a:solidFill>
                  <a:srgbClr val="046CA6"/>
                </a:solidFill>
                <a:cs typeface="Calibri" pitchFamily="34" charset="0"/>
              </a:rPr>
              <a:t>Dr. Halil AKÇE</a:t>
            </a:r>
            <a:endParaRPr lang="tr-TR" sz="2800" dirty="0">
              <a:solidFill>
                <a:srgbClr val="046CA6"/>
              </a:solidFill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2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>
          <a:xfrm>
            <a:off x="2571750" y="0"/>
            <a:ext cx="6572250" cy="706438"/>
          </a:xfrm>
        </p:spPr>
        <p:txBody>
          <a:bodyPr/>
          <a:lstStyle/>
          <a:p>
            <a:r>
              <a:rPr lang="tr-TR" dirty="0" smtClean="0"/>
              <a:t>Sağlık Ekonomisi Kavramı Gelişimi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 bwMode="auto">
          <a:xfrm>
            <a:off x="304800" y="836712"/>
            <a:ext cx="8610600" cy="5592663"/>
          </a:xfr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533400" algn="just">
              <a:buNone/>
            </a:pPr>
            <a:r>
              <a:rPr lang="tr-TR" sz="2400" b="0" dirty="0" smtClean="0"/>
              <a:t>Dünyada sağlık ekonomisi kavramı;</a:t>
            </a:r>
          </a:p>
          <a:p>
            <a:pPr marL="0" indent="533400" algn="just">
              <a:buNone/>
            </a:pPr>
            <a:r>
              <a:rPr lang="tr-TR" sz="2400" b="0" dirty="0"/>
              <a:t>	1931; Amerikan Tıp Birliği </a:t>
            </a:r>
            <a:r>
              <a:rPr lang="tr-TR" sz="2400" b="0" dirty="0" smtClean="0"/>
              <a:t>-Tıbbi </a:t>
            </a:r>
            <a:r>
              <a:rPr lang="tr-TR" sz="2400" b="0" dirty="0"/>
              <a:t>Ekonomi </a:t>
            </a:r>
            <a:r>
              <a:rPr lang="tr-TR" sz="2400" b="0" dirty="0" smtClean="0"/>
              <a:t>Bürosu</a:t>
            </a:r>
          </a:p>
          <a:p>
            <a:pPr marL="0" indent="533400" algn="just">
              <a:buNone/>
            </a:pPr>
            <a:r>
              <a:rPr lang="tr-TR" sz="2400" b="0" dirty="0"/>
              <a:t>	</a:t>
            </a:r>
            <a:r>
              <a:rPr lang="tr-TR" sz="2400" b="0" dirty="0" smtClean="0"/>
              <a:t>1958; Selma </a:t>
            </a:r>
            <a:r>
              <a:rPr lang="tr-TR" sz="2400" b="0" dirty="0" err="1" smtClean="0"/>
              <a:t>Mushkin</a:t>
            </a:r>
            <a:endParaRPr lang="tr-TR" sz="2400" b="0" dirty="0"/>
          </a:p>
          <a:p>
            <a:pPr marL="0" indent="533400" algn="just">
              <a:buNone/>
            </a:pPr>
            <a:r>
              <a:rPr lang="tr-TR" sz="2400" b="0" dirty="0" smtClean="0"/>
              <a:t>	1963; </a:t>
            </a:r>
            <a:r>
              <a:rPr lang="tr-TR" sz="2400" b="0" dirty="0" err="1" smtClean="0"/>
              <a:t>Kenneth</a:t>
            </a:r>
            <a:r>
              <a:rPr lang="tr-TR" sz="2400" b="0" dirty="0" smtClean="0"/>
              <a:t> </a:t>
            </a:r>
            <a:r>
              <a:rPr lang="tr-TR" sz="2400" b="0" dirty="0" err="1"/>
              <a:t>Arrow</a:t>
            </a:r>
            <a:r>
              <a:rPr lang="tr-TR" sz="2400" b="0" dirty="0"/>
              <a:t> </a:t>
            </a:r>
            <a:endParaRPr lang="tr-TR" sz="2400" b="0" dirty="0" smtClean="0"/>
          </a:p>
          <a:p>
            <a:pPr marL="0" indent="533400" algn="just">
              <a:buNone/>
            </a:pPr>
            <a:r>
              <a:rPr lang="tr-TR" sz="2400" b="0" dirty="0"/>
              <a:t>	</a:t>
            </a:r>
            <a:r>
              <a:rPr lang="tr-TR" sz="2400" b="0" dirty="0" smtClean="0"/>
              <a:t>1980; QALY, DALY</a:t>
            </a:r>
          </a:p>
          <a:p>
            <a:pPr marL="0" indent="533400" algn="just">
              <a:buNone/>
            </a:pPr>
            <a:r>
              <a:rPr lang="tr-TR" sz="2400" b="0" dirty="0" smtClean="0"/>
              <a:t>TR;</a:t>
            </a:r>
          </a:p>
          <a:p>
            <a:pPr marL="0" indent="533400" algn="just">
              <a:buNone/>
            </a:pPr>
            <a:r>
              <a:rPr lang="tr-TR" sz="2400" b="0" dirty="0"/>
              <a:t>	</a:t>
            </a:r>
            <a:r>
              <a:rPr lang="tr-TR" sz="2400" b="0" dirty="0" smtClean="0"/>
              <a:t>1989; </a:t>
            </a:r>
            <a:r>
              <a:rPr lang="tr-TR" sz="2400" b="0" dirty="0" err="1"/>
              <a:t>Price</a:t>
            </a:r>
            <a:r>
              <a:rPr lang="tr-TR" sz="2400" b="0" dirty="0"/>
              <a:t> </a:t>
            </a:r>
            <a:r>
              <a:rPr lang="tr-TR" sz="2400" b="0" dirty="0" err="1"/>
              <a:t>Waterhouse</a:t>
            </a:r>
            <a:r>
              <a:rPr lang="tr-TR" sz="2400" b="0" dirty="0"/>
              <a:t> tarafından Devlet Planlama Teşkilatı için hazırlanan Master Plan </a:t>
            </a:r>
            <a:r>
              <a:rPr lang="tr-TR" sz="2400" b="0" dirty="0" smtClean="0"/>
              <a:t>Etüdü,</a:t>
            </a:r>
          </a:p>
          <a:p>
            <a:pPr marL="0" indent="533400" algn="just">
              <a:buNone/>
            </a:pPr>
            <a:r>
              <a:rPr lang="tr-TR" sz="2400" b="0" dirty="0" smtClean="0"/>
              <a:t>	2003; Ulusal </a:t>
            </a:r>
            <a:r>
              <a:rPr lang="tr-TR" sz="2400" b="0" dirty="0"/>
              <a:t>Sağlık Hesapları </a:t>
            </a:r>
            <a:r>
              <a:rPr lang="tr-TR" sz="2400" b="0" dirty="0" smtClean="0"/>
              <a:t>Çalışması,</a:t>
            </a:r>
          </a:p>
          <a:p>
            <a:pPr marL="0" indent="533400" algn="just">
              <a:buNone/>
            </a:pPr>
            <a:r>
              <a:rPr lang="tr-TR" sz="2400" b="0" dirty="0"/>
              <a:t>	</a:t>
            </a:r>
            <a:r>
              <a:rPr lang="tr-TR" sz="2400" b="0" dirty="0" smtClean="0"/>
              <a:t>2003; Ulusal </a:t>
            </a:r>
            <a:r>
              <a:rPr lang="tr-TR" sz="2400" b="0" dirty="0"/>
              <a:t>Hastalık Yükü ve Maliyet Etkililik </a:t>
            </a:r>
            <a:r>
              <a:rPr lang="tr-TR" sz="2400" b="0" dirty="0" smtClean="0"/>
              <a:t>çalışması,</a:t>
            </a:r>
            <a:endParaRPr lang="tr-TR" sz="2400" b="0" dirty="0"/>
          </a:p>
        </p:txBody>
      </p:sp>
      <p:sp>
        <p:nvSpPr>
          <p:cNvPr id="12292" name="Altbilgi Yer Tutucusu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mtClean="0"/>
              <a:t>GENEL SAĞLIK SİGORTASI GENEL MÜDÜRLÜĞÜ</a:t>
            </a:r>
          </a:p>
        </p:txBody>
      </p:sp>
      <p:sp>
        <p:nvSpPr>
          <p:cNvPr id="12293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BC659-04F0-4134-B0A4-1869E18DDBC4}" type="slidenum">
              <a:rPr lang="tr-TR" smtClean="0"/>
              <a:pPr eaLnBrk="1" hangingPunct="1"/>
              <a:t>4</a:t>
            </a:fld>
            <a:endParaRPr lang="tr-TR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562251" y="5948535"/>
            <a:ext cx="269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Kaynak: </a:t>
            </a:r>
            <a:r>
              <a:rPr lang="tr-T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M.Tatar</a:t>
            </a:r>
            <a:r>
              <a:rPr lang="tr-T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Sağlık Ekonomisi, Sayı 1</a:t>
            </a:r>
            <a:endParaRPr lang="tr-T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STD Kuruluşları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5" y="836712"/>
            <a:ext cx="8897191" cy="55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9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tr-TR" dirty="0" smtClean="0"/>
              <a:t>2. Türkiye’de </a:t>
            </a:r>
            <a:r>
              <a:rPr lang="tr-TR" dirty="0"/>
              <a:t>STD yapılanması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STD </a:t>
            </a:r>
            <a:r>
              <a:rPr lang="tr-TR" dirty="0" smtClean="0"/>
              <a:t>yapılanması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endParaRPr lang="tr-TR" sz="2200" b="0" dirty="0" smtClean="0"/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200" b="0" dirty="0" smtClean="0"/>
              <a:t>2011; SB SAGEM Sağlık Teknolojileri Değerlendirme DB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200" b="0" dirty="0" smtClean="0"/>
              <a:t>2011; SB TİTCK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200" b="0" dirty="0" smtClean="0"/>
              <a:t>2012; SB Numune EAH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2200" b="0" dirty="0" smtClean="0"/>
              <a:t>2013; SGK GSSGM İzleme ve </a:t>
            </a:r>
            <a:r>
              <a:rPr lang="tr-TR" sz="2200" b="0" dirty="0"/>
              <a:t>Sağlık Teknolojileri Değerlendirme DB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STD </a:t>
            </a:r>
            <a:r>
              <a:rPr lang="tr-TR" dirty="0" smtClean="0"/>
              <a:t>yapılanması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08136"/>
              </p:ext>
            </p:extLst>
          </p:nvPr>
        </p:nvGraphicFramePr>
        <p:xfrm>
          <a:off x="304800" y="1071563"/>
          <a:ext cx="8610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GENEL SAĞLIK SİGORTASI GENEL MÜDÜRLÜĞÜ</a:t>
                      </a:r>
                      <a:endParaRPr lang="tr-T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Genel Müdür Yardımcısı</a:t>
                      </a:r>
                      <a:endParaRPr lang="tr-T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Genel Müdür Yardımcısı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İlaç ve Eczacılık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İzleme ve Sağlık Teknolojileri Değerlendirme Daire Başkanlığı</a:t>
                      </a:r>
                      <a:endParaRPr lang="tr-TR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Politika ve Proje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 Yönetimi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Sağlık Hizmetleri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Sağlık Hizmetleri Sözleşme ve Uygulamaları Daire Başkanlığı 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Sağlık Ön Provizyon ve Kontrol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Sağlık Sosyal Güvenlik Merkezleri Koordinasyon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Tıbbi Malzeme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Yurtdışı İlaç ve Tedavi Hizmetleri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r-TR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Yönetim Hizmetleri Daire Başkanlığı</a:t>
                      </a:r>
                      <a:endParaRPr lang="tr-TR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046CA6"/>
                </a:solidFill>
              </a:rPr>
              <a:t>İzleme ve Sağlık Teknolojileri Değerlendirme Daire Başkanlığı</a:t>
            </a:r>
            <a:endParaRPr lang="tr-TR">
              <a:solidFill>
                <a:srgbClr val="046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STD </a:t>
            </a:r>
            <a:r>
              <a:rPr lang="tr-TR" dirty="0" smtClean="0"/>
              <a:t>yapılanması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0CAB-A096-4217-AFA5-F19A89594A2B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graphicFrame>
        <p:nvGraphicFramePr>
          <p:cNvPr id="6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126003"/>
              </p:ext>
            </p:extLst>
          </p:nvPr>
        </p:nvGraphicFramePr>
        <p:xfrm>
          <a:off x="1187624" y="1340768"/>
          <a:ext cx="6336704" cy="3528393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4510873"/>
                <a:gridCol w="1825831"/>
              </a:tblGrid>
              <a:tr h="320763">
                <a:tc gridSpan="2">
                  <a:txBody>
                    <a:bodyPr/>
                    <a:lstStyle/>
                    <a:p>
                      <a:pPr marL="0" marR="0" indent="43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PERSONEL DURUMU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Daire Başkanı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Şube müdürü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Şef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Hekim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Eczacı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Sosyal güvenlik uzmanı,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yrd</a:t>
                      </a:r>
                      <a:endParaRPr lang="tr-TR" sz="1800" b="0" i="0" u="none" strike="noStrike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Memur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İstatistikçi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Dağıtıcı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  <a:endParaRPr lang="tr-TR" sz="18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  <a:tr h="320763">
                <a:tc>
                  <a:txBody>
                    <a:bodyPr/>
                    <a:lstStyle/>
                    <a:p>
                      <a:pPr algn="just"/>
                      <a:r>
                        <a:rPr lang="tr-TR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TOPLAM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6838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</a:t>
                      </a:r>
                      <a:endParaRPr lang="tr-TR" sz="1800" b="1" kern="12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2245" marR="622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K_1">
  <a:themeElements>
    <a:clrScheme name="Default Design 1">
      <a:dk1>
        <a:srgbClr val="046CA6"/>
      </a:dk1>
      <a:lt1>
        <a:srgbClr val="FFFFFF"/>
      </a:lt1>
      <a:dk2>
        <a:srgbClr val="000000"/>
      </a:dk2>
      <a:lt2>
        <a:srgbClr val="DDDDDD"/>
      </a:lt2>
      <a:accent1>
        <a:srgbClr val="8AC8DE"/>
      </a:accent1>
      <a:accent2>
        <a:srgbClr val="99669B"/>
      </a:accent2>
      <a:accent3>
        <a:srgbClr val="FFFFFF"/>
      </a:accent3>
      <a:accent4>
        <a:srgbClr val="035B8D"/>
      </a:accent4>
      <a:accent5>
        <a:srgbClr val="C4E0EC"/>
      </a:accent5>
      <a:accent6>
        <a:srgbClr val="8A5C8C"/>
      </a:accent6>
      <a:hlink>
        <a:srgbClr val="DDB523"/>
      </a:hlink>
      <a:folHlink>
        <a:srgbClr val="96969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46CA6"/>
        </a:dk1>
        <a:lt1>
          <a:srgbClr val="FFFFFF"/>
        </a:lt1>
        <a:dk2>
          <a:srgbClr val="000000"/>
        </a:dk2>
        <a:lt2>
          <a:srgbClr val="DDDDDD"/>
        </a:lt2>
        <a:accent1>
          <a:srgbClr val="8AC8DE"/>
        </a:accent1>
        <a:accent2>
          <a:srgbClr val="99669B"/>
        </a:accent2>
        <a:accent3>
          <a:srgbClr val="FFFFFF"/>
        </a:accent3>
        <a:accent4>
          <a:srgbClr val="035B8D"/>
        </a:accent4>
        <a:accent5>
          <a:srgbClr val="C4E0EC"/>
        </a:accent5>
        <a:accent6>
          <a:srgbClr val="8A5C8C"/>
        </a:accent6>
        <a:hlink>
          <a:srgbClr val="DDB52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BEC779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DBE0BE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E8B558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F2D7B4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6699"/>
        </a:dk1>
        <a:lt1>
          <a:srgbClr val="FFFFFF"/>
        </a:lt1>
        <a:dk2>
          <a:srgbClr val="000000"/>
        </a:dk2>
        <a:lt2>
          <a:srgbClr val="F7F4D5"/>
        </a:lt2>
        <a:accent1>
          <a:srgbClr val="79B4C7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BED6E0"/>
        </a:accent5>
        <a:accent6>
          <a:srgbClr val="B47FC3"/>
        </a:accent6>
        <a:hlink>
          <a:srgbClr val="E7963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A2B5CA"/>
        </a:accent1>
        <a:accent2>
          <a:srgbClr val="CF934B"/>
        </a:accent2>
        <a:accent3>
          <a:srgbClr val="FFFFFF"/>
        </a:accent3>
        <a:accent4>
          <a:srgbClr val="565682"/>
        </a:accent4>
        <a:accent5>
          <a:srgbClr val="CED7E1"/>
        </a:accent5>
        <a:accent6>
          <a:srgbClr val="BB8543"/>
        </a:accent6>
        <a:hlink>
          <a:srgbClr val="3B8FB1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GK_1">
  <a:themeElements>
    <a:clrScheme name="Default Design 1">
      <a:dk1>
        <a:srgbClr val="046CA6"/>
      </a:dk1>
      <a:lt1>
        <a:srgbClr val="FFFFFF"/>
      </a:lt1>
      <a:dk2>
        <a:srgbClr val="000000"/>
      </a:dk2>
      <a:lt2>
        <a:srgbClr val="DDDDDD"/>
      </a:lt2>
      <a:accent1>
        <a:srgbClr val="8AC8DE"/>
      </a:accent1>
      <a:accent2>
        <a:srgbClr val="99669B"/>
      </a:accent2>
      <a:accent3>
        <a:srgbClr val="FFFFFF"/>
      </a:accent3>
      <a:accent4>
        <a:srgbClr val="035B8D"/>
      </a:accent4>
      <a:accent5>
        <a:srgbClr val="C4E0EC"/>
      </a:accent5>
      <a:accent6>
        <a:srgbClr val="8A5C8C"/>
      </a:accent6>
      <a:hlink>
        <a:srgbClr val="DDB523"/>
      </a:hlink>
      <a:folHlink>
        <a:srgbClr val="96969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46CA6"/>
        </a:dk1>
        <a:lt1>
          <a:srgbClr val="FFFFFF"/>
        </a:lt1>
        <a:dk2>
          <a:srgbClr val="000000"/>
        </a:dk2>
        <a:lt2>
          <a:srgbClr val="DDDDDD"/>
        </a:lt2>
        <a:accent1>
          <a:srgbClr val="8AC8DE"/>
        </a:accent1>
        <a:accent2>
          <a:srgbClr val="99669B"/>
        </a:accent2>
        <a:accent3>
          <a:srgbClr val="FFFFFF"/>
        </a:accent3>
        <a:accent4>
          <a:srgbClr val="035B8D"/>
        </a:accent4>
        <a:accent5>
          <a:srgbClr val="C4E0EC"/>
        </a:accent5>
        <a:accent6>
          <a:srgbClr val="8A5C8C"/>
        </a:accent6>
        <a:hlink>
          <a:srgbClr val="DDB52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BEC779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DBE0BE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6699"/>
        </a:dk1>
        <a:lt1>
          <a:srgbClr val="FFFFFF"/>
        </a:lt1>
        <a:dk2>
          <a:srgbClr val="000000"/>
        </a:dk2>
        <a:lt2>
          <a:srgbClr val="DDDDDD"/>
        </a:lt2>
        <a:accent1>
          <a:srgbClr val="E8B558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F2D7B4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6699"/>
        </a:dk1>
        <a:lt1>
          <a:srgbClr val="FFFFFF"/>
        </a:lt1>
        <a:dk2>
          <a:srgbClr val="000000"/>
        </a:dk2>
        <a:lt2>
          <a:srgbClr val="F7F4D5"/>
        </a:lt2>
        <a:accent1>
          <a:srgbClr val="79B4C7"/>
        </a:accent1>
        <a:accent2>
          <a:srgbClr val="C78DD7"/>
        </a:accent2>
        <a:accent3>
          <a:srgbClr val="FFFFFF"/>
        </a:accent3>
        <a:accent4>
          <a:srgbClr val="2A5682"/>
        </a:accent4>
        <a:accent5>
          <a:srgbClr val="BED6E0"/>
        </a:accent5>
        <a:accent6>
          <a:srgbClr val="B47FC3"/>
        </a:accent6>
        <a:hlink>
          <a:srgbClr val="E7963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A2B5CA"/>
        </a:accent1>
        <a:accent2>
          <a:srgbClr val="CF934B"/>
        </a:accent2>
        <a:accent3>
          <a:srgbClr val="FFFFFF"/>
        </a:accent3>
        <a:accent4>
          <a:srgbClr val="565682"/>
        </a:accent4>
        <a:accent5>
          <a:srgbClr val="CED7E1"/>
        </a:accent5>
        <a:accent6>
          <a:srgbClr val="BB8543"/>
        </a:accent6>
        <a:hlink>
          <a:srgbClr val="3B8FB1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Çin Heyeti Ziyareti</Template>
  <TotalTime>2871</TotalTime>
  <Words>2163</Words>
  <Application>Microsoft Office PowerPoint</Application>
  <PresentationFormat>Ekran Gösterisi (4:3)</PresentationFormat>
  <Paragraphs>745</Paragraphs>
  <Slides>39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39</vt:i4>
      </vt:variant>
    </vt:vector>
  </HeadingPairs>
  <TitlesOfParts>
    <vt:vector size="41" baseType="lpstr">
      <vt:lpstr>SGK_1</vt:lpstr>
      <vt:lpstr>1_SGK_1</vt:lpstr>
      <vt:lpstr>SOSYAL GÜVENLİK KURUMU GENEL SAĞLIK SİGORTASI GENEL MÜDÜRLÜĞÜ</vt:lpstr>
      <vt:lpstr>Sunu Planı</vt:lpstr>
      <vt:lpstr>PowerPoint Sunusu</vt:lpstr>
      <vt:lpstr>Sağlık Ekonomisi Kavramı Gelişimi</vt:lpstr>
      <vt:lpstr>STD Kuruluşları</vt:lpstr>
      <vt:lpstr>PowerPoint Sunusu</vt:lpstr>
      <vt:lpstr>Türkiye’de STD yapılanması</vt:lpstr>
      <vt:lpstr>Türkiye’de STD yapılanması</vt:lpstr>
      <vt:lpstr>Türkiye’de STD yapılanması</vt:lpstr>
      <vt:lpstr>PowerPoint Sunusu</vt:lpstr>
      <vt:lpstr>SGK finansman belirleme ve fiyatlandırma</vt:lpstr>
      <vt:lpstr>SGK finansman belirleme ve fiyatlandırma</vt:lpstr>
      <vt:lpstr>SGK finansman belirleme ve fiyatlandırma</vt:lpstr>
      <vt:lpstr>SGK finansman belirleme ve fiyatlandırma</vt:lpstr>
      <vt:lpstr>PowerPoint Sunusu</vt:lpstr>
      <vt:lpstr>Sağlık harcamaları</vt:lpstr>
      <vt:lpstr>Sağlık harcamaları</vt:lpstr>
      <vt:lpstr>Sağlık harcamaları</vt:lpstr>
      <vt:lpstr>Sağlık harcamaları</vt:lpstr>
      <vt:lpstr>Sağlık harcamaları</vt:lpstr>
      <vt:lpstr>Sağlık harcamaları</vt:lpstr>
      <vt:lpstr>Sağlık harcamaları</vt:lpstr>
      <vt:lpstr>PowerPoint Sunusu</vt:lpstr>
      <vt:lpstr>Neden STD?</vt:lpstr>
      <vt:lpstr>Neden STD?</vt:lpstr>
      <vt:lpstr>Neden STD?</vt:lpstr>
      <vt:lpstr>Neden STD?</vt:lpstr>
      <vt:lpstr>Neden STD?</vt:lpstr>
      <vt:lpstr>Neden STD?</vt:lpstr>
      <vt:lpstr>Neden STD?</vt:lpstr>
      <vt:lpstr>SGK alternatif yaklaşımlar</vt:lpstr>
      <vt:lpstr>PowerPoint Sunusu</vt:lpstr>
      <vt:lpstr>SGK alternatif yaklaşımlar</vt:lpstr>
      <vt:lpstr>SGK alternatif yaklaşımlar</vt:lpstr>
      <vt:lpstr>SGK alternatif yaklaşımlar</vt:lpstr>
      <vt:lpstr>SGK alternatif yaklaşımlar</vt:lpstr>
      <vt:lpstr>SGK alternatif yaklaşımlar</vt:lpstr>
      <vt:lpstr>SGK alternatif yaklaşımlar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GÜVENLİK KURUMU GENEL SAĞLIK SİGORTASI GENEL MÜDÜRLÜĞÜ</dc:title>
  <dc:creator>kaburkan</dc:creator>
  <cp:lastModifiedBy>HALIL AKCE</cp:lastModifiedBy>
  <cp:revision>204</cp:revision>
  <cp:lastPrinted>2013-11-08T12:29:42Z</cp:lastPrinted>
  <dcterms:created xsi:type="dcterms:W3CDTF">2013-11-02T15:02:11Z</dcterms:created>
  <dcterms:modified xsi:type="dcterms:W3CDTF">2014-12-05T10:13:30Z</dcterms:modified>
</cp:coreProperties>
</file>