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mov" ContentType="video/unknown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lvl1pPr>
      <a:defRPr>
        <a:latin typeface="Trebuchet MS"/>
        <a:ea typeface="Trebuchet MS"/>
        <a:cs typeface="Trebuchet MS"/>
        <a:sym typeface="Trebuchet MS"/>
      </a:defRPr>
    </a:lvl1pPr>
    <a:lvl2pPr indent="457200">
      <a:defRPr>
        <a:latin typeface="Trebuchet MS"/>
        <a:ea typeface="Trebuchet MS"/>
        <a:cs typeface="Trebuchet MS"/>
        <a:sym typeface="Trebuchet MS"/>
      </a:defRPr>
    </a:lvl2pPr>
    <a:lvl3pPr indent="914400">
      <a:defRPr>
        <a:latin typeface="Trebuchet MS"/>
        <a:ea typeface="Trebuchet MS"/>
        <a:cs typeface="Trebuchet MS"/>
        <a:sym typeface="Trebuchet MS"/>
      </a:defRPr>
    </a:lvl3pPr>
    <a:lvl4pPr indent="1371600">
      <a:defRPr>
        <a:latin typeface="Trebuchet MS"/>
        <a:ea typeface="Trebuchet MS"/>
        <a:cs typeface="Trebuchet MS"/>
        <a:sym typeface="Trebuchet MS"/>
      </a:defRPr>
    </a:lvl4pPr>
    <a:lvl5pPr indent="1828800">
      <a:defRPr>
        <a:latin typeface="Trebuchet MS"/>
        <a:ea typeface="Trebuchet MS"/>
        <a:cs typeface="Trebuchet MS"/>
        <a:sym typeface="Trebuchet MS"/>
      </a:defRPr>
    </a:lvl5pPr>
    <a:lvl6pPr indent="2286000">
      <a:defRPr>
        <a:latin typeface="Trebuchet MS"/>
        <a:ea typeface="Trebuchet MS"/>
        <a:cs typeface="Trebuchet MS"/>
        <a:sym typeface="Trebuchet MS"/>
      </a:defRPr>
    </a:lvl6pPr>
    <a:lvl7pPr indent="2743200">
      <a:defRPr>
        <a:latin typeface="Trebuchet MS"/>
        <a:ea typeface="Trebuchet MS"/>
        <a:cs typeface="Trebuchet MS"/>
        <a:sym typeface="Trebuchet MS"/>
      </a:defRPr>
    </a:lvl7pPr>
    <a:lvl8pPr indent="3200400">
      <a:defRPr>
        <a:latin typeface="Trebuchet MS"/>
        <a:ea typeface="Trebuchet MS"/>
        <a:cs typeface="Trebuchet MS"/>
        <a:sym typeface="Trebuchet MS"/>
      </a:defRPr>
    </a:lvl8pPr>
    <a:lvl9pPr indent="3657600">
      <a:defRPr>
        <a:latin typeface="Trebuchet MS"/>
        <a:ea typeface="Trebuchet MS"/>
        <a:cs typeface="Trebuchet MS"/>
        <a:sym typeface="Trebuchet M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D0D8"/>
          </a:solidFill>
        </a:fill>
      </a:tcStyle>
    </a:wholeTbl>
    <a:band2H>
      <a:tcTxStyle/>
      <a:tcStyle>
        <a:tcBdr/>
        <a:fill>
          <a:solidFill>
            <a:srgbClr val="E6E9ED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C5986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C5986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C5986"/>
          </a:solidFill>
        </a:fill>
      </a:tcStyle>
    </a:firstRow>
  </a:tblStyle>
  <a:tblStyle styleId="{C7B018BB-80A7-4F77-B60F-C8B233D01FF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9CA"/>
          </a:solidFill>
        </a:fill>
      </a:tcStyle>
    </a:wholeTbl>
    <a:band2H>
      <a:tcTxStyle/>
      <a:tcStyle>
        <a:tcBdr/>
        <a:fill>
          <a:solidFill>
            <a:srgbClr val="E8ED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08709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08709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508709"/>
          </a:solidFill>
        </a:fill>
      </a:tcStyle>
    </a:firstRow>
  </a:tblStyle>
  <a:tblStyle styleId="{EEE7283C-3CF3-47DC-8721-378D4A62B228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2CAD5"/>
          </a:solidFill>
        </a:fill>
      </a:tcStyle>
    </a:wholeTbl>
    <a:band2H>
      <a:tcTxStyle/>
      <a:tcStyle>
        <a:tcBdr/>
        <a:fill>
          <a:solidFill>
            <a:srgbClr val="EAE6EB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0075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0075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660075"/>
          </a:solidFill>
        </a:fill>
      </a:tcStyle>
    </a:firstRow>
  </a:tblStyle>
  <a:tblStyle styleId="{CF821DB8-F4EB-4A41-A1BA-3FCAFE7338EE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C5986"/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C5986"/>
          </a:solidFill>
        </a:fill>
      </a:tcStyle>
    </a:firstRow>
  </a:tblStyle>
  <a:tblStyle styleId="{33BA23B1-9221-436E-865A-0063620EA4FD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/>
        </a:fill>
      </a:tcStyle>
    </a:firstRow>
  </a:tblStyle>
  <a:tblStyle styleId="{2708684C-4D16-4618-839F-0558EEFCDFE6}" styleName="">
    <a:tblBg/>
    <a:wholeTb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>
          <a:latin typeface="Trebuchet MS"/>
          <a:ea typeface="Trebuchet MS"/>
          <a:cs typeface="Trebuchet MS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20" d="100"/>
          <a:sy n="120" d="100"/>
        </p:scale>
        <p:origin x="-1312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notesMaster" Target="notesMasters/notesMaster1.xml"/><Relationship Id="rId36" Type="http://schemas.openxmlformats.org/officeDocument/2006/relationships/printerSettings" Target="printerSettings/printerSettings1.bin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presProps" Target="presProps.xml"/><Relationship Id="rId38" Type="http://schemas.openxmlformats.org/officeDocument/2006/relationships/viewProps" Target="viewProps.xml"/><Relationship Id="rId39" Type="http://schemas.openxmlformats.org/officeDocument/2006/relationships/theme" Target="theme/theme1.xml"/><Relationship Id="rId4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Shape 8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85" name="Shape 8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3800953262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9" name="image1.png" descr="Overlay-TitleSlid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" y="187325"/>
            <a:ext cx="8826500" cy="6483350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Shape 10"/>
          <p:cNvSpPr>
            <a:spLocks noGrp="1"/>
          </p:cNvSpPr>
          <p:nvPr>
            <p:ph type="title"/>
          </p:nvPr>
        </p:nvSpPr>
        <p:spPr>
          <a:xfrm>
            <a:off x="1600200" y="777875"/>
            <a:ext cx="6762750" cy="3184525"/>
          </a:xfrm>
          <a:prstGeom prst="rect">
            <a:avLst/>
          </a:prstGeom>
        </p:spPr>
        <p:txBody>
          <a:bodyPr/>
          <a:lstStyle>
            <a:lvl1pPr algn="r"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1" name="Shape 11"/>
          <p:cNvSpPr>
            <a:spLocks noGrp="1"/>
          </p:cNvSpPr>
          <p:nvPr>
            <p:ph type="body" idx="1"/>
          </p:nvPr>
        </p:nvSpPr>
        <p:spPr>
          <a:xfrm>
            <a:off x="1600200" y="3966881"/>
            <a:ext cx="6762751" cy="28911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r">
              <a:spcBef>
                <a:spcPts val="600"/>
              </a:spcBef>
              <a:buSzTx/>
              <a:buFontTx/>
              <a:buNone/>
              <a:defRPr sz="1800"/>
            </a:lvl1pPr>
            <a:lvl2pPr marL="0" indent="457200" algn="r">
              <a:spcBef>
                <a:spcPts val="600"/>
              </a:spcBef>
              <a:buSzTx/>
              <a:buFontTx/>
              <a:buNone/>
              <a:defRPr sz="1800"/>
            </a:lvl2pPr>
            <a:lvl3pPr marL="0" indent="914400" algn="r">
              <a:spcBef>
                <a:spcPts val="600"/>
              </a:spcBef>
              <a:buSzTx/>
              <a:buFontTx/>
              <a:buNone/>
              <a:defRPr sz="1800"/>
            </a:lvl3pPr>
            <a:lvl4pPr marL="0" indent="1371600" algn="r">
              <a:spcBef>
                <a:spcPts val="600"/>
              </a:spcBef>
              <a:buSzTx/>
              <a:buFontTx/>
              <a:buNone/>
              <a:defRPr sz="1800"/>
            </a:lvl4pPr>
            <a:lvl5pPr marL="0" indent="1828800" algn="r">
              <a:spcBef>
                <a:spcPts val="600"/>
              </a:spcBef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2" name="Shape 1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Shape 53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54" name="image1.png" descr="Overlay-ContentCap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" y="187325"/>
            <a:ext cx="8826500" cy="6483350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Shape 55"/>
          <p:cNvSpPr>
            <a:spLocks noGrp="1"/>
          </p:cNvSpPr>
          <p:nvPr>
            <p:ph type="title"/>
          </p:nvPr>
        </p:nvSpPr>
        <p:spPr>
          <a:xfrm>
            <a:off x="779464" y="0"/>
            <a:ext cx="3657601" cy="1752600"/>
          </a:xfrm>
          <a:prstGeom prst="rect">
            <a:avLst/>
          </a:prstGeom>
        </p:spPr>
        <p:txBody>
          <a:bodyPr/>
          <a:lstStyle>
            <a:lvl1pPr algn="ctr"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6" name="Shape 56"/>
          <p:cNvSpPr>
            <a:spLocks noGrp="1"/>
          </p:cNvSpPr>
          <p:nvPr>
            <p:ph type="body" idx="1"/>
          </p:nvPr>
        </p:nvSpPr>
        <p:spPr>
          <a:xfrm>
            <a:off x="4693022" y="739587"/>
            <a:ext cx="3657601" cy="6118413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 marL="610658" indent="-328083">
              <a:defRPr sz="2000"/>
            </a:lvl2pPr>
            <a:lvl3pPr marL="891822" indent="-313972">
              <a:defRPr sz="2000"/>
            </a:lvl3pPr>
            <a:lvl4pPr marL="1174397" indent="-313972">
              <a:defRPr sz="2000"/>
            </a:lvl4pPr>
            <a:lvl5pPr marL="1456972" indent="-313972"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57" name="Shape 57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Shape 59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60" name="image5.png" descr="Overlay-PictureCapti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49262" y="187325"/>
            <a:ext cx="8535988" cy="6483350"/>
          </a:xfrm>
          <a:prstGeom prst="rect">
            <a:avLst/>
          </a:prstGeom>
          <a:ln w="12700">
            <a:miter lim="400000"/>
          </a:ln>
        </p:spPr>
      </p:pic>
      <p:sp>
        <p:nvSpPr>
          <p:cNvPr id="61" name="Shape 61"/>
          <p:cNvSpPr>
            <a:spLocks noGrp="1"/>
          </p:cNvSpPr>
          <p:nvPr>
            <p:ph type="title"/>
          </p:nvPr>
        </p:nvSpPr>
        <p:spPr>
          <a:xfrm>
            <a:off x="3886200" y="0"/>
            <a:ext cx="4476750" cy="17859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2" name="Shape 62"/>
          <p:cNvSpPr>
            <a:spLocks noGrp="1"/>
          </p:cNvSpPr>
          <p:nvPr>
            <p:ph type="body" idx="1"/>
          </p:nvPr>
        </p:nvSpPr>
        <p:spPr>
          <a:xfrm>
            <a:off x="3886124" y="1828800"/>
            <a:ext cx="4474539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3" name="Shape 6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with Caption, Alt.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66" name="image7.png" descr="Overlay-PictureCaption-Extra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" y="187325"/>
            <a:ext cx="8826500" cy="6483350"/>
          </a:xfrm>
          <a:prstGeom prst="rect">
            <a:avLst/>
          </a:prstGeom>
          <a:ln w="12700">
            <a:miter lim="400000"/>
          </a:ln>
        </p:spPr>
      </p:pic>
      <p:sp>
        <p:nvSpPr>
          <p:cNvPr id="67" name="Shape 67"/>
          <p:cNvSpPr>
            <a:spLocks noGrp="1"/>
          </p:cNvSpPr>
          <p:nvPr>
            <p:ph type="title"/>
          </p:nvPr>
        </p:nvSpPr>
        <p:spPr>
          <a:xfrm>
            <a:off x="4710953" y="0"/>
            <a:ext cx="3657601" cy="178593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4710412" y="1828800"/>
            <a:ext cx="3657601" cy="50292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600"/>
              </a:spcBef>
              <a:buSzTx/>
              <a:buFontTx/>
              <a:buNone/>
              <a:defRPr sz="1800"/>
            </a:lvl1pPr>
            <a:lvl2pPr marL="0" indent="457200">
              <a:spcBef>
                <a:spcPts val="600"/>
              </a:spcBef>
              <a:buSzTx/>
              <a:buFontTx/>
              <a:buNone/>
              <a:defRPr sz="1800"/>
            </a:lvl2pPr>
            <a:lvl3pPr marL="0" indent="914400">
              <a:spcBef>
                <a:spcPts val="600"/>
              </a:spcBef>
              <a:buSzTx/>
              <a:buFontTx/>
              <a:buNone/>
              <a:defRPr sz="1800"/>
            </a:lvl3pPr>
            <a:lvl4pPr marL="0" indent="1371600">
              <a:spcBef>
                <a:spcPts val="600"/>
              </a:spcBef>
              <a:buSzTx/>
              <a:buFontTx/>
              <a:buNone/>
              <a:defRPr sz="1800"/>
            </a:lvl4pPr>
            <a:lvl5pPr marL="0" indent="1828800">
              <a:spcBef>
                <a:spcPts val="600"/>
              </a:spcBef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9" name="Shape 6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72" name="image7.png" descr="Overlay-PictureCaption-Extras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" y="187325"/>
            <a:ext cx="8826500" cy="6483350"/>
          </a:xfrm>
          <a:prstGeom prst="rect">
            <a:avLst/>
          </a:prstGeom>
          <a:ln w="12700">
            <a:miter lim="400000"/>
          </a:ln>
        </p:spPr>
      </p:pic>
      <p:sp>
        <p:nvSpPr>
          <p:cNvPr id="73" name="Shape 73"/>
          <p:cNvSpPr>
            <a:spLocks noGrp="1"/>
          </p:cNvSpPr>
          <p:nvPr>
            <p:ph type="title"/>
          </p:nvPr>
        </p:nvSpPr>
        <p:spPr>
          <a:xfrm>
            <a:off x="808037" y="3778624"/>
            <a:ext cx="7560517" cy="1102658"/>
          </a:xfrm>
          <a:prstGeom prst="rect">
            <a:avLst/>
          </a:prstGeom>
        </p:spPr>
        <p:txBody>
          <a:bodyPr/>
          <a:lstStyle>
            <a:lvl1pPr>
              <a:defRPr sz="3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4" name="Shape 74"/>
          <p:cNvSpPr>
            <a:spLocks noGrp="1"/>
          </p:cNvSpPr>
          <p:nvPr>
            <p:ph type="body" idx="1"/>
          </p:nvPr>
        </p:nvSpPr>
        <p:spPr>
          <a:xfrm>
            <a:off x="808034" y="4827492"/>
            <a:ext cx="7559978" cy="122088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spcBef>
                <a:spcPts val="300"/>
              </a:spcBef>
              <a:buSzTx/>
              <a:buFontTx/>
              <a:buNone/>
              <a:defRPr sz="1800"/>
            </a:lvl1pPr>
            <a:lvl2pPr marL="0" indent="457200">
              <a:spcBef>
                <a:spcPts val="300"/>
              </a:spcBef>
              <a:buSzTx/>
              <a:buFontTx/>
              <a:buNone/>
              <a:defRPr sz="1800"/>
            </a:lvl2pPr>
            <a:lvl3pPr marL="0" indent="914400">
              <a:spcBef>
                <a:spcPts val="300"/>
              </a:spcBef>
              <a:buSzTx/>
              <a:buFontTx/>
              <a:buNone/>
              <a:defRPr sz="1800"/>
            </a:lvl3pPr>
            <a:lvl4pPr marL="0" indent="1371600">
              <a:spcBef>
                <a:spcPts val="300"/>
              </a:spcBef>
              <a:buSzTx/>
              <a:buFontTx/>
              <a:buNone/>
              <a:defRPr sz="1800"/>
            </a:lvl4pPr>
            <a:lvl5pPr marL="0" indent="1828800">
              <a:spcBef>
                <a:spcPts val="300"/>
              </a:spcBef>
              <a:buSzTx/>
              <a:buFontTx/>
              <a:buNone/>
              <a:defRPr sz="1800"/>
            </a:lvl5pPr>
          </a:lstStyle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One</a:t>
            </a:r>
          </a:p>
          <a:p>
            <a:pPr lvl="1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Two</a:t>
            </a:r>
          </a:p>
          <a:p>
            <a:pPr lvl="2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Three</a:t>
            </a:r>
          </a:p>
          <a:p>
            <a:pPr lvl="3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Four</a:t>
            </a:r>
          </a:p>
          <a:p>
            <a:pPr lvl="4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75" name="Shape 75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Shape 7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78" name="Shape 78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79" name="Shape 7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Shape 81"/>
          <p:cNvSpPr>
            <a:spLocks noGrp="1"/>
          </p:cNvSpPr>
          <p:nvPr>
            <p:ph type="title"/>
          </p:nvPr>
        </p:nvSpPr>
        <p:spPr>
          <a:xfrm>
            <a:off x="7328645" y="0"/>
            <a:ext cx="1358154" cy="6048375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82" name="Shape 82"/>
          <p:cNvSpPr>
            <a:spLocks noGrp="1"/>
          </p:cNvSpPr>
          <p:nvPr>
            <p:ph type="body" idx="1"/>
          </p:nvPr>
        </p:nvSpPr>
        <p:spPr>
          <a:xfrm>
            <a:off x="779462" y="779464"/>
            <a:ext cx="6170613" cy="607853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83" name="Shape 83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15" name="Shape 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16" name="Shape 1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19" name="image3.png" descr="Overlay-SectionHeader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58750" y="187325"/>
            <a:ext cx="8826500" cy="6483350"/>
          </a:xfrm>
          <a:prstGeom prst="rect">
            <a:avLst/>
          </a:prstGeom>
          <a:ln w="12700">
            <a:miter lim="400000"/>
          </a:ln>
        </p:spPr>
      </p:pic>
      <p:sp>
        <p:nvSpPr>
          <p:cNvPr id="20" name="Shape 20"/>
          <p:cNvSpPr>
            <a:spLocks noGrp="1"/>
          </p:cNvSpPr>
          <p:nvPr>
            <p:ph type="title"/>
          </p:nvPr>
        </p:nvSpPr>
        <p:spPr>
          <a:xfrm>
            <a:off x="779462" y="2591360"/>
            <a:ext cx="7583488" cy="1362076"/>
          </a:xfrm>
          <a:prstGeom prst="rect">
            <a:avLst/>
          </a:prstGeom>
        </p:spPr>
        <p:txBody>
          <a:bodyPr/>
          <a:lstStyle>
            <a:lvl1pPr>
              <a:defRPr sz="44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44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1" name="Shape 21"/>
          <p:cNvSpPr>
            <a:spLocks noGrp="1"/>
          </p:cNvSpPr>
          <p:nvPr>
            <p:ph type="body" idx="1"/>
          </p:nvPr>
        </p:nvSpPr>
        <p:spPr>
          <a:xfrm>
            <a:off x="779462" y="3950353"/>
            <a:ext cx="7583488" cy="1500188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600"/>
              </a:spcBef>
              <a:buSzTx/>
              <a:buFontTx/>
              <a:buNone/>
              <a:defRPr sz="2000"/>
            </a:lvl1pPr>
            <a:lvl2pPr marL="0" indent="457200">
              <a:spcBef>
                <a:spcPts val="600"/>
              </a:spcBef>
              <a:buSzTx/>
              <a:buFontTx/>
              <a:buNone/>
              <a:defRPr sz="2000"/>
            </a:lvl2pPr>
            <a:lvl3pPr marL="0" indent="914400">
              <a:spcBef>
                <a:spcPts val="600"/>
              </a:spcBef>
              <a:buSzTx/>
              <a:buFontTx/>
              <a:buNone/>
              <a:defRPr sz="2000"/>
            </a:lvl3pPr>
            <a:lvl4pPr marL="0" indent="1371600">
              <a:spcBef>
                <a:spcPts val="600"/>
              </a:spcBef>
              <a:buSzTx/>
              <a:buFontTx/>
              <a:buNone/>
              <a:defRPr sz="2000"/>
            </a:lvl4pPr>
            <a:lvl5pPr marL="0" indent="1828800">
              <a:spcBef>
                <a:spcPts val="600"/>
              </a:spcBef>
              <a:buSzTx/>
              <a:buFontTx/>
              <a:buNone/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2" name="Shape 2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 2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25" name="Shape 25"/>
          <p:cNvSpPr>
            <a:spLocks noGrp="1"/>
          </p:cNvSpPr>
          <p:nvPr>
            <p:ph type="body" idx="1"/>
          </p:nvPr>
        </p:nvSpPr>
        <p:spPr>
          <a:xfrm>
            <a:off x="779462" y="1828800"/>
            <a:ext cx="3657601" cy="5029200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 marL="610658" indent="-328083">
              <a:defRPr sz="2000"/>
            </a:lvl2pPr>
            <a:lvl3pPr marL="891822" indent="-313972">
              <a:defRPr sz="2000"/>
            </a:lvl3pPr>
            <a:lvl4pPr marL="1174397" indent="-313972">
              <a:defRPr sz="2000"/>
            </a:lvl4pPr>
            <a:lvl5pPr marL="1456972" indent="-313972"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26" name="Shape 2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Shape 28"/>
          <p:cNvSpPr/>
          <p:nvPr/>
        </p:nvSpPr>
        <p:spPr>
          <a:xfrm>
            <a:off x="874712" y="2285999"/>
            <a:ext cx="3562352" cy="1590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29" name="Shape 29"/>
          <p:cNvSpPr/>
          <p:nvPr/>
        </p:nvSpPr>
        <p:spPr>
          <a:xfrm>
            <a:off x="4816475" y="2286000"/>
            <a:ext cx="3565526" cy="1588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0" name="Shape 30"/>
          <p:cNvSpPr/>
          <p:nvPr/>
        </p:nvSpPr>
        <p:spPr>
          <a:xfrm>
            <a:off x="874712" y="2285999"/>
            <a:ext cx="3562352" cy="1590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1" name="Shape 31"/>
          <p:cNvSpPr/>
          <p:nvPr/>
        </p:nvSpPr>
        <p:spPr>
          <a:xfrm>
            <a:off x="4816475" y="2286000"/>
            <a:ext cx="3565526" cy="1588"/>
          </a:xfrm>
          <a:prstGeom prst="line">
            <a:avLst/>
          </a:prstGeom>
          <a:ln w="19050">
            <a:solidFill>
              <a:srgbClr val="FFFFFF"/>
            </a:solidFill>
          </a:ln>
        </p:spPr>
        <p:txBody>
          <a:bodyPr lIns="0" tIns="0" rIns="0" bIns="0"/>
          <a:lstStyle/>
          <a:p>
            <a:pPr lvl="0" defTabSz="457200">
              <a:defRPr sz="1200">
                <a:latin typeface="+mj-lt"/>
                <a:ea typeface="+mj-ea"/>
                <a:cs typeface="+mj-cs"/>
                <a:sym typeface="Helvetica"/>
              </a:defRPr>
            </a:pPr>
            <a:endParaRPr/>
          </a:p>
        </p:txBody>
      </p:sp>
      <p:sp>
        <p:nvSpPr>
          <p:cNvPr id="32" name="Shape 32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1425388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3" name="Shape 33"/>
          <p:cNvSpPr>
            <a:spLocks noGrp="1"/>
          </p:cNvSpPr>
          <p:nvPr>
            <p:ph type="body" idx="1"/>
          </p:nvPr>
        </p:nvSpPr>
        <p:spPr>
          <a:xfrm>
            <a:off x="779462" y="1425387"/>
            <a:ext cx="3657601" cy="803277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ts val="3000"/>
              </a:lnSpc>
              <a:spcBef>
                <a:spcPts val="0"/>
              </a:spcBef>
              <a:buSzTx/>
              <a:buFontTx/>
              <a:buNone/>
              <a:defRPr sz="2800"/>
            </a:lvl1pPr>
            <a:lvl2pPr marL="0" indent="457200" algn="ctr">
              <a:lnSpc>
                <a:spcPts val="3000"/>
              </a:lnSpc>
              <a:spcBef>
                <a:spcPts val="0"/>
              </a:spcBef>
              <a:buSzTx/>
              <a:buFontTx/>
              <a:buNone/>
              <a:defRPr sz="2800"/>
            </a:lvl2pPr>
            <a:lvl3pPr marL="0" indent="914400" algn="ctr">
              <a:lnSpc>
                <a:spcPts val="3000"/>
              </a:lnSpc>
              <a:spcBef>
                <a:spcPts val="0"/>
              </a:spcBef>
              <a:buSzTx/>
              <a:buFontTx/>
              <a:buNone/>
              <a:defRPr sz="2800"/>
            </a:lvl3pPr>
            <a:lvl4pPr marL="0" indent="1371600" algn="ctr">
              <a:lnSpc>
                <a:spcPts val="3000"/>
              </a:lnSpc>
              <a:spcBef>
                <a:spcPts val="0"/>
              </a:spcBef>
              <a:buSzTx/>
              <a:buFontTx/>
              <a:buNone/>
              <a:defRPr sz="2800"/>
            </a:lvl4pPr>
            <a:lvl5pPr marL="0" indent="1828800" algn="ctr">
              <a:lnSpc>
                <a:spcPts val="3000"/>
              </a:lnSpc>
              <a:spcBef>
                <a:spcPts val="0"/>
              </a:spcBef>
              <a:buSzTx/>
              <a:buFontTx/>
              <a:buNone/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4" name="Shape 34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2 Content, Top and Bot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37" name="Shape 37"/>
          <p:cNvSpPr>
            <a:spLocks noGrp="1"/>
          </p:cNvSpPr>
          <p:nvPr>
            <p:ph type="body" idx="1"/>
          </p:nvPr>
        </p:nvSpPr>
        <p:spPr>
          <a:xfrm>
            <a:off x="779462" y="1828800"/>
            <a:ext cx="7585076" cy="37719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 marL="610658" indent="-328083">
              <a:defRPr sz="2000"/>
            </a:lvl2pPr>
            <a:lvl3pPr marL="891822" indent="-313972">
              <a:defRPr sz="2000"/>
            </a:lvl3pPr>
            <a:lvl4pPr marL="1174397" indent="-313972">
              <a:defRPr sz="2000"/>
            </a:lvl4pPr>
            <a:lvl5pPr marL="1456972" indent="-313972"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38" name="Shape 38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Shape 4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1" name="Shape 41"/>
          <p:cNvSpPr>
            <a:spLocks noGrp="1"/>
          </p:cNvSpPr>
          <p:nvPr>
            <p:ph type="body" idx="1"/>
          </p:nvPr>
        </p:nvSpPr>
        <p:spPr>
          <a:xfrm>
            <a:off x="4710953" y="1828800"/>
            <a:ext cx="3657601" cy="37719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 marL="610658" indent="-328083">
              <a:defRPr sz="2000"/>
            </a:lvl2pPr>
            <a:lvl3pPr marL="891822" indent="-313972">
              <a:defRPr sz="2000"/>
            </a:lvl3pPr>
            <a:lvl4pPr marL="1174397" indent="-313972">
              <a:defRPr sz="2000"/>
            </a:lvl4pPr>
            <a:lvl5pPr marL="1456972" indent="-313972"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2" name="Shape 42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779462" y="1828800"/>
            <a:ext cx="3657601" cy="3771901"/>
          </a:xfrm>
          <a:prstGeom prst="rect">
            <a:avLst/>
          </a:prstGeom>
        </p:spPr>
        <p:txBody>
          <a:bodyPr>
            <a:normAutofit/>
          </a:bodyPr>
          <a:lstStyle>
            <a:lvl1pPr>
              <a:defRPr sz="2000"/>
            </a:lvl1pPr>
            <a:lvl2pPr marL="610658" indent="-328083">
              <a:defRPr sz="2000"/>
            </a:lvl2pPr>
            <a:lvl3pPr marL="891822" indent="-313972">
              <a:defRPr sz="2000"/>
            </a:lvl3pPr>
            <a:lvl4pPr marL="1174397" indent="-313972">
              <a:defRPr sz="2000"/>
            </a:lvl4pPr>
            <a:lvl5pPr marL="1456972" indent="-313972">
              <a:defRPr sz="20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0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46" name="Shape 46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hape 4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49" name="Shape 49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2"/>
          <p:cNvSpPr/>
          <p:nvPr/>
        </p:nvSpPr>
        <p:spPr>
          <a:xfrm>
            <a:off x="190499" y="190499"/>
            <a:ext cx="8764590" cy="647859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503" y="0"/>
                </a:moveTo>
                <a:lnTo>
                  <a:pt x="21600" y="0"/>
                </a:lnTo>
                <a:lnTo>
                  <a:pt x="21600" y="19566"/>
                </a:lnTo>
                <a:cubicBezTo>
                  <a:pt x="21600" y="20689"/>
                  <a:pt x="20927" y="21600"/>
                  <a:pt x="20097" y="21600"/>
                </a:cubicBezTo>
                <a:lnTo>
                  <a:pt x="0" y="21600"/>
                </a:lnTo>
                <a:lnTo>
                  <a:pt x="0" y="2034"/>
                </a:lnTo>
                <a:cubicBezTo>
                  <a:pt x="0" y="911"/>
                  <a:pt x="673" y="0"/>
                  <a:pt x="1503" y="0"/>
                </a:cubicBezTo>
                <a:close/>
              </a:path>
            </a:pathLst>
          </a:custGeom>
          <a:gradFill>
            <a:gsLst>
              <a:gs pos="17000">
                <a:srgbClr val="38ABED"/>
              </a:gs>
              <a:gs pos="100000">
                <a:srgbClr val="1B3861"/>
              </a:gs>
            </a:gsLst>
            <a:lin ang="5400000"/>
          </a:gradFill>
          <a:ln w="12700">
            <a:miter lim="400000"/>
          </a:ln>
        </p:spPr>
        <p:txBody>
          <a:bodyPr lIns="0" tIns="0" rIns="0" bIns="0" anchor="ctr"/>
          <a:lstStyle/>
          <a:p>
            <a:pPr lvl="0" algn="ctr">
              <a:defRPr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pPr>
            <a:endParaRPr/>
          </a:p>
        </p:txBody>
      </p:sp>
      <p:pic>
        <p:nvPicPr>
          <p:cNvPr id="3" name="image2.png" descr="Overlay-ContentSlides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150812" y="187325"/>
            <a:ext cx="8828088" cy="6481763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Shape 4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14255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Title Text</a:t>
            </a:r>
          </a:p>
        </p:txBody>
      </p:sp>
      <p:sp>
        <p:nvSpPr>
          <p:cNvPr id="5" name="Shape 5"/>
          <p:cNvSpPr>
            <a:spLocks noGrp="1"/>
          </p:cNvSpPr>
          <p:nvPr>
            <p:ph type="body" idx="1"/>
          </p:nvPr>
        </p:nvSpPr>
        <p:spPr>
          <a:xfrm>
            <a:off x="779462" y="1828800"/>
            <a:ext cx="7583488" cy="50292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One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Two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Three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Four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Body Level Five</a:t>
            </a:r>
          </a:p>
        </p:txBody>
      </p:sp>
      <p:sp>
        <p:nvSpPr>
          <p:cNvPr id="6" name="Shape 6"/>
          <p:cNvSpPr>
            <a:spLocks noGrp="1"/>
          </p:cNvSpPr>
          <p:nvPr>
            <p:ph type="sldNum" sz="quarter" idx="2"/>
          </p:nvPr>
        </p:nvSpPr>
        <p:spPr>
          <a:xfrm>
            <a:off x="8404225" y="267017"/>
            <a:ext cx="493713" cy="269241"/>
          </a:xfrm>
          <a:prstGeom prst="rect">
            <a:avLst/>
          </a:prstGeom>
          <a:ln w="12700">
            <a:miter lim="400000"/>
          </a:ln>
        </p:spPr>
        <p:txBody>
          <a:bodyPr lIns="45719" rIns="45719" anchor="ctr">
            <a:spAutoFit/>
          </a:bodyPr>
          <a:lstStyle>
            <a:lvl1pPr algn="r">
              <a:defRPr sz="1200">
                <a:solidFill>
                  <a:srgbClr val="1B3861"/>
                </a:solidFill>
                <a:latin typeface="Gill Sans Light"/>
                <a:ea typeface="Gill Sans Light"/>
                <a:cs typeface="Gill Sans Light"/>
                <a:sym typeface="Gill Sans Light"/>
              </a:defRPr>
            </a:lvl1pPr>
          </a:lstStyle>
          <a:p>
            <a:pPr lvl="0"/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 xmlns:p14="http://schemas.microsoft.com/office/powerpoint/2010/main" spd="med"/>
  <p:txStyles>
    <p:titleStyle>
      <a:lvl1pPr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1pPr>
      <a:lvl2pPr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2pPr>
      <a:lvl3pPr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3pPr>
      <a:lvl4pPr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4pPr>
      <a:lvl5pPr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5pPr>
      <a:lvl6pPr indent="457200"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6pPr>
      <a:lvl7pPr indent="914400"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7pPr>
      <a:lvl8pPr indent="1371600"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8pPr>
      <a:lvl9pPr indent="1828800">
        <a:defRPr sz="38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9pPr>
    </p:titleStyle>
    <p:bodyStyle>
      <a:lvl1pPr marL="282575" indent="-282575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1pPr>
      <a:lvl2pPr marL="607377" indent="-324802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2pPr>
      <a:lvl3pPr marL="923219" indent="-345369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3pPr>
      <a:lvl4pPr marL="1205794" indent="-345369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4pPr>
      <a:lvl5pPr marL="1488369" indent="-345369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5pPr>
      <a:lvl6pPr marL="1775530" indent="-353130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6pPr>
      <a:lvl7pPr marL="2064455" indent="-353130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7pPr>
      <a:lvl8pPr marL="2354968" indent="-353130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8pPr>
      <a:lvl9pPr marL="2635955" indent="-353130">
        <a:spcBef>
          <a:spcPts val="2000"/>
        </a:spcBef>
        <a:buSzPct val="100000"/>
        <a:buFont typeface="Wingdings 2"/>
        <a:buChar char="●"/>
        <a:defRPr sz="2200">
          <a:solidFill>
            <a:srgbClr val="FFFFFF"/>
          </a:solidFill>
          <a:latin typeface="Gill Sans Light"/>
          <a:ea typeface="Gill Sans Light"/>
          <a:cs typeface="Gill Sans Light"/>
          <a:sym typeface="Gill Sans Light"/>
        </a:defRPr>
      </a:lvl9pPr>
    </p:bodyStyle>
    <p:otherStyle>
      <a:lvl1pPr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1pPr>
      <a:lvl2pPr indent="4572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2pPr>
      <a:lvl3pPr indent="9144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3pPr>
      <a:lvl4pPr indent="13716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4pPr>
      <a:lvl5pPr indent="18288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5pPr>
      <a:lvl6pPr indent="22860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6pPr>
      <a:lvl7pPr indent="27432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7pPr>
      <a:lvl8pPr indent="32004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8pPr>
      <a:lvl9pPr indent="3657600" algn="r">
        <a:defRPr sz="1200">
          <a:solidFill>
            <a:schemeClr val="tx1"/>
          </a:solidFill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Relationship Id="rId3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20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Relationship Id="rId3" Type="http://schemas.openxmlformats.org/officeDocument/2006/relationships/image" Target="../media/image2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jpeg"/><Relationship Id="rId5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35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/>
        </p:nvSpPr>
        <p:spPr>
          <a:xfrm>
            <a:off x="3305175" y="6247130"/>
            <a:ext cx="52387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88" name="Shape 88"/>
          <p:cNvSpPr>
            <a:spLocks noGrp="1"/>
          </p:cNvSpPr>
          <p:nvPr>
            <p:ph type="title"/>
          </p:nvPr>
        </p:nvSpPr>
        <p:spPr>
          <a:xfrm>
            <a:off x="540136" y="1514225"/>
            <a:ext cx="7822815" cy="1470026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832104">
              <a:defRPr sz="1800">
                <a:solidFill>
                  <a:srgbClr val="000000"/>
                </a:solidFill>
              </a:defRPr>
            </a:pPr>
            <a:r>
              <a:rPr sz="4004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Health Policy &amp; Health Economics:</a:t>
            </a:r>
            <a:r>
              <a:rPr sz="4004">
                <a:solidFill>
                  <a:srgbClr val="FFFFFF"/>
                </a:solidFill>
              </a:rPr>
              <a:t/>
            </a:r>
            <a:br>
              <a:rPr sz="4004">
                <a:solidFill>
                  <a:srgbClr val="FFFFFF"/>
                </a:solidFill>
              </a:rPr>
            </a:br>
            <a:r>
              <a:rPr sz="2912">
                <a:solidFill>
                  <a:srgbClr val="FFFFFF"/>
                </a:solidFill>
              </a:rPr>
              <a:t>So Close and Yet So Far Away </a:t>
            </a:r>
          </a:p>
        </p:txBody>
      </p:sp>
      <p:sp>
        <p:nvSpPr>
          <p:cNvPr id="89" name="Shape 89"/>
          <p:cNvSpPr>
            <a:spLocks noGrp="1"/>
          </p:cNvSpPr>
          <p:nvPr>
            <p:ph type="body" idx="1"/>
          </p:nvPr>
        </p:nvSpPr>
        <p:spPr>
          <a:xfrm>
            <a:off x="3645644" y="3967162"/>
            <a:ext cx="4717306" cy="1752601"/>
          </a:xfrm>
          <a:prstGeom prst="rect">
            <a:avLst/>
          </a:prstGeom>
        </p:spPr>
        <p:txBody>
          <a:bodyPr/>
          <a:lstStyle/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Bill Swan, Deputy CEO</a:t>
            </a:r>
          </a:p>
          <a:p>
            <a:pPr lvl="0">
              <a:defRPr>
                <a:solidFill>
                  <a:srgbClr val="000000"/>
                </a:solidFill>
              </a:defRPr>
            </a:pPr>
            <a:r>
              <a:rPr>
                <a:solidFill>
                  <a:srgbClr val="FFFFFF"/>
                </a:solidFill>
              </a:rPr>
              <a:t>International Health Economics Association</a:t>
            </a:r>
          </a:p>
        </p:txBody>
      </p:sp>
      <p:pic>
        <p:nvPicPr>
          <p:cNvPr id="90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4881562"/>
            <a:ext cx="1905000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iHEA-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15407" y="3733583"/>
            <a:ext cx="1969586" cy="103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34393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…And So It Begins</a:t>
            </a:r>
          </a:p>
        </p:txBody>
      </p:sp>
      <p:pic>
        <p:nvPicPr>
          <p:cNvPr id="129" name="53.5.941-973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657880" y="1061556"/>
            <a:ext cx="3280553" cy="5039688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/>
          <p:nvPr/>
        </p:nvSpPr>
        <p:spPr>
          <a:xfrm>
            <a:off x="5940320" y="6241107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Shape 132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5319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Grossman Model</a:t>
            </a:r>
          </a:p>
        </p:txBody>
      </p:sp>
      <p:sp>
        <p:nvSpPr>
          <p:cNvPr id="133" name="Shape 133"/>
          <p:cNvSpPr/>
          <p:nvPr/>
        </p:nvSpPr>
        <p:spPr>
          <a:xfrm>
            <a:off x="5710927" y="62153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pic>
        <p:nvPicPr>
          <p:cNvPr id="134" name="Unknow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512700" y="3003698"/>
            <a:ext cx="3416301" cy="2374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35" name="Screen Shot 2014-12-03 at 11.52.50 A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687809" y="1027477"/>
            <a:ext cx="5754095" cy="5113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Shape 137"/>
          <p:cNvSpPr/>
          <p:nvPr/>
        </p:nvSpPr>
        <p:spPr>
          <a:xfrm>
            <a:off x="5599410" y="6243060"/>
            <a:ext cx="2728615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pic>
        <p:nvPicPr>
          <p:cNvPr id="138" name="image12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35512" y="1170364"/>
            <a:ext cx="6458688" cy="4844017"/>
          </a:xfrm>
          <a:prstGeom prst="rect">
            <a:avLst/>
          </a:prstGeom>
          <a:ln w="12700">
            <a:miter lim="400000"/>
          </a:ln>
        </p:spPr>
      </p:pic>
      <p:sp>
        <p:nvSpPr>
          <p:cNvPr id="139" name="Shape 139"/>
          <p:cNvSpPr>
            <a:spLocks noGrp="1"/>
          </p:cNvSpPr>
          <p:nvPr>
            <p:ph type="title"/>
          </p:nvPr>
        </p:nvSpPr>
        <p:spPr>
          <a:xfrm>
            <a:off x="779463" y="381000"/>
            <a:ext cx="7442596" cy="67498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905255">
              <a:defRPr sz="3762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62">
                <a:solidFill>
                  <a:srgbClr val="FFFFFF"/>
                </a:solidFill>
              </a:rPr>
              <a:t>“The” Diagram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/>
          <p:nvPr/>
        </p:nvSpPr>
        <p:spPr>
          <a:xfrm>
            <a:off x="5268416" y="6183630"/>
            <a:ext cx="305960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142" name="Shape 142"/>
          <p:cNvSpPr>
            <a:spLocks noGrp="1"/>
          </p:cNvSpPr>
          <p:nvPr>
            <p:ph type="title"/>
          </p:nvPr>
        </p:nvSpPr>
        <p:spPr>
          <a:xfrm>
            <a:off x="780257" y="279400"/>
            <a:ext cx="7583486" cy="673299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905255">
              <a:defRPr sz="3762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62">
                <a:solidFill>
                  <a:srgbClr val="FFFFFF"/>
                </a:solidFill>
              </a:rPr>
              <a:t>Academic Output &amp; Integrity</a:t>
            </a:r>
          </a:p>
        </p:txBody>
      </p:sp>
      <p:sp>
        <p:nvSpPr>
          <p:cNvPr id="143" name="Shape 143"/>
          <p:cNvSpPr>
            <a:spLocks noGrp="1"/>
          </p:cNvSpPr>
          <p:nvPr>
            <p:ph type="body" idx="1"/>
          </p:nvPr>
        </p:nvSpPr>
        <p:spPr>
          <a:xfrm>
            <a:off x="779463" y="962421"/>
            <a:ext cx="7583486" cy="346258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Health, Education &amp; Welfare Papers” fell 2.6% to 1.1% 1886-1963 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Health Papers Increased 3% to15% from 1969-1990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Medline: 50 (1966-74), 2900 (1975-83), 7550 (1984-1992)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Increase of 350% for Health Papers in EconLit 1991-2000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Wagstaff/Culyer: 69-80 (1K), 90 (4K), 2000 (14K), 2010 (33K)</a:t>
            </a:r>
          </a:p>
        </p:txBody>
      </p:sp>
      <p:pic>
        <p:nvPicPr>
          <p:cNvPr id="144" name="Screen Shot 2014-12-02 at 3.19.3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10367" y="3684323"/>
            <a:ext cx="3178398" cy="286860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>
            <a:spLocks noGrp="1"/>
          </p:cNvSpPr>
          <p:nvPr>
            <p:ph type="title"/>
          </p:nvPr>
        </p:nvSpPr>
        <p:spPr>
          <a:xfrm>
            <a:off x="780256" y="88900"/>
            <a:ext cx="7583488" cy="908993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Academic Health Economists</a:t>
            </a:r>
          </a:p>
        </p:txBody>
      </p:sp>
      <p:pic>
        <p:nvPicPr>
          <p:cNvPr id="147" name="Academic Health Economis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6290" y="1726318"/>
            <a:ext cx="6797133" cy="3405364"/>
          </a:xfrm>
          <a:prstGeom prst="rect">
            <a:avLst/>
          </a:prstGeom>
          <a:ln w="12700">
            <a:miter lim="400000"/>
          </a:ln>
        </p:spPr>
      </p:pic>
      <p:sp>
        <p:nvSpPr>
          <p:cNvPr id="148" name="Shape 148"/>
          <p:cNvSpPr/>
          <p:nvPr/>
        </p:nvSpPr>
        <p:spPr>
          <a:xfrm>
            <a:off x="5699020" y="62153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Shape 15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Health Policy-Makers</a:t>
            </a:r>
          </a:p>
        </p:txBody>
      </p:sp>
      <p:pic>
        <p:nvPicPr>
          <p:cNvPr id="151" name="Politician Policy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345013" y="1857716"/>
            <a:ext cx="6439687" cy="3142568"/>
          </a:xfrm>
          <a:prstGeom prst="rect">
            <a:avLst/>
          </a:prstGeom>
          <a:ln w="12700">
            <a:miter lim="400000"/>
          </a:ln>
        </p:spPr>
      </p:pic>
      <p:sp>
        <p:nvSpPr>
          <p:cNvPr id="152" name="Shape 152"/>
          <p:cNvSpPr/>
          <p:nvPr/>
        </p:nvSpPr>
        <p:spPr>
          <a:xfrm>
            <a:off x="5724420" y="62153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What is Health Policy?</a:t>
            </a:r>
          </a:p>
        </p:txBody>
      </p:sp>
      <p:sp>
        <p:nvSpPr>
          <p:cNvPr id="155" name="Shape 155"/>
          <p:cNvSpPr>
            <a:spLocks noGrp="1"/>
          </p:cNvSpPr>
          <p:nvPr>
            <p:ph type="body" idx="1"/>
          </p:nvPr>
        </p:nvSpPr>
        <p:spPr>
          <a:xfrm>
            <a:off x="779462" y="1828800"/>
            <a:ext cx="7583488" cy="375672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Decisions Made to Achieve Specific Health and Health Care Goals Within Society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Categories: Public Health, Personal Health, Pharmaceutical, Hospital, Provider, etc., etc.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Levels May Include Financing and Delivery of Health Care, Access, Quality of Care, Equity, etc., etc.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Health Often Viewed as the Third Rail of Politics</a:t>
            </a:r>
          </a:p>
        </p:txBody>
      </p:sp>
      <p:sp>
        <p:nvSpPr>
          <p:cNvPr id="156" name="Shape 156"/>
          <p:cNvSpPr/>
          <p:nvPr/>
        </p:nvSpPr>
        <p:spPr>
          <a:xfrm>
            <a:off x="5699020" y="62153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Shape 158"/>
          <p:cNvSpPr>
            <a:spLocks noGrp="1"/>
          </p:cNvSpPr>
          <p:nvPr>
            <p:ph type="title"/>
          </p:nvPr>
        </p:nvSpPr>
        <p:spPr>
          <a:xfrm>
            <a:off x="779462" y="0"/>
            <a:ext cx="7874646" cy="1219498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What Drives/Impacts Health Policy?</a:t>
            </a:r>
          </a:p>
        </p:txBody>
      </p:sp>
      <p:sp>
        <p:nvSpPr>
          <p:cNvPr id="159" name="Shape 159"/>
          <p:cNvSpPr>
            <a:spLocks noGrp="1"/>
          </p:cNvSpPr>
          <p:nvPr>
            <p:ph type="body" idx="1"/>
          </p:nvPr>
        </p:nvSpPr>
        <p:spPr>
          <a:xfrm>
            <a:off x="779462" y="1828799"/>
            <a:ext cx="7583488" cy="3983356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Politics &amp; Ideology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Bureaucracy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Perceptions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Demographics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“Decision-Based Evidence Making”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“Zombies”</a:t>
            </a:r>
          </a:p>
        </p:txBody>
      </p:sp>
      <p:sp>
        <p:nvSpPr>
          <p:cNvPr id="160" name="Shape 160"/>
          <p:cNvSpPr/>
          <p:nvPr/>
        </p:nvSpPr>
        <p:spPr>
          <a:xfrm>
            <a:off x="5686320" y="62153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Who Really Makes Health Policy?</a:t>
            </a:r>
          </a:p>
        </p:txBody>
      </p:sp>
      <p:pic>
        <p:nvPicPr>
          <p:cNvPr id="163" name="yes-minister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617225" y="1473735"/>
            <a:ext cx="5909550" cy="4491257"/>
          </a:xfrm>
          <a:prstGeom prst="rect">
            <a:avLst/>
          </a:prstGeom>
        </p:spPr>
      </p:pic>
      <p:sp>
        <p:nvSpPr>
          <p:cNvPr id="164" name="Shape 164"/>
          <p:cNvSpPr/>
          <p:nvPr/>
        </p:nvSpPr>
        <p:spPr>
          <a:xfrm>
            <a:off x="5699020" y="6229052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1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163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Shape 166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2223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Perceptions</a:t>
            </a:r>
          </a:p>
        </p:txBody>
      </p:sp>
      <p:pic>
        <p:nvPicPr>
          <p:cNvPr id="167" name="Screen Shot 2014-12-02 at 4.38.46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90277" y="1115286"/>
            <a:ext cx="7306464" cy="4627428"/>
          </a:xfrm>
          <a:prstGeom prst="rect">
            <a:avLst/>
          </a:prstGeom>
          <a:ln w="12700">
            <a:miter lim="400000"/>
          </a:ln>
        </p:spPr>
      </p:pic>
      <p:sp>
        <p:nvSpPr>
          <p:cNvPr id="168" name="Shape 168"/>
          <p:cNvSpPr/>
          <p:nvPr/>
        </p:nvSpPr>
        <p:spPr>
          <a:xfrm>
            <a:off x="5686320" y="62026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Shape 93"/>
          <p:cNvSpPr/>
          <p:nvPr/>
        </p:nvSpPr>
        <p:spPr>
          <a:xfrm>
            <a:off x="3101975" y="6196330"/>
            <a:ext cx="52387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94" name="Shape 94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6" cy="690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What I’ll Do</a:t>
            </a:r>
          </a:p>
        </p:txBody>
      </p:sp>
      <p:sp>
        <p:nvSpPr>
          <p:cNvPr id="95" name="Shape 95"/>
          <p:cNvSpPr>
            <a:spLocks noGrp="1"/>
          </p:cNvSpPr>
          <p:nvPr>
            <p:ph type="body" idx="1"/>
          </p:nvPr>
        </p:nvSpPr>
        <p:spPr>
          <a:xfrm>
            <a:off x="779463" y="1828800"/>
            <a:ext cx="7583486" cy="4208463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Who I Am? What is iHEA?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What is Health Economics? History &amp; Status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What is Health Policy?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What Happens When They Intersect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Shape 170"/>
          <p:cNvSpPr/>
          <p:nvPr/>
        </p:nvSpPr>
        <p:spPr>
          <a:xfrm>
            <a:off x="5404891" y="6209030"/>
            <a:ext cx="291043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171" name="Shape 171"/>
          <p:cNvSpPr>
            <a:spLocks noGrp="1"/>
          </p:cNvSpPr>
          <p:nvPr>
            <p:ph type="title"/>
          </p:nvPr>
        </p:nvSpPr>
        <p:spPr>
          <a:xfrm>
            <a:off x="773113" y="228600"/>
            <a:ext cx="7583487" cy="1202135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 defTabSz="877823">
              <a:defRPr sz="1800">
                <a:solidFill>
                  <a:srgbClr val="000000"/>
                </a:solidFill>
              </a:defRPr>
            </a:pPr>
            <a:r>
              <a:rPr sz="3648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Health Policy vs Demographics: </a:t>
            </a:r>
          </a:p>
          <a:p>
            <a:pPr lvl="0" defTabSz="877823">
              <a:defRPr sz="1800">
                <a:solidFill>
                  <a:srgbClr val="000000"/>
                </a:solidFill>
              </a:defRPr>
            </a:pPr>
            <a:r>
              <a:rPr sz="3648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Turkey 2012</a:t>
            </a:r>
          </a:p>
        </p:txBody>
      </p:sp>
      <p:pic>
        <p:nvPicPr>
          <p:cNvPr id="172" name="image13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30424" y="1656974"/>
            <a:ext cx="4451935" cy="432581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>
            <a:spLocks noGrp="1"/>
          </p:cNvSpPr>
          <p:nvPr>
            <p:ph type="title"/>
          </p:nvPr>
        </p:nvSpPr>
        <p:spPr>
          <a:xfrm>
            <a:off x="773112" y="152400"/>
            <a:ext cx="7583488" cy="114558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Health Policy vs Demographics: Canada 2012</a:t>
            </a:r>
          </a:p>
        </p:txBody>
      </p:sp>
      <p:pic>
        <p:nvPicPr>
          <p:cNvPr id="175" name="Unknow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81155" y="1647979"/>
            <a:ext cx="5781690" cy="4019242"/>
          </a:xfrm>
          <a:prstGeom prst="rect">
            <a:avLst/>
          </a:prstGeom>
          <a:ln w="12700">
            <a:miter lim="400000"/>
          </a:ln>
        </p:spPr>
      </p:pic>
      <p:sp>
        <p:nvSpPr>
          <p:cNvPr id="176" name="Shape 176"/>
          <p:cNvSpPr/>
          <p:nvPr/>
        </p:nvSpPr>
        <p:spPr>
          <a:xfrm>
            <a:off x="5686320" y="62280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Shape 178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105926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Health Policy vs Demographics</a:t>
            </a:r>
          </a:p>
        </p:txBody>
      </p:sp>
      <p:pic>
        <p:nvPicPr>
          <p:cNvPr id="179" name="41MHF15EG5L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066752" y="1272579"/>
            <a:ext cx="3010496" cy="4642811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Shape 180"/>
          <p:cNvSpPr/>
          <p:nvPr/>
        </p:nvSpPr>
        <p:spPr>
          <a:xfrm>
            <a:off x="5699020" y="62280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2720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Intersection?</a:t>
            </a:r>
          </a:p>
        </p:txBody>
      </p:sp>
      <p:pic>
        <p:nvPicPr>
          <p:cNvPr id="183" name="Academic Health Economis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5590" y="1578044"/>
            <a:ext cx="4037529" cy="2022802"/>
          </a:xfrm>
          <a:prstGeom prst="rect">
            <a:avLst/>
          </a:prstGeom>
          <a:ln w="12700">
            <a:miter lim="400000"/>
          </a:ln>
        </p:spPr>
      </p:pic>
      <p:pic>
        <p:nvPicPr>
          <p:cNvPr id="184" name="Politician Policy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12013" y="3309642"/>
            <a:ext cx="4037529" cy="1970314"/>
          </a:xfrm>
          <a:prstGeom prst="rect">
            <a:avLst/>
          </a:prstGeom>
          <a:ln w="12700">
            <a:miter lim="400000"/>
          </a:ln>
        </p:spPr>
      </p:pic>
      <p:sp>
        <p:nvSpPr>
          <p:cNvPr id="185" name="Shape 185"/>
          <p:cNvSpPr/>
          <p:nvPr/>
        </p:nvSpPr>
        <p:spPr>
          <a:xfrm>
            <a:off x="5699020" y="61899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>
            <a:spLocks noGrp="1"/>
          </p:cNvSpPr>
          <p:nvPr>
            <p:ph type="title"/>
          </p:nvPr>
        </p:nvSpPr>
        <p:spPr>
          <a:xfrm>
            <a:off x="779462" y="233709"/>
            <a:ext cx="7583488" cy="64417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Health, Economics &amp; Policy</a:t>
            </a:r>
          </a:p>
        </p:txBody>
      </p:sp>
      <p:pic>
        <p:nvPicPr>
          <p:cNvPr id="188" name="google-trends-callout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33946" y="927098"/>
            <a:ext cx="8261821" cy="5272696"/>
          </a:xfrm>
          <a:prstGeom prst="rect">
            <a:avLst/>
          </a:prstGeom>
          <a:ln w="12700">
            <a:miter lim="400000"/>
          </a:ln>
        </p:spPr>
      </p:pic>
      <p:sp>
        <p:nvSpPr>
          <p:cNvPr id="189" name="Shape 189"/>
          <p:cNvSpPr/>
          <p:nvPr/>
        </p:nvSpPr>
        <p:spPr>
          <a:xfrm>
            <a:off x="5724420" y="6249004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Shape 191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34939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Canada</a:t>
            </a:r>
          </a:p>
        </p:txBody>
      </p:sp>
      <p:pic>
        <p:nvPicPr>
          <p:cNvPr id="192" name="Unknown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83896" y="4365525"/>
            <a:ext cx="2580622" cy="1711065"/>
          </a:xfrm>
          <a:prstGeom prst="rect">
            <a:avLst/>
          </a:prstGeom>
          <a:ln w="12700">
            <a:miter lim="400000"/>
          </a:ln>
        </p:spPr>
      </p:pic>
      <p:pic>
        <p:nvPicPr>
          <p:cNvPr id="193" name="Unknow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277471" y="675382"/>
            <a:ext cx="2032001" cy="304800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Shape 194"/>
          <p:cNvSpPr>
            <a:spLocks noGrp="1"/>
          </p:cNvSpPr>
          <p:nvPr>
            <p:ph type="body" idx="1"/>
          </p:nvPr>
        </p:nvSpPr>
        <p:spPr>
          <a:xfrm>
            <a:off x="773112" y="934045"/>
            <a:ext cx="6002189" cy="4087664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Hall Commission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Lalonde Report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Province Led/Federal Fiscal Lever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Canada Health Act 1982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Malaise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Arguably Worst Single-Payer System in the World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Jack Boan</a:t>
            </a:r>
          </a:p>
        </p:txBody>
      </p:sp>
      <p:sp>
        <p:nvSpPr>
          <p:cNvPr id="195" name="Shape 195"/>
          <p:cNvSpPr/>
          <p:nvPr/>
        </p:nvSpPr>
        <p:spPr>
          <a:xfrm>
            <a:off x="5699020" y="62153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6584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Indonesia</a:t>
            </a:r>
          </a:p>
        </p:txBody>
      </p:sp>
      <p:sp>
        <p:nvSpPr>
          <p:cNvPr id="198" name="Shape 198"/>
          <p:cNvSpPr>
            <a:spLocks noGrp="1"/>
          </p:cNvSpPr>
          <p:nvPr>
            <p:ph type="body" idx="1"/>
          </p:nvPr>
        </p:nvSpPr>
        <p:spPr>
          <a:xfrm>
            <a:off x="665162" y="1535459"/>
            <a:ext cx="7583488" cy="2553941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247 Million Citizens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18,000 Islands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700 Languages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Hasbullah Thabrany</a:t>
            </a:r>
          </a:p>
        </p:txBody>
      </p:sp>
      <p:pic>
        <p:nvPicPr>
          <p:cNvPr id="199" name="Screen Shot 2014-12-03 at 4.26.42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70081" y="1530762"/>
            <a:ext cx="5153548" cy="3796476"/>
          </a:xfrm>
          <a:prstGeom prst="rect">
            <a:avLst/>
          </a:prstGeom>
          <a:ln w="12700">
            <a:miter lim="400000"/>
          </a:ln>
        </p:spPr>
      </p:pic>
      <p:sp>
        <p:nvSpPr>
          <p:cNvPr id="200" name="Shape 200"/>
          <p:cNvSpPr/>
          <p:nvPr/>
        </p:nvSpPr>
        <p:spPr>
          <a:xfrm>
            <a:off x="5660920" y="62280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pic>
        <p:nvPicPr>
          <p:cNvPr id="201" name="Unknown.jp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70719" y="3782814"/>
            <a:ext cx="1706785" cy="227571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Shape 203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88517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Taiwan</a:t>
            </a:r>
          </a:p>
        </p:txBody>
      </p:sp>
      <p:pic>
        <p:nvPicPr>
          <p:cNvPr id="204" name="Screen Shot 2014-12-02 at 4.44.09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91062" y="2309601"/>
            <a:ext cx="3765902" cy="201227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5" name="Screen Shot 2014-12-02 at 4.43.27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291062" y="1406529"/>
            <a:ext cx="3765902" cy="759135"/>
          </a:xfrm>
          <a:prstGeom prst="rect">
            <a:avLst/>
          </a:prstGeom>
          <a:ln w="12700">
            <a:miter lim="400000"/>
          </a:ln>
        </p:spPr>
      </p:pic>
      <p:sp>
        <p:nvSpPr>
          <p:cNvPr id="206" name="Shape 206"/>
          <p:cNvSpPr/>
          <p:nvPr/>
        </p:nvSpPr>
        <p:spPr>
          <a:xfrm>
            <a:off x="5711720" y="6150961"/>
            <a:ext cx="262276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207" name="Shape 207"/>
          <p:cNvSpPr>
            <a:spLocks noGrp="1"/>
          </p:cNvSpPr>
          <p:nvPr>
            <p:ph type="body" idx="1"/>
          </p:nvPr>
        </p:nvSpPr>
        <p:spPr>
          <a:xfrm>
            <a:off x="735012" y="1371600"/>
            <a:ext cx="6002189" cy="3700909"/>
          </a:xfrm>
          <a:prstGeom prst="rect">
            <a:avLst/>
          </a:prstGeom>
        </p:spPr>
        <p:txBody>
          <a:bodyPr lIns="0" tIns="0" rIns="0" bIns="0"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National Health Insurance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Data, Data, Data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Bill Hsiao/Uwe Reinhardt</a:t>
            </a:r>
          </a:p>
        </p:txBody>
      </p:sp>
      <p:pic>
        <p:nvPicPr>
          <p:cNvPr id="208" name="Unknown-1.jp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37393" y="3436153"/>
            <a:ext cx="1691631" cy="16916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09" name="images.jp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98970" y="3275831"/>
            <a:ext cx="1322145" cy="201227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Shape 211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7472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Whoops!?</a:t>
            </a:r>
          </a:p>
        </p:txBody>
      </p:sp>
      <p:pic>
        <p:nvPicPr>
          <p:cNvPr id="212" name="Screen Shot 2014-12-02 at 4.07.17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16411" y="1151712"/>
            <a:ext cx="5911178" cy="4873981"/>
          </a:xfrm>
          <a:prstGeom prst="rect">
            <a:avLst/>
          </a:prstGeom>
          <a:ln w="12700">
            <a:miter lim="400000"/>
          </a:ln>
        </p:spPr>
      </p:pic>
      <p:sp>
        <p:nvSpPr>
          <p:cNvPr id="213" name="Shape 213"/>
          <p:cNvSpPr/>
          <p:nvPr/>
        </p:nvSpPr>
        <p:spPr>
          <a:xfrm>
            <a:off x="5686320" y="62026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57610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RAWP</a:t>
            </a:r>
          </a:p>
        </p:txBody>
      </p:sp>
      <p:pic>
        <p:nvPicPr>
          <p:cNvPr id="216" name="Screen Shot 2014-12-02 at 4.40.45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62418" y="1295057"/>
            <a:ext cx="6804877" cy="4582876"/>
          </a:xfrm>
          <a:prstGeom prst="rect">
            <a:avLst/>
          </a:prstGeom>
          <a:ln w="12700">
            <a:miter lim="400000"/>
          </a:ln>
        </p:spPr>
      </p:pic>
      <p:sp>
        <p:nvSpPr>
          <p:cNvPr id="217" name="Shape 217"/>
          <p:cNvSpPr/>
          <p:nvPr/>
        </p:nvSpPr>
        <p:spPr>
          <a:xfrm>
            <a:off x="5711720" y="62153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Shape 97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4049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What iHEA Does</a:t>
            </a:r>
          </a:p>
        </p:txBody>
      </p:sp>
      <p:sp>
        <p:nvSpPr>
          <p:cNvPr id="98" name="Shape 98"/>
          <p:cNvSpPr>
            <a:spLocks noGrp="1"/>
          </p:cNvSpPr>
          <p:nvPr>
            <p:ph type="body" idx="1"/>
          </p:nvPr>
        </p:nvSpPr>
        <p:spPr>
          <a:xfrm>
            <a:off x="773112" y="1358900"/>
            <a:ext cx="7583488" cy="5029200"/>
          </a:xfrm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Past iHEA Conferences: Vancouver, Rotterdam, York, San Francisco, Barcelona, Copenhagen, Beijing, Toronto, Sydney, Dublin (with ECHE)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Upcoming iHEA Conferences: Milan, Boston, Basel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Conference Support: ASHEcon (Madison, Duke, Cornell), ECHE (Helsinki, Zürich), Health Systems Global (Beijing)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Web Site: New Update Pending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Membership Services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Investigating: Webinars, Official iHEA Journal</a:t>
            </a:r>
          </a:p>
        </p:txBody>
      </p:sp>
      <p:pic>
        <p:nvPicPr>
          <p:cNvPr id="99" name="Thomas-Getzen1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389424" y="4064265"/>
            <a:ext cx="1442244" cy="1936486"/>
          </a:xfrm>
          <a:prstGeom prst="rect">
            <a:avLst/>
          </a:prstGeom>
          <a:ln w="12700">
            <a:miter lim="400000"/>
          </a:ln>
        </p:spPr>
      </p:pic>
      <p:sp>
        <p:nvSpPr>
          <p:cNvPr id="100" name="Shape 100"/>
          <p:cNvSpPr/>
          <p:nvPr/>
        </p:nvSpPr>
        <p:spPr>
          <a:xfrm>
            <a:off x="5755377" y="6202680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1072506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What Ken Arrow Learned …</a:t>
            </a:r>
          </a:p>
        </p:txBody>
      </p:sp>
      <p:pic>
        <p:nvPicPr>
          <p:cNvPr id="220" name="Interview with Kenneth Arrow - 00.06.25.07-00.08.40.20.mov"/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/>
          </a:blip>
          <a:stretch>
            <a:fillRect/>
          </a:stretch>
        </p:blipFill>
        <p:spPr>
          <a:xfrm>
            <a:off x="1016124" y="1432838"/>
            <a:ext cx="7097464" cy="3992324"/>
          </a:xfrm>
          <a:prstGeom prst="rect">
            <a:avLst/>
          </a:prstGeom>
        </p:spPr>
      </p:pic>
      <p:sp>
        <p:nvSpPr>
          <p:cNvPr id="221" name="Shape 221"/>
          <p:cNvSpPr/>
          <p:nvPr/>
        </p:nvSpPr>
        <p:spPr>
          <a:xfrm>
            <a:off x="5699020" y="62153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0" fill="hold"/>
                                        <p:tgtEl>
                                          <p:spTgt spid="2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20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Shape 223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18965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Winning Conditions?</a:t>
            </a:r>
          </a:p>
        </p:txBody>
      </p:sp>
      <p:sp>
        <p:nvSpPr>
          <p:cNvPr id="224" name="Shape 224"/>
          <p:cNvSpPr>
            <a:spLocks noGrp="1"/>
          </p:cNvSpPr>
          <p:nvPr>
            <p:ph type="body" idx="1"/>
          </p:nvPr>
        </p:nvSpPr>
        <p:spPr>
          <a:xfrm>
            <a:off x="2703215" y="3695629"/>
            <a:ext cx="4935835" cy="2296469"/>
          </a:xfrm>
          <a:prstGeom prst="rect">
            <a:avLst/>
          </a:prstGeom>
        </p:spPr>
        <p:txBody>
          <a:bodyPr/>
          <a:lstStyle/>
          <a:p>
            <a:pPr lvl="0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200" i="1">
                <a:solidFill>
                  <a:srgbClr val="FFFFFF"/>
                </a:solidFill>
              </a:rPr>
              <a:t>“…the best ideas come from careful and continuous social exploration”</a:t>
            </a:r>
          </a:p>
          <a:p>
            <a:pPr lvl="0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200" i="1">
                <a:solidFill>
                  <a:srgbClr val="FFFFFF"/>
                </a:solidFill>
              </a:rPr>
              <a:t>“The most consistently creative and insightful people are explorers.”</a:t>
            </a:r>
          </a:p>
          <a:p>
            <a:pPr lvl="0" defTabSz="457200">
              <a:spcBef>
                <a:spcPts val="0"/>
              </a:spcBef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2200" i="1">
                <a:solidFill>
                  <a:srgbClr val="FFFFFF"/>
                </a:solidFill>
              </a:rPr>
              <a:t>“…they seek out people with </a:t>
            </a:r>
            <a:r>
              <a:rPr sz="2200" i="1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different</a:t>
            </a:r>
            <a:r>
              <a:rPr sz="2200" i="1">
                <a:solidFill>
                  <a:srgbClr val="FFFFFF"/>
                </a:solidFill>
              </a:rPr>
              <a:t> views and </a:t>
            </a:r>
            <a:r>
              <a:rPr sz="2200" i="1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different</a:t>
            </a:r>
            <a:r>
              <a:rPr sz="2200" i="1">
                <a:solidFill>
                  <a:srgbClr val="FFFFFF"/>
                </a:solidFill>
              </a:rPr>
              <a:t> ideas.”</a:t>
            </a:r>
          </a:p>
        </p:txBody>
      </p:sp>
      <p:pic>
        <p:nvPicPr>
          <p:cNvPr id="225" name="pasted-image.pdf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04850" y="3632200"/>
            <a:ext cx="1781530" cy="2677328"/>
          </a:xfrm>
          <a:prstGeom prst="rect">
            <a:avLst/>
          </a:prstGeom>
          <a:ln w="12700">
            <a:miter lim="400000"/>
          </a:ln>
        </p:spPr>
      </p:pic>
      <p:sp>
        <p:nvSpPr>
          <p:cNvPr id="226" name="Shape 226"/>
          <p:cNvSpPr/>
          <p:nvPr/>
        </p:nvSpPr>
        <p:spPr>
          <a:xfrm>
            <a:off x="5914920" y="60502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227" name="Shape 227"/>
          <p:cNvSpPr/>
          <p:nvPr/>
        </p:nvSpPr>
        <p:spPr>
          <a:xfrm>
            <a:off x="779462" y="1002258"/>
            <a:ext cx="7583488" cy="33424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/>
          <a:lstStyle/>
          <a:p>
            <a:pPr marL="282575" lvl="0" indent="-282575">
              <a:spcBef>
                <a:spcPts val="2000"/>
              </a:spcBef>
              <a:buSzPct val="100000"/>
              <a:buFont typeface="Wingdings 2"/>
              <a:buChar char="●"/>
            </a:pPr>
            <a:r>
              <a:rPr sz="2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Political Champion</a:t>
            </a:r>
          </a:p>
          <a:p>
            <a:pPr marL="282575" lvl="0" indent="-282575">
              <a:spcBef>
                <a:spcPts val="2000"/>
              </a:spcBef>
              <a:buSzPct val="100000"/>
              <a:buFont typeface="Wingdings 2"/>
              <a:buChar char="●"/>
            </a:pPr>
            <a:r>
              <a:rPr sz="2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Research Champion</a:t>
            </a:r>
          </a:p>
          <a:p>
            <a:pPr marL="282575" lvl="0" indent="-282575">
              <a:spcBef>
                <a:spcPts val="2000"/>
              </a:spcBef>
              <a:buSzPct val="100000"/>
              <a:buFont typeface="Wingdings 2"/>
              <a:buChar char="●"/>
            </a:pPr>
            <a:r>
              <a:rPr sz="2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Long-Term Commitment</a:t>
            </a:r>
          </a:p>
          <a:p>
            <a:pPr marL="282575" lvl="0" indent="-282575">
              <a:spcBef>
                <a:spcPts val="2000"/>
              </a:spcBef>
              <a:buSzPct val="100000"/>
              <a:buFont typeface="Wingdings 2"/>
              <a:buChar char="●"/>
            </a:pPr>
            <a:r>
              <a:rPr sz="2200">
                <a:solidFill>
                  <a:srgbClr val="FFFFFF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Luck (alignment of ideology, accidental meeting, right place/right time, etc., etc.)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iHEA-Milano-Poster.jp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273610" y="358414"/>
            <a:ext cx="4386980" cy="6141172"/>
          </a:xfrm>
          <a:prstGeom prst="rect">
            <a:avLst/>
          </a:prstGeom>
          <a:ln w="12700">
            <a:miter lim="400000"/>
          </a:ln>
        </p:spPr>
      </p:pic>
      <p:sp>
        <p:nvSpPr>
          <p:cNvPr id="230" name="Shape 230"/>
          <p:cNvSpPr/>
          <p:nvPr/>
        </p:nvSpPr>
        <p:spPr>
          <a:xfrm>
            <a:off x="5711720" y="62280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/>
          <p:nvPr/>
        </p:nvSpPr>
        <p:spPr>
          <a:xfrm>
            <a:off x="5540771" y="6196330"/>
            <a:ext cx="2812654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233" name="Shape 233"/>
          <p:cNvSpPr>
            <a:spLocks noGrp="1"/>
          </p:cNvSpPr>
          <p:nvPr>
            <p:ph type="body" idx="1"/>
          </p:nvPr>
        </p:nvSpPr>
        <p:spPr>
          <a:xfrm>
            <a:off x="214313" y="2008188"/>
            <a:ext cx="8148636" cy="505522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marL="0" indent="0" algn="ctr">
              <a:buSzTx/>
              <a:buNone/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Thank You – Sağ Olun</a:t>
            </a:r>
          </a:p>
        </p:txBody>
      </p:sp>
      <p:pic>
        <p:nvPicPr>
          <p:cNvPr id="234" name="image10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336130" y="4437569"/>
            <a:ext cx="1905001" cy="838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" name="iHEA-logo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303838" y="3187483"/>
            <a:ext cx="1969586" cy="103403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Shape 102"/>
          <p:cNvSpPr>
            <a:spLocks noGrp="1"/>
          </p:cNvSpPr>
          <p:nvPr>
            <p:ph type="title"/>
          </p:nvPr>
        </p:nvSpPr>
        <p:spPr>
          <a:xfrm>
            <a:off x="779462" y="264666"/>
            <a:ext cx="7583488" cy="680244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If Only It Were So …</a:t>
            </a:r>
          </a:p>
        </p:txBody>
      </p:sp>
      <p:sp>
        <p:nvSpPr>
          <p:cNvPr id="103" name="Shape 103"/>
          <p:cNvSpPr>
            <a:spLocks noGrp="1"/>
          </p:cNvSpPr>
          <p:nvPr>
            <p:ph type="body" idx="1"/>
          </p:nvPr>
        </p:nvSpPr>
        <p:spPr>
          <a:xfrm>
            <a:off x="773112" y="1419820"/>
            <a:ext cx="7583488" cy="4663480"/>
          </a:xfrm>
          <a:prstGeom prst="rect">
            <a:avLst/>
          </a:prstGeom>
        </p:spPr>
        <p:txBody>
          <a:bodyPr/>
          <a:lstStyle/>
          <a:p>
            <a:pPr marL="0" lvl="0" indent="0"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“The art of economics consists in looking not merely at the immediate but at the longer effects of any act or policy; it consists in tracing the consequences of that policy not merely for one group but for all groups”</a:t>
            </a:r>
          </a:p>
          <a:p>
            <a:pPr marL="0" lvl="0" indent="0">
              <a:buSzTx/>
              <a:buFontTx/>
              <a:buNone/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FFFFFF"/>
                </a:solidFill>
              </a:rPr>
              <a:t>- from </a:t>
            </a:r>
            <a:r>
              <a:rPr sz="3600">
                <a:solidFill>
                  <a:srgbClr val="FFFFFF"/>
                </a:solidFill>
                <a:latin typeface="Gill Sans SemiBold"/>
                <a:ea typeface="Gill Sans SemiBold"/>
                <a:cs typeface="Gill Sans SemiBold"/>
                <a:sym typeface="Gill Sans SemiBold"/>
              </a:rPr>
              <a:t>Economics in One Lesson, </a:t>
            </a:r>
            <a:r>
              <a:rPr sz="3600">
                <a:solidFill>
                  <a:srgbClr val="FFFFFF"/>
                </a:solidFill>
              </a:rPr>
              <a:t>Henry Hazlitt,1946</a:t>
            </a:r>
          </a:p>
        </p:txBody>
      </p:sp>
      <p:sp>
        <p:nvSpPr>
          <p:cNvPr id="104" name="Shape 104"/>
          <p:cNvSpPr/>
          <p:nvPr/>
        </p:nvSpPr>
        <p:spPr>
          <a:xfrm>
            <a:off x="5724420" y="62280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/>
          <p:nvPr/>
        </p:nvSpPr>
        <p:spPr>
          <a:xfrm>
            <a:off x="3114675" y="6209030"/>
            <a:ext cx="52387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107" name="Shape 107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6" cy="657275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 defTabSz="905255">
              <a:defRPr sz="3762"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762">
                <a:solidFill>
                  <a:srgbClr val="FFFFFF"/>
                </a:solidFill>
              </a:rPr>
              <a:t>What is Health Economics?</a:t>
            </a:r>
          </a:p>
        </p:txBody>
      </p:sp>
      <p:sp>
        <p:nvSpPr>
          <p:cNvPr id="108" name="Shape 108"/>
          <p:cNvSpPr>
            <a:spLocks noGrp="1"/>
          </p:cNvSpPr>
          <p:nvPr>
            <p:ph type="body" idx="1"/>
          </p:nvPr>
        </p:nvSpPr>
        <p:spPr>
          <a:xfrm>
            <a:off x="584151" y="1993304"/>
            <a:ext cx="7975698" cy="4087467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Application of the Economic “Tool-kit” to Health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Pre-Malthus &amp; early MD Work Suggest HE Older than Thought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Identifiable Committee Work late ’20s Early ’30s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‘60s: Health/Finance Min.’s, WB, WHO, Medical Assoc.’s &amp; Insurance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Distinct Sub-field prospered 1960-2000 to stability &amp; maturity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Dominated by Arrow Paper &amp; Grossman Model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Shape 110"/>
          <p:cNvSpPr/>
          <p:nvPr/>
        </p:nvSpPr>
        <p:spPr>
          <a:xfrm>
            <a:off x="3089275" y="6247130"/>
            <a:ext cx="52387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sp>
        <p:nvSpPr>
          <p:cNvPr id="111" name="Shape 111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6" cy="709216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Growth of Health Economics</a:t>
            </a:r>
          </a:p>
        </p:txBody>
      </p:sp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773113" y="1526892"/>
            <a:ext cx="7583487" cy="4742151"/>
          </a:xfrm>
          <a:prstGeom prst="rect">
            <a:avLst/>
          </a:prstGeom>
        </p:spPr>
        <p:txBody>
          <a:bodyPr lIns="0" tIns="0" rIns="0" bIns="0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No Census or Licensure of Health Economists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Pre-1960 Doubtful as Sub-Discipline, Smattering of Researchers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Economists, MD’s, Accountants, Demographers, Political Scientists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1970 &lt; 3 dozen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Slight increase by 1980 in Rotterdam. 300+ in Zürich 1990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1</a:t>
            </a:r>
            <a:r>
              <a:rPr sz="2200" baseline="30000">
                <a:solidFill>
                  <a:srgbClr val="FFFFFF"/>
                </a:solidFill>
              </a:rPr>
              <a:t>st</a:t>
            </a:r>
            <a:r>
              <a:rPr sz="2200">
                <a:solidFill>
                  <a:srgbClr val="FFFFFF"/>
                </a:solidFill>
              </a:rPr>
              <a:t> iHEA membership directory in 1997 had 1100. Now 2500+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1 HE / 200,000 in countries with established programs (slowing)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Growth of Health Economics Now in Developing Countries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1081386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Ideology in Health Economics</a:t>
            </a:r>
          </a:p>
        </p:txBody>
      </p:sp>
      <p:sp>
        <p:nvSpPr>
          <p:cNvPr id="115" name="Shape 115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Narrow Neo-Classicists vs Broad Eclectics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Viewed by Some as the “Slum” of Economics or Mere Dalliances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UK vs US: “Two Disciplines Separated by a Common Language”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Market Economic Assumptions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FFFFFF"/>
                </a:solidFill>
              </a:rPr>
              <a:t>Normative vs Positive Economics </a:t>
            </a:r>
          </a:p>
        </p:txBody>
      </p:sp>
      <p:sp>
        <p:nvSpPr>
          <p:cNvPr id="116" name="Shape 116"/>
          <p:cNvSpPr/>
          <p:nvPr/>
        </p:nvSpPr>
        <p:spPr>
          <a:xfrm>
            <a:off x="5699020" y="6215380"/>
            <a:ext cx="2622760" cy="4470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>
            <a:spLocks noGrp="1"/>
          </p:cNvSpPr>
          <p:nvPr>
            <p:ph type="title"/>
          </p:nvPr>
        </p:nvSpPr>
        <p:spPr>
          <a:xfrm>
            <a:off x="779462" y="0"/>
            <a:ext cx="7583488" cy="970856"/>
          </a:xfrm>
          <a:prstGeom prst="rect">
            <a:avLst/>
          </a:prstGeom>
        </p:spPr>
        <p:txBody>
          <a:bodyPr/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Academic Discord</a:t>
            </a:r>
          </a:p>
        </p:txBody>
      </p:sp>
      <p:pic>
        <p:nvPicPr>
          <p:cNvPr id="119" name="Screen Shot 2014-12-02 at 4.30.41 PM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69914" y="2142331"/>
            <a:ext cx="5195135" cy="20000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20" name="Screen Shot 2014-12-02 at 4.27.03 PM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55214" y="970657"/>
            <a:ext cx="4315935" cy="180408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1" name="Screen Shot 2014-12-02 at 4.32.01 PM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27608" y="3941095"/>
            <a:ext cx="5351093" cy="2123045"/>
          </a:xfrm>
          <a:prstGeom prst="rect">
            <a:avLst/>
          </a:prstGeom>
          <a:ln w="12700">
            <a:miter lim="400000"/>
          </a:ln>
        </p:spPr>
      </p:pic>
      <p:sp>
        <p:nvSpPr>
          <p:cNvPr id="122" name="Shape 122"/>
          <p:cNvSpPr/>
          <p:nvPr/>
        </p:nvSpPr>
        <p:spPr>
          <a:xfrm>
            <a:off x="5699020" y="6189979"/>
            <a:ext cx="2622759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Shape 124"/>
          <p:cNvSpPr/>
          <p:nvPr/>
        </p:nvSpPr>
        <p:spPr>
          <a:xfrm>
            <a:off x="3114675" y="6144879"/>
            <a:ext cx="5238750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2nd SEPD Health Economics Conference</a:t>
            </a:r>
          </a:p>
          <a:p>
            <a:pPr lvl="0" algn="r"/>
            <a:r>
              <a:rPr sz="1200">
                <a:solidFill>
                  <a:srgbClr val="38ABED"/>
                </a:solidFill>
                <a:latin typeface="Gill Sans Light"/>
                <a:ea typeface="Gill Sans Light"/>
                <a:cs typeface="Gill Sans Light"/>
                <a:sym typeface="Gill Sans Light"/>
              </a:rPr>
              <a:t>Ankara, Turkey, December 4-5, 2014</a:t>
            </a:r>
          </a:p>
        </p:txBody>
      </p:sp>
      <p:pic>
        <p:nvPicPr>
          <p:cNvPr id="125" name="image11.png" descr="herding-cats-01-cartoon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157963" y="1253602"/>
            <a:ext cx="6813787" cy="4709635"/>
          </a:xfrm>
          <a:prstGeom prst="rect">
            <a:avLst/>
          </a:prstGeom>
          <a:ln w="12700">
            <a:miter lim="400000"/>
          </a:ln>
        </p:spPr>
      </p:pic>
      <p:sp>
        <p:nvSpPr>
          <p:cNvPr id="126" name="Shape 126"/>
          <p:cNvSpPr>
            <a:spLocks noGrp="1"/>
          </p:cNvSpPr>
          <p:nvPr>
            <p:ph type="title"/>
          </p:nvPr>
        </p:nvSpPr>
        <p:spPr>
          <a:xfrm>
            <a:off x="779463" y="381000"/>
            <a:ext cx="7583486" cy="690960"/>
          </a:xfrm>
          <a:prstGeom prst="rect">
            <a:avLst/>
          </a:prstGeom>
        </p:spPr>
        <p:txBody>
          <a:bodyPr lIns="0" tIns="0" rIns="0" bIns="0">
            <a:normAutofit/>
          </a:bodyPr>
          <a:lstStyle>
            <a:lvl1pPr>
              <a:defRPr>
                <a:latin typeface="Gill Sans SemiBold"/>
                <a:ea typeface="Gill Sans SemiBold"/>
                <a:cs typeface="Gill Sans SemiBold"/>
                <a:sym typeface="Gill Sans SemiBold"/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800">
                <a:solidFill>
                  <a:srgbClr val="FFFFFF"/>
                </a:solidFill>
              </a:rPr>
              <a:t>One Lucky Cat-herd …</a:t>
            </a:r>
          </a:p>
        </p:txBody>
      </p:sp>
    </p:spTree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0" cap="flat">
          <a:solidFill>
            <a:srgbClr val="0C5986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0" cap="flat">
          <a:solidFill>
            <a:srgbClr val="0C5986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C5986"/>
      </a:accent1>
      <a:accent2>
        <a:srgbClr val="DDF53D"/>
      </a:accent2>
      <a:accent3>
        <a:srgbClr val="508709"/>
      </a:accent3>
      <a:accent4>
        <a:srgbClr val="BF5E00"/>
      </a:accent4>
      <a:accent5>
        <a:srgbClr val="9C0001"/>
      </a:accent5>
      <a:accent6>
        <a:srgbClr val="660075"/>
      </a:accent6>
      <a:hlink>
        <a:srgbClr val="0000FF"/>
      </a:hlink>
      <a:folHlink>
        <a:srgbClr val="FF00FF"/>
      </a:folHlink>
    </a:clrScheme>
    <a:fontScheme name="Default">
      <a:majorFont>
        <a:latin typeface="Helvetica"/>
        <a:ea typeface="Helvetica"/>
        <a:cs typeface="Helvetica"/>
      </a:majorFont>
      <a:minorFont>
        <a:latin typeface="Helvetica Neue"/>
        <a:ea typeface="Helvetica Neue"/>
        <a:cs typeface="Helvetica Neue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31750" cap="flat">
          <a:solidFill>
            <a:srgbClr val="0C5986"/>
          </a:solidFill>
          <a:prstDash val="solid"/>
          <a:bevel/>
        </a:ln>
        <a:effectLst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31750" cap="flat">
          <a:solidFill>
            <a:srgbClr val="0C5986"/>
          </a:solidFill>
          <a:prstDash val="solid"/>
          <a:bevel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Trebuchet MS"/>
            <a:ea typeface="Trebuchet MS"/>
            <a:cs typeface="Trebuchet MS"/>
            <a:sym typeface="Trebuchet M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1257</Words>
  <Application>Microsoft Macintosh PowerPoint</Application>
  <PresentationFormat>On-screen Show (4:3)</PresentationFormat>
  <Paragraphs>168</Paragraphs>
  <Slides>33</Slides>
  <Notes>0</Notes>
  <HiddenSlides>0</HiddenSlides>
  <MMClips>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4" baseType="lpstr">
      <vt:lpstr>Default</vt:lpstr>
      <vt:lpstr>Health Policy &amp; Health Economics: So Close and Yet So Far Away </vt:lpstr>
      <vt:lpstr>What I’ll Do</vt:lpstr>
      <vt:lpstr>What iHEA Does</vt:lpstr>
      <vt:lpstr>If Only It Were So …</vt:lpstr>
      <vt:lpstr>What is Health Economics?</vt:lpstr>
      <vt:lpstr>Growth of Health Economics</vt:lpstr>
      <vt:lpstr>Ideology in Health Economics</vt:lpstr>
      <vt:lpstr>Academic Discord</vt:lpstr>
      <vt:lpstr>One Lucky Cat-herd …</vt:lpstr>
      <vt:lpstr>…And So It Begins</vt:lpstr>
      <vt:lpstr>Grossman Model</vt:lpstr>
      <vt:lpstr>“The” Diagram</vt:lpstr>
      <vt:lpstr>Academic Output &amp; Integrity</vt:lpstr>
      <vt:lpstr>Academic Health Economists</vt:lpstr>
      <vt:lpstr>Health Policy-Makers</vt:lpstr>
      <vt:lpstr>What is Health Policy?</vt:lpstr>
      <vt:lpstr>What Drives/Impacts Health Policy?</vt:lpstr>
      <vt:lpstr>Who Really Makes Health Policy?</vt:lpstr>
      <vt:lpstr>Perceptions</vt:lpstr>
      <vt:lpstr>Health Policy vs Demographics:  Turkey 2012</vt:lpstr>
      <vt:lpstr>Health Policy vs Demographics: Canada 2012</vt:lpstr>
      <vt:lpstr>Health Policy vs Demographics</vt:lpstr>
      <vt:lpstr>Intersection?</vt:lpstr>
      <vt:lpstr>Health, Economics &amp; Policy</vt:lpstr>
      <vt:lpstr>Canada</vt:lpstr>
      <vt:lpstr>Indonesia</vt:lpstr>
      <vt:lpstr>Taiwan</vt:lpstr>
      <vt:lpstr>Whoops!?</vt:lpstr>
      <vt:lpstr>RAWP</vt:lpstr>
      <vt:lpstr>What Ken Arrow Learned …</vt:lpstr>
      <vt:lpstr>Winning Conditions?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Health Policy &amp; Health Economics: So Close and Yet So Far Away </dc:title>
  <cp:lastModifiedBy>Bill Swan</cp:lastModifiedBy>
  <cp:revision>1</cp:revision>
  <dcterms:modified xsi:type="dcterms:W3CDTF">2014-12-04T06:26:18Z</dcterms:modified>
</cp:coreProperties>
</file>