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733" r:id="rId2"/>
    <p:sldId id="744" r:id="rId3"/>
    <p:sldId id="745" r:id="rId4"/>
    <p:sldId id="746" r:id="rId5"/>
    <p:sldId id="747" r:id="rId6"/>
    <p:sldId id="756" r:id="rId7"/>
    <p:sldId id="748" r:id="rId8"/>
    <p:sldId id="749" r:id="rId9"/>
    <p:sldId id="750" r:id="rId10"/>
    <p:sldId id="751" r:id="rId11"/>
    <p:sldId id="752" r:id="rId12"/>
    <p:sldId id="753" r:id="rId13"/>
    <p:sldId id="754" r:id="rId14"/>
    <p:sldId id="755" r:id="rId15"/>
    <p:sldId id="732" r:id="rId16"/>
  </p:sldIdLst>
  <p:sldSz cx="12192000" cy="6858000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2BE"/>
    <a:srgbClr val="62A8AB"/>
    <a:srgbClr val="83C3BF"/>
    <a:srgbClr val="81CAC9"/>
    <a:srgbClr val="F6F8F9"/>
    <a:srgbClr val="E5EBEE"/>
    <a:srgbClr val="23A6B2"/>
    <a:srgbClr val="D00000"/>
    <a:srgbClr val="83D0F5"/>
    <a:srgbClr val="D9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80116" autoAdjust="0"/>
  </p:normalViewPr>
  <p:slideViewPr>
    <p:cSldViewPr>
      <p:cViewPr varScale="1">
        <p:scale>
          <a:sx n="73" d="100"/>
          <a:sy n="73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775699-FDCE-427A-9AF3-3AA0D6A3CB87}" type="datetimeFigureOut">
              <a:rPr lang="tr-TR"/>
              <a:pPr>
                <a:defRPr/>
              </a:pPr>
              <a:t>02.12.2014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15FE6A-2799-4423-A157-1EDCACAE55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65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CECB5C-62F0-4F27-B334-22B671CFCAF8}" type="datetimeFigureOut">
              <a:rPr lang="tr-TR"/>
              <a:pPr>
                <a:defRPr/>
              </a:pPr>
              <a:t>02.12.2014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356"/>
            <a:ext cx="5438775" cy="446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F985E2-58B2-4E93-A1A8-7CE1D101BC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991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52E9A-7101-46A6-87E3-70C73FA44FB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62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slaytta</a:t>
            </a:r>
            <a:r>
              <a:rPr lang="tr-TR" baseline="0" dirty="0" smtClean="0"/>
              <a:t> piyasada ticari olarak elde edilebilir olan </a:t>
            </a:r>
            <a:r>
              <a:rPr lang="tr-TR" baseline="0" dirty="0" err="1" smtClean="0"/>
              <a:t>farmakogenetik</a:t>
            </a:r>
            <a:r>
              <a:rPr lang="tr-TR" baseline="0" dirty="0" smtClean="0"/>
              <a:t> testler ve kullanım amaçları görülmektedir. Bu örnekler içinde çerçeve içine alınan kısım ülkemizde de erişilebilir olan örneklerdir.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52E9A-7101-46A6-87E3-70C73FA44FB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20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Projeksiyonda 2007-2012</a:t>
            </a:r>
            <a:r>
              <a:rPr lang="tr-TR" baseline="0" dirty="0" smtClean="0"/>
              <a:t> IMS </a:t>
            </a:r>
            <a:r>
              <a:rPr lang="tr-TR" baseline="0" dirty="0" err="1" smtClean="0"/>
              <a:t>health</a:t>
            </a:r>
            <a:r>
              <a:rPr lang="tr-TR" baseline="0" dirty="0" smtClean="0"/>
              <a:t> ve TEB verileri kullanılmıştır. Projeksiyon 2023 yılına kadar yapılmıştır.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52E9A-7101-46A6-87E3-70C73FA44FB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37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95400" y="188640"/>
            <a:ext cx="10729192" cy="68577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62A8AB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5400" y="1196752"/>
            <a:ext cx="10729192" cy="5040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11550007" y="6381328"/>
            <a:ext cx="446517" cy="4036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‹#›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0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5400" y="1124744"/>
            <a:ext cx="10729192" cy="511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ctrTitle"/>
          </p:nvPr>
        </p:nvSpPr>
        <p:spPr>
          <a:xfrm>
            <a:off x="695400" y="188640"/>
            <a:ext cx="10729192" cy="68577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62A8AB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1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11550007" y="6381328"/>
            <a:ext cx="446517" cy="4036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‹#›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5EBEE"/>
            </a:gs>
            <a:gs pos="100000">
              <a:srgbClr val="F6F8F9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 userDrawn="1"/>
        </p:nvSpPr>
        <p:spPr>
          <a:xfrm flipV="1">
            <a:off x="0" y="6525343"/>
            <a:ext cx="12192000" cy="332653"/>
          </a:xfrm>
          <a:prstGeom prst="rect">
            <a:avLst/>
          </a:prstGeom>
          <a:solidFill>
            <a:srgbClr val="81C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9"/>
          <p:cNvSpPr/>
          <p:nvPr userDrawn="1"/>
        </p:nvSpPr>
        <p:spPr>
          <a:xfrm flipV="1">
            <a:off x="0" y="-1097"/>
            <a:ext cx="12192000" cy="50259"/>
          </a:xfrm>
          <a:prstGeom prst="rect">
            <a:avLst/>
          </a:prstGeom>
          <a:solidFill>
            <a:srgbClr val="81CAC9"/>
          </a:solidFill>
          <a:ln>
            <a:solidFill>
              <a:srgbClr val="62A8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/>
          <p:nvPr userDrawn="1"/>
        </p:nvGrpSpPr>
        <p:grpSpPr>
          <a:xfrm>
            <a:off x="9260854" y="6381328"/>
            <a:ext cx="2714212" cy="504056"/>
            <a:chOff x="6900507" y="126999"/>
            <a:chExt cx="1491601" cy="277005"/>
          </a:xfrm>
        </p:grpSpPr>
        <p:sp>
          <p:nvSpPr>
            <p:cNvPr id="10" name="Oval 9"/>
            <p:cNvSpPr/>
            <p:nvPr/>
          </p:nvSpPr>
          <p:spPr>
            <a:xfrm>
              <a:off x="8170309" y="126999"/>
              <a:ext cx="221799" cy="2217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82C2BE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6900507" y="231399"/>
              <a:ext cx="1250758" cy="1726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70000"/>
                </a:lnSpc>
              </a:pPr>
              <a:r>
                <a:rPr lang="tr-TR" sz="1400" dirty="0" smtClean="0">
                  <a:solidFill>
                    <a:schemeClr val="bg1"/>
                  </a:solidFill>
                  <a:latin typeface="+mj-lt"/>
                  <a:cs typeface="Oswald Light"/>
                </a:rPr>
                <a:t>Sayfa Başlığı</a:t>
              </a:r>
              <a:endParaRPr lang="en-US" sz="1400" dirty="0" smtClean="0">
                <a:solidFill>
                  <a:schemeClr val="bg1"/>
                </a:solidFill>
                <a:latin typeface="+mj-lt"/>
                <a:cs typeface="Oswald Light"/>
              </a:endParaRPr>
            </a:p>
          </p:txBody>
        </p:sp>
      </p:grpSp>
      <p:sp>
        <p:nvSpPr>
          <p:cNvPr id="14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11550007" y="6381328"/>
            <a:ext cx="446517" cy="4036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‹#›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53" y="764704"/>
            <a:ext cx="4764034" cy="5669292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27881" y="6634554"/>
            <a:ext cx="4769346" cy="187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tr-TR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Türkiye İlaç ve Tıbbi Cihaz Kurumu</a:t>
            </a:r>
            <a:endParaRPr lang="en-US" sz="1400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7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pPr>
              <a:defRPr/>
            </a:pPr>
            <a:fld id="{A6464635-E901-4649-8C93-4D392701FF92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5071"/>
            <a:ext cx="12476472" cy="701976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0200456" y="5905287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smtClean="0">
                <a:solidFill>
                  <a:srgbClr val="62A8AB"/>
                </a:solidFill>
                <a:latin typeface="+mj-lt"/>
              </a:rPr>
              <a:t>ARALIK </a:t>
            </a:r>
            <a:r>
              <a:rPr lang="tr-TR" b="1" dirty="0" smtClean="0">
                <a:solidFill>
                  <a:srgbClr val="62A8AB"/>
                </a:solidFill>
                <a:latin typeface="+mj-lt"/>
              </a:rPr>
              <a:t>2014</a:t>
            </a:r>
            <a:endParaRPr lang="tr-TR" b="1" dirty="0">
              <a:solidFill>
                <a:srgbClr val="62A8AB"/>
              </a:solidFill>
              <a:latin typeface="+mj-lt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082475" y="4869162"/>
            <a:ext cx="1974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srgbClr val="82C2BE"/>
                </a:solidFill>
              </a:rPr>
              <a:t>www.titck.gov.tr</a:t>
            </a:r>
            <a:endParaRPr lang="tr-TR" sz="1200" b="1" spc="300" dirty="0">
              <a:solidFill>
                <a:srgbClr val="82C2B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5445226"/>
            <a:ext cx="120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62A8AB"/>
                </a:solidFill>
                <a:latin typeface="+mj-lt"/>
              </a:rPr>
              <a:t>EKONOMİK </a:t>
            </a:r>
            <a:r>
              <a:rPr lang="tr-TR" sz="2800" dirty="0">
                <a:solidFill>
                  <a:srgbClr val="62A8AB"/>
                </a:solidFill>
                <a:latin typeface="+mj-lt"/>
              </a:rPr>
              <a:t>DEĞERLENDİRMELER VE BİLGİ YÖNETİMİ BAŞKAN </a:t>
            </a:r>
            <a:r>
              <a:rPr lang="tr-TR" sz="2800" dirty="0" smtClean="0">
                <a:solidFill>
                  <a:srgbClr val="62A8AB"/>
                </a:solidFill>
                <a:latin typeface="+mj-lt"/>
              </a:rPr>
              <a:t>YARDIMCILIĞI</a:t>
            </a:r>
            <a:endParaRPr lang="tr-TR" sz="2800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0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Tespitleri</a:t>
            </a:r>
            <a:endParaRPr lang="tr-TR" dirty="0"/>
          </a:p>
        </p:txBody>
      </p:sp>
      <p:sp>
        <p:nvSpPr>
          <p:cNvPr id="4" name="İçerik Yer Tutucusu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Nadir hastalıklara yönelik hastalık yükümüze ilişkin net veri bulunmamaktadır.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TEB </a:t>
            </a:r>
            <a:r>
              <a:rPr lang="tr-TR" sz="2800" dirty="0"/>
              <a:t>aracılığı ile gelen ürünlerin </a:t>
            </a:r>
            <a:r>
              <a:rPr lang="tr-TR" sz="2800" dirty="0" smtClean="0"/>
              <a:t>maliyetleri her geçen yıl artmaktadır.</a:t>
            </a:r>
            <a:endParaRPr lang="tr-TR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/>
              <a:t>İlaçların yurtdışından gelmesi </a:t>
            </a:r>
            <a:r>
              <a:rPr lang="tr-TR" sz="2800" dirty="0" smtClean="0"/>
              <a:t>nedeniyle dışa bağımlılık artmaktadır.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179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NASIL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5400" y="1988840"/>
            <a:ext cx="10729192" cy="2232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 </a:t>
            </a:r>
            <a:r>
              <a:rPr lang="tr-TR" b="1" dirty="0" smtClean="0"/>
              <a:t>ONUNCU KALKINMA PLANI</a:t>
            </a:r>
          </a:p>
          <a:p>
            <a:pPr algn="ctr"/>
            <a:endParaRPr lang="tr-TR" b="1" dirty="0" smtClean="0"/>
          </a:p>
          <a:p>
            <a:pPr algn="ctr"/>
            <a:r>
              <a:rPr lang="tr-TR" dirty="0" smtClean="0"/>
              <a:t>     </a:t>
            </a:r>
            <a:r>
              <a:rPr lang="tr-TR" b="1" dirty="0" smtClean="0"/>
              <a:t>SAĞLIK ENDÜSTRİLERİNDE YAPISAL DÖNÜŞÜM PROGRAMI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005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67369"/>
            <a:ext cx="10258168" cy="3172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b="55749"/>
          <a:stretch/>
        </p:blipFill>
        <p:spPr>
          <a:xfrm>
            <a:off x="838200" y="800649"/>
            <a:ext cx="10258168" cy="11022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18938"/>
            <a:ext cx="10258168" cy="224859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66" y="4158810"/>
            <a:ext cx="10297594" cy="1914437"/>
          </a:xfrm>
          <a:prstGeom prst="rect">
            <a:avLst/>
          </a:prstGeom>
        </p:spPr>
      </p:pic>
      <p:sp>
        <p:nvSpPr>
          <p:cNvPr id="8" name="Çerçeve 7"/>
          <p:cNvSpPr/>
          <p:nvPr/>
        </p:nvSpPr>
        <p:spPr>
          <a:xfrm>
            <a:off x="729049" y="365125"/>
            <a:ext cx="10387031" cy="5739113"/>
          </a:xfrm>
          <a:prstGeom prst="frame">
            <a:avLst>
              <a:gd name="adj1" fmla="val 1297"/>
            </a:avLst>
          </a:prstGeom>
          <a:solidFill>
            <a:srgbClr val="82C2BE"/>
          </a:solidFill>
          <a:ln>
            <a:solidFill>
              <a:srgbClr val="82C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86" y="1285203"/>
            <a:ext cx="10950622" cy="1257114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772" y="2542317"/>
            <a:ext cx="10950622" cy="18492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28" y="898621"/>
            <a:ext cx="10987217" cy="364388"/>
          </a:xfrm>
          <a:prstGeom prst="rect">
            <a:avLst/>
          </a:prstGeom>
          <a:solidFill>
            <a:srgbClr val="82C2BE"/>
          </a:solidFill>
          <a:ln>
            <a:solidFill>
              <a:srgbClr val="82C2BE"/>
            </a:solidFill>
          </a:ln>
        </p:spPr>
      </p:pic>
      <p:sp>
        <p:nvSpPr>
          <p:cNvPr id="7" name="Çerçeve 6"/>
          <p:cNvSpPr/>
          <p:nvPr/>
        </p:nvSpPr>
        <p:spPr>
          <a:xfrm>
            <a:off x="748263" y="898621"/>
            <a:ext cx="11092945" cy="3492928"/>
          </a:xfrm>
          <a:prstGeom prst="frame">
            <a:avLst>
              <a:gd name="adj1" fmla="val 1837"/>
            </a:avLst>
          </a:prstGeom>
          <a:solidFill>
            <a:srgbClr val="82C2BE"/>
          </a:solidFill>
          <a:ln>
            <a:solidFill>
              <a:srgbClr val="82C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243" y="1697665"/>
            <a:ext cx="11096368" cy="26042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83" y="1307327"/>
            <a:ext cx="11022227" cy="427407"/>
          </a:xfrm>
          <a:prstGeom prst="rect">
            <a:avLst/>
          </a:prstGeom>
        </p:spPr>
      </p:pic>
      <p:sp>
        <p:nvSpPr>
          <p:cNvPr id="6" name="Çerçeve 5"/>
          <p:cNvSpPr/>
          <p:nvPr/>
        </p:nvSpPr>
        <p:spPr>
          <a:xfrm>
            <a:off x="597243" y="1210962"/>
            <a:ext cx="11096367" cy="3274542"/>
          </a:xfrm>
          <a:prstGeom prst="frame">
            <a:avLst>
              <a:gd name="adj1" fmla="val 1455"/>
            </a:avLst>
          </a:prstGeom>
          <a:solidFill>
            <a:srgbClr val="82C2BE"/>
          </a:solidFill>
          <a:ln>
            <a:solidFill>
              <a:srgbClr val="82C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pPr>
              <a:defRPr/>
            </a:pPr>
            <a:fld id="{A6464635-E901-4649-8C93-4D392701FF92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396313"/>
            <a:ext cx="9144000" cy="2261931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Yeni Nesil Tedavilere Bakış : </a:t>
            </a:r>
            <a:br>
              <a:rPr lang="tr-TR" sz="4000" b="1" dirty="0" smtClean="0"/>
            </a:br>
            <a:r>
              <a:rPr lang="tr-TR" sz="4000" b="1" dirty="0" smtClean="0"/>
              <a:t>Kişiselleştirilmiş Tıp </a:t>
            </a:r>
            <a:br>
              <a:rPr lang="tr-TR" sz="4000" b="1" dirty="0" smtClean="0"/>
            </a:br>
            <a:r>
              <a:rPr lang="tr-TR" sz="4000" b="1" dirty="0" smtClean="0"/>
              <a:t>ve </a:t>
            </a:r>
            <a:br>
              <a:rPr lang="tr-TR" sz="4000" b="1" dirty="0" smtClean="0"/>
            </a:br>
            <a:r>
              <a:rPr lang="tr-TR" sz="4000" b="1" dirty="0" smtClean="0"/>
              <a:t>Yetim İlaçlar</a:t>
            </a: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10957"/>
            <a:ext cx="9144000" cy="1655762"/>
          </a:xfrm>
        </p:spPr>
        <p:txBody>
          <a:bodyPr/>
          <a:lstStyle/>
          <a:p>
            <a:pPr algn="ctr"/>
            <a:r>
              <a:rPr lang="tr-TR" dirty="0" smtClean="0"/>
              <a:t>Dr. Akif AKBULAT</a:t>
            </a:r>
          </a:p>
          <a:p>
            <a:pPr algn="ctr"/>
            <a:r>
              <a:rPr lang="tr-TR" dirty="0" smtClean="0"/>
              <a:t>Türkiye İlaç ve Tıbbi Cihaz Kurumu</a:t>
            </a:r>
          </a:p>
          <a:p>
            <a:pPr algn="ctr"/>
            <a:r>
              <a:rPr lang="tr-TR" dirty="0" smtClean="0"/>
              <a:t>Ekonomik Değerlendirmeler Daire Başkanı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15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30098"/>
            <a:ext cx="10515600" cy="4946865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smtClean="0"/>
              <a:t>    Kişiselleştirilmiş tıp </a:t>
            </a:r>
          </a:p>
          <a:p>
            <a:pPr marL="1073150" lvl="1"/>
            <a:r>
              <a:rPr lang="tr-TR" dirty="0" smtClean="0"/>
              <a:t>doğru tedaviyi</a:t>
            </a:r>
          </a:p>
          <a:p>
            <a:pPr marL="1073150" lvl="1"/>
            <a:r>
              <a:rPr lang="tr-TR" dirty="0" smtClean="0"/>
              <a:t>doğru hastaya </a:t>
            </a:r>
          </a:p>
          <a:p>
            <a:pPr marL="1073150" lvl="1"/>
            <a:r>
              <a:rPr lang="tr-TR" dirty="0" smtClean="0"/>
              <a:t>doğru dozda</a:t>
            </a:r>
          </a:p>
          <a:p>
            <a:pPr marL="1073150" lvl="1"/>
            <a:r>
              <a:rPr lang="tr-TR" dirty="0" smtClean="0"/>
              <a:t>doğru zamanda </a:t>
            </a:r>
          </a:p>
          <a:p>
            <a:pPr marL="361950">
              <a:buNone/>
            </a:pPr>
            <a:r>
              <a:rPr lang="tr-TR" sz="2800" dirty="0"/>
              <a:t>s</a:t>
            </a:r>
            <a:r>
              <a:rPr lang="tr-TR" sz="2800" dirty="0" smtClean="0"/>
              <a:t>ağlayarak bireyin sağlığını geliştirmeyi/iyileştirmeyi hedeflemektedir.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1523421"/>
            <a:ext cx="3009727" cy="1986420"/>
          </a:xfrm>
          <a:prstGeom prst="rect">
            <a:avLst/>
          </a:prstGeom>
        </p:spPr>
      </p:pic>
      <p:pic>
        <p:nvPicPr>
          <p:cNvPr id="1026" name="Picture 2" descr="http://www.nature.com/nm/journal/v19/n3/images/nm0313-249-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51" y="4365104"/>
            <a:ext cx="3000053" cy="20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1702" y="5931075"/>
            <a:ext cx="10515600" cy="554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 smtClean="0"/>
              <a:t>Jakka</a:t>
            </a:r>
            <a:r>
              <a:rPr lang="en-US" sz="1400" dirty="0" smtClean="0"/>
              <a:t> and </a:t>
            </a:r>
            <a:r>
              <a:rPr lang="en-US" sz="1400" dirty="0" err="1" smtClean="0"/>
              <a:t>Rossbach</a:t>
            </a:r>
            <a:r>
              <a:rPr lang="en-US" sz="1400" dirty="0" smtClean="0"/>
              <a:t> The HUGO Journal 2013, 7:1</a:t>
            </a:r>
            <a:endParaRPr lang="tr-TR" sz="1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76503" y="1594461"/>
            <a:ext cx="163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Üniversiteler</a:t>
            </a:r>
            <a:endParaRPr lang="tr-TR" sz="2000" dirty="0"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004687" y="1732074"/>
            <a:ext cx="92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Devlet</a:t>
            </a:r>
            <a:endParaRPr lang="tr-TR" sz="2000" dirty="0">
              <a:latin typeface="+mn-lt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014756" y="2087903"/>
            <a:ext cx="175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Tanı şirketleri </a:t>
            </a:r>
            <a:endParaRPr lang="tr-TR" sz="2000" dirty="0"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374089" y="2151801"/>
            <a:ext cx="202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Veri madencileri</a:t>
            </a:r>
            <a:endParaRPr lang="tr-TR" sz="2000" dirty="0">
              <a:latin typeface="+mn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851151" y="2691585"/>
            <a:ext cx="223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Teknoloji şirketleri</a:t>
            </a:r>
            <a:endParaRPr lang="tr-TR" sz="2000" dirty="0">
              <a:latin typeface="+mn-lt"/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V="1">
            <a:off x="1366141" y="3275419"/>
            <a:ext cx="8592199" cy="74141"/>
          </a:xfrm>
          <a:prstGeom prst="line">
            <a:avLst/>
          </a:prstGeom>
          <a:ln w="57150">
            <a:solidFill>
              <a:srgbClr val="81C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1343472" y="2876251"/>
            <a:ext cx="1301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+mn-lt"/>
              </a:rPr>
              <a:t>Üreticiler </a:t>
            </a:r>
            <a:endParaRPr lang="tr-TR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343472" y="3448726"/>
            <a:ext cx="134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+mn-lt"/>
              </a:rPr>
              <a:t>Tüketiciler</a:t>
            </a:r>
            <a:endParaRPr lang="tr-TR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014757" y="3809434"/>
            <a:ext cx="118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Hastalar </a:t>
            </a:r>
            <a:endParaRPr lang="tr-TR" sz="2000" dirty="0">
              <a:latin typeface="+mn-lt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004687" y="4128713"/>
            <a:ext cx="132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Ödeyiciler</a:t>
            </a:r>
            <a:endParaRPr lang="tr-TR" sz="2000" dirty="0">
              <a:latin typeface="+mn-lt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460984" y="4897146"/>
            <a:ext cx="611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Etik</a:t>
            </a:r>
            <a:endParaRPr lang="tr-TR" sz="2000" dirty="0">
              <a:latin typeface="+mn-lt"/>
            </a:endParaRPr>
          </a:p>
        </p:txBody>
      </p:sp>
      <p:sp>
        <p:nvSpPr>
          <p:cNvPr id="17" name="Metin kutusu 16"/>
          <p:cNvSpPr txBox="1"/>
          <p:nvPr/>
        </p:nvSpPr>
        <p:spPr>
          <a:xfrm flipH="1">
            <a:off x="6306979" y="4751812"/>
            <a:ext cx="3395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Sağlık Profesyonelleri</a:t>
            </a:r>
            <a:endParaRPr lang="tr-TR" sz="2000" dirty="0">
              <a:latin typeface="+mn-lt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130233" y="4204025"/>
            <a:ext cx="1882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Sağlık Yönetimi</a:t>
            </a:r>
            <a:endParaRPr lang="tr-TR" sz="2000" dirty="0">
              <a:latin typeface="+mn-lt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145280" y="4581635"/>
            <a:ext cx="2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Mevzuat</a:t>
            </a:r>
            <a:endParaRPr lang="tr-TR" sz="2000" dirty="0"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31500" y="2743425"/>
            <a:ext cx="2649943" cy="1031504"/>
          </a:xfrm>
          <a:prstGeom prst="ellipse">
            <a:avLst/>
          </a:prstGeom>
          <a:solidFill>
            <a:srgbClr val="83C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Kişiselleştirilmiş Sağlık Hizmetleri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585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Tüm kişiselleştirmiş tıp ilaçlarının (bazı </a:t>
            </a:r>
            <a:r>
              <a:rPr lang="tr-TR" sz="2800" dirty="0" err="1" smtClean="0"/>
              <a:t>fenotiplere</a:t>
            </a:r>
            <a:r>
              <a:rPr lang="tr-TR" sz="2800" dirty="0" smtClean="0"/>
              <a:t> etkili ilaçlar, spesifik hasta popülasyonlarına etkili ilaçlar, bir hasta için bir ilaç gibi) geliştirme ve üretim süreci:</a:t>
            </a:r>
          </a:p>
          <a:p>
            <a:pPr marL="7239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araştırmacılar, </a:t>
            </a:r>
          </a:p>
          <a:p>
            <a:pPr marL="7239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klinisyenler</a:t>
            </a:r>
            <a:r>
              <a:rPr lang="tr-TR" sz="2800" dirty="0" smtClean="0"/>
              <a:t>, </a:t>
            </a:r>
          </a:p>
          <a:p>
            <a:pPr marL="7239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üreticiler ve </a:t>
            </a:r>
          </a:p>
          <a:p>
            <a:pPr marL="7239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ödeyiciler </a:t>
            </a:r>
          </a:p>
          <a:p>
            <a:r>
              <a:rPr lang="tr-TR" sz="2800" dirty="0" smtClean="0"/>
              <a:t>arasında yakın bir koordinasyon gerektirmektedir. </a:t>
            </a:r>
          </a:p>
        </p:txBody>
      </p:sp>
    </p:spTree>
    <p:extLst>
      <p:ext uri="{BB962C8B-B14F-4D97-AF65-F5344CB8AC3E}">
        <p14:creationId xmlns:p14="http://schemas.microsoft.com/office/powerpoint/2010/main" val="25586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/>
              <a:t>Karar mekanizmalarında </a:t>
            </a:r>
            <a:endParaRPr lang="tr-TR" dirty="0" smtClean="0"/>
          </a:p>
          <a:p>
            <a:pPr algn="ctr"/>
            <a:r>
              <a:rPr lang="tr-TR" dirty="0"/>
              <a:t>k</a:t>
            </a:r>
            <a:r>
              <a:rPr lang="tr-TR" dirty="0" smtClean="0"/>
              <a:t>linik fayda ile  ekonomik değer arasındaki </a:t>
            </a:r>
            <a:r>
              <a:rPr lang="tr-TR" dirty="0"/>
              <a:t>dengeyi değerlendirmek </a:t>
            </a:r>
            <a:r>
              <a:rPr lang="tr-TR" dirty="0" smtClean="0"/>
              <a:t>zorlayıcı </a:t>
            </a:r>
            <a:r>
              <a:rPr lang="tr-TR" dirty="0"/>
              <a:t>faktördür.</a:t>
            </a:r>
          </a:p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6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1631504" y="2996952"/>
            <a:ext cx="8712968" cy="2592288"/>
            <a:chOff x="1631504" y="2996952"/>
            <a:chExt cx="8712968" cy="2592288"/>
          </a:xfrm>
        </p:grpSpPr>
        <p:sp>
          <p:nvSpPr>
            <p:cNvPr id="5" name="Oval 4"/>
            <p:cNvSpPr/>
            <p:nvPr/>
          </p:nvSpPr>
          <p:spPr>
            <a:xfrm>
              <a:off x="1631504" y="2996952"/>
              <a:ext cx="3528392" cy="1296144"/>
            </a:xfrm>
            <a:prstGeom prst="ellipse">
              <a:avLst/>
            </a:prstGeom>
            <a:solidFill>
              <a:srgbClr val="81CA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Klinik Fayda </a:t>
              </a:r>
              <a:endParaRPr lang="tr-TR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816080" y="2996952"/>
              <a:ext cx="3528392" cy="1296144"/>
            </a:xfrm>
            <a:prstGeom prst="ellipse">
              <a:avLst/>
            </a:prstGeom>
            <a:solidFill>
              <a:srgbClr val="81CA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Ekonomik Değer</a:t>
              </a:r>
              <a:endParaRPr lang="tr-TR" sz="2800" dirty="0"/>
            </a:p>
          </p:txBody>
        </p:sp>
        <p:cxnSp>
          <p:nvCxnSpPr>
            <p:cNvPr id="8" name="Düz Bağlayıcı 7"/>
            <p:cNvCxnSpPr/>
            <p:nvPr/>
          </p:nvCxnSpPr>
          <p:spPr>
            <a:xfrm>
              <a:off x="2783632" y="4293096"/>
              <a:ext cx="6624736" cy="0"/>
            </a:xfrm>
            <a:prstGeom prst="line">
              <a:avLst/>
            </a:prstGeom>
            <a:ln w="76200">
              <a:solidFill>
                <a:srgbClr val="81CA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İkizkenar Üçgen 8"/>
            <p:cNvSpPr/>
            <p:nvPr/>
          </p:nvSpPr>
          <p:spPr>
            <a:xfrm>
              <a:off x="4979876" y="4293096"/>
              <a:ext cx="2160240" cy="1296144"/>
            </a:xfrm>
            <a:prstGeom prst="triangle">
              <a:avLst/>
            </a:prstGeom>
            <a:solidFill>
              <a:srgbClr val="83C3BF"/>
            </a:solidFill>
            <a:ln>
              <a:solidFill>
                <a:srgbClr val="81CA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1330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" y="57827"/>
            <a:ext cx="10918372" cy="6800174"/>
          </a:xfrm>
          <a:prstGeom prst="rect">
            <a:avLst/>
          </a:prstGeom>
        </p:spPr>
      </p:pic>
      <p:sp>
        <p:nvSpPr>
          <p:cNvPr id="8" name="Çerçeve 7"/>
          <p:cNvSpPr/>
          <p:nvPr/>
        </p:nvSpPr>
        <p:spPr>
          <a:xfrm>
            <a:off x="642257" y="1412776"/>
            <a:ext cx="10580914" cy="1099458"/>
          </a:xfrm>
          <a:prstGeom prst="frame">
            <a:avLst>
              <a:gd name="adj1" fmla="val 4660"/>
            </a:avLst>
          </a:prstGeom>
          <a:solidFill>
            <a:srgbClr val="82C2BE"/>
          </a:solidFill>
          <a:ln>
            <a:solidFill>
              <a:srgbClr val="82C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384032" y="836712"/>
            <a:ext cx="462061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AB’de yetim statüsü alarak ruhsatlandırılan 65 üründen,  Türk Eczacıları Birliği (TEB)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aracılığı ile 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gelen ürünlerin kutu bazında ruhsatlı olan ürünlerden oldukça az olmalarına rağmen tutar bazında birbirlerine oldukça yakın olduğu görülmektedir.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endParaRPr lang="tr-TR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Resi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973673"/>
            <a:ext cx="5372937" cy="274335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789040"/>
            <a:ext cx="6161706" cy="27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842510" y="370703"/>
            <a:ext cx="957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Nadir Hastalıklar ve Yetim İlaç Harcamaları ve 2023 yılı projeksiyonları</a:t>
            </a:r>
          </a:p>
        </p:txBody>
      </p:sp>
    </p:spTree>
    <p:extLst>
      <p:ext uri="{BB962C8B-B14F-4D97-AF65-F5344CB8AC3E}">
        <p14:creationId xmlns:p14="http://schemas.microsoft.com/office/powerpoint/2010/main" val="24560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2007 </a:t>
            </a:r>
            <a:r>
              <a:rPr lang="tr-TR" sz="2800" dirty="0"/>
              <a:t>yılında ülkemizde nadir hastalıkların tedavisinde kullanılan 6 adet ruhsatlı ürün bulunurken 2012 yılında bu rakam 18’e ulaşmıştır. TEB aracılığıyla gelen ürünler ise 2007 yılında 6 tane iken 2012 yılında 23’e ulaşmıştır.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2012 </a:t>
            </a:r>
            <a:r>
              <a:rPr lang="tr-TR" sz="2800" dirty="0"/>
              <a:t>yılında ülkemizdeki ilaç harcamalarımız yaklaşık 15 milyar TL civarında olup yetim ilaçlara yapılan harcama ise yaklaşık 0,5 Milyar TL’dir ve bu rakam tüm bütçenin %</a:t>
            </a:r>
            <a:r>
              <a:rPr lang="tr-TR" sz="2800" dirty="0" smtClean="0"/>
              <a:t>3.3 ’ünü </a:t>
            </a:r>
            <a:r>
              <a:rPr lang="tr-TR" sz="2800" dirty="0"/>
              <a:t>oluşturmaktadır. </a:t>
            </a:r>
          </a:p>
        </p:txBody>
      </p:sp>
    </p:spTree>
    <p:extLst>
      <p:ext uri="{BB962C8B-B14F-4D97-AF65-F5344CB8AC3E}">
        <p14:creationId xmlns:p14="http://schemas.microsoft.com/office/powerpoint/2010/main" val="18890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10453</TotalTime>
  <Words>335</Words>
  <Application>Microsoft Office PowerPoint</Application>
  <PresentationFormat>Özel</PresentationFormat>
  <Paragraphs>59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PowerPoint Sunusu</vt:lpstr>
      <vt:lpstr>Yeni Nesil Tedavilere Bakış :  Kişiselleştirilmiş Tıp  ve  Yetim İlaçlar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Durum Tespitleri</vt:lpstr>
      <vt:lpstr>NASIL 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Deneme</dc:title>
  <dc:creator>Berkay</dc:creator>
  <cp:lastModifiedBy>Aydın MEYDAN</cp:lastModifiedBy>
  <cp:revision>962</cp:revision>
  <cp:lastPrinted>2013-10-28T12:07:10Z</cp:lastPrinted>
  <dcterms:created xsi:type="dcterms:W3CDTF">2012-11-07T17:33:39Z</dcterms:created>
  <dcterms:modified xsi:type="dcterms:W3CDTF">2014-12-02T13:08:13Z</dcterms:modified>
</cp:coreProperties>
</file>